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45" r:id="rId2"/>
    <p:sldId id="446" r:id="rId3"/>
    <p:sldId id="457" r:id="rId4"/>
    <p:sldId id="466" r:id="rId5"/>
    <p:sldId id="574" r:id="rId6"/>
    <p:sldId id="575" r:id="rId7"/>
    <p:sldId id="577" r:id="rId8"/>
    <p:sldId id="578" r:id="rId9"/>
    <p:sldId id="579" r:id="rId10"/>
    <p:sldId id="580" r:id="rId11"/>
    <p:sldId id="581" r:id="rId12"/>
    <p:sldId id="582" r:id="rId13"/>
    <p:sldId id="587" r:id="rId14"/>
    <p:sldId id="585" r:id="rId15"/>
    <p:sldId id="583" r:id="rId16"/>
    <p:sldId id="586" r:id="rId17"/>
    <p:sldId id="589" r:id="rId18"/>
    <p:sldId id="588" r:id="rId19"/>
    <p:sldId id="626" r:id="rId20"/>
    <p:sldId id="584" r:id="rId21"/>
    <p:sldId id="459" r:id="rId22"/>
    <p:sldId id="460" r:id="rId23"/>
    <p:sldId id="462" r:id="rId24"/>
    <p:sldId id="627" r:id="rId25"/>
    <p:sldId id="628" r:id="rId26"/>
    <p:sldId id="4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 id="3" name="kjohnson" initials="kj" lastIdx="2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4597" autoAdjust="0"/>
  </p:normalViewPr>
  <p:slideViewPr>
    <p:cSldViewPr snapToGrid="0">
      <p:cViewPr varScale="1">
        <p:scale>
          <a:sx n="64" d="100"/>
          <a:sy n="64" d="100"/>
        </p:scale>
        <p:origin x="14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speed vs. time driving trace pictured is for the FTP for light-duty vehicles. It consists of three different phases, a cold start phase that is ran after an overnight soak, a transient phase after the vehicle is warmed, and then a hot start phase. The vehicle is turned off for 10 minutes in between the transient phase and the hot start phase, to simulate brief shut off of the engine. This cycle is also important in determining the gas mileage over city driving conditions. Other driving cycles include a highway fuel economy test, a US06 test designed to represent more aggressive driving conditions, and a SC03 cycle.</a:t>
            </a:r>
          </a:p>
        </p:txBody>
      </p:sp>
      <p:sp>
        <p:nvSpPr>
          <p:cNvPr id="4" name="Slide Number Placeholder 3"/>
          <p:cNvSpPr>
            <a:spLocks noGrp="1"/>
          </p:cNvSpPr>
          <p:nvPr>
            <p:ph type="sldNum" sz="quarter" idx="5"/>
          </p:nvPr>
        </p:nvSpPr>
        <p:spPr/>
        <p:txBody>
          <a:bodyPr/>
          <a:lstStyle/>
          <a:p>
            <a:fld id="{E8279E6D-00A9-4B64-8C3A-9DDF802CB60D}" type="slidenum">
              <a:rPr lang="en-US" smtClean="0"/>
              <a:t>10</a:t>
            </a:fld>
            <a:endParaRPr lang="en-US"/>
          </a:p>
        </p:txBody>
      </p:sp>
    </p:spTree>
    <p:extLst>
      <p:ext uri="{BB962C8B-B14F-4D97-AF65-F5344CB8AC3E}">
        <p14:creationId xmlns:p14="http://schemas.microsoft.com/office/powerpoint/2010/main" val="234897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range of different driving cycles that can be utilized for testing heavy-duty vehicles. This includes the Urban Dynamometer Driving Schedule (UDDS), which is designed to represent driving conditions comparable to those used to develop the engine dynamometer FTP. The California Air Resources Board (CARB) has developed a series of cycles designed to represent creep, city transient driving, and cruise cycles. The refuse hauler cycle represents driving from a central fleet yard to a neighborhood, and then slowly moving from house-to-house for curbside pickup. The Orange County Transit Authority (OCTA) cycle represents typical driving for a transit bus. Finally, a series of cycles have been developed to represent drayage truck driving, including a segment for near dock driving, a segment for local driving, and segment for regional transport of goods.  </a:t>
            </a:r>
          </a:p>
        </p:txBody>
      </p:sp>
      <p:sp>
        <p:nvSpPr>
          <p:cNvPr id="4" name="Slide Number Placeholder 3"/>
          <p:cNvSpPr>
            <a:spLocks noGrp="1"/>
          </p:cNvSpPr>
          <p:nvPr>
            <p:ph type="sldNum" sz="quarter" idx="5"/>
          </p:nvPr>
        </p:nvSpPr>
        <p:spPr/>
        <p:txBody>
          <a:bodyPr/>
          <a:lstStyle/>
          <a:p>
            <a:fld id="{E8279E6D-00A9-4B64-8C3A-9DDF802CB60D}" type="slidenum">
              <a:rPr lang="en-US" smtClean="0"/>
              <a:t>11</a:t>
            </a:fld>
            <a:endParaRPr lang="en-US"/>
          </a:p>
        </p:txBody>
      </p:sp>
    </p:spTree>
    <p:extLst>
      <p:ext uri="{BB962C8B-B14F-4D97-AF65-F5344CB8AC3E}">
        <p14:creationId xmlns:p14="http://schemas.microsoft.com/office/powerpoint/2010/main" val="382313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Engines for heavy-duty vehicles are certified on an engine dynamometer, such as the one pictured in the slide. The dynamometer provides a load to the engine that represents different types of operation. The main certification test is called the Federal Test Procedure (FTP), the profile of which in terms of normalized torque and engine speed is shown in the slide. The certification procedures have been expanded in recent to years to include a steady state cycle with multiple load points. Work is also ongoing to add another cycle that characterizes emissions under low load conditions, since this is the operating range where SCR system do not work as well. Engines that are used for off-road applications are also certified on an engine dynamometer, but using different cycles, including a steady state cycle and the non-road transient cycle (NRTC). </a:t>
            </a:r>
          </a:p>
        </p:txBody>
      </p:sp>
      <p:sp>
        <p:nvSpPr>
          <p:cNvPr id="4" name="Slide Number Placeholder 3"/>
          <p:cNvSpPr>
            <a:spLocks noGrp="1"/>
          </p:cNvSpPr>
          <p:nvPr>
            <p:ph type="sldNum" sz="quarter" idx="5"/>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707339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PEMS systems have been used for regulatory measurements of heavy-duty vehicles since ~ the 2007 timeframe. The PEMS on the trailer hitch is one that is designed to measure emissions meeting regulatory requirements under 40 Code of Federal Regulations Part 1065. The smaller unit inside the hatchback is a mini-PEMS. Subsequently, Europe incorporated PEMS into their regulation process for light-duty vehicles under the RDE regulations, which were put in place beginning with the 2017 model year. These mini-PEMS can provide emissions measurements with accuracies that are approaching those of the full 1065 PEMS. </a:t>
            </a:r>
          </a:p>
        </p:txBody>
      </p:sp>
      <p:sp>
        <p:nvSpPr>
          <p:cNvPr id="4" name="Slide Number Placeholder 3"/>
          <p:cNvSpPr>
            <a:spLocks noGrp="1"/>
          </p:cNvSpPr>
          <p:nvPr>
            <p:ph type="sldNum" sz="quarter" idx="5"/>
          </p:nvPr>
        </p:nvSpPr>
        <p:spPr/>
        <p:txBody>
          <a:bodyPr/>
          <a:lstStyle/>
          <a:p>
            <a:fld id="{E8279E6D-00A9-4B64-8C3A-9DDF802CB60D}" type="slidenum">
              <a:rPr lang="en-US" smtClean="0"/>
              <a:t>13</a:t>
            </a:fld>
            <a:endParaRPr lang="en-US"/>
          </a:p>
        </p:txBody>
      </p:sp>
    </p:spTree>
    <p:extLst>
      <p:ext uri="{BB962C8B-B14F-4D97-AF65-F5344CB8AC3E}">
        <p14:creationId xmlns:p14="http://schemas.microsoft.com/office/powerpoint/2010/main" val="70481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three devices that can be used to measure emissions in the field. The first shows a remote sensing device. This device uses laser light shined through a exhaust plumb to determine pollutant concentrations in the exhaust via signal attenuation. The OHMS system uses a tent to confine exhaust emissions such that it can be pulled via a exhaust collection pipe into a truck that is equipped with emissions analyzers. The third system utilizes a similar methodology in that a probe used to capture exhaust plumbs of vehicles as they enter a tunnel. The exhaust is drawn through a probe into a van that is equipped with exhaust analyzers. </a:t>
            </a:r>
          </a:p>
          <a:p>
            <a:endParaRPr lang="en-US" dirty="0"/>
          </a:p>
          <a:p>
            <a:r>
              <a:rPr lang="en-US" dirty="0"/>
              <a:t>These systems have a very important role in that they can characterize thousands of vehicles over the period of about a week, which provides good information about the percentage of high emitters in the in-use fleet, and also how much emissions have gone down in the in-use fleet over time.  </a:t>
            </a:r>
          </a:p>
        </p:txBody>
      </p:sp>
      <p:sp>
        <p:nvSpPr>
          <p:cNvPr id="4" name="Slide Number Placeholder 3"/>
          <p:cNvSpPr>
            <a:spLocks noGrp="1"/>
          </p:cNvSpPr>
          <p:nvPr>
            <p:ph type="sldNum" sz="quarter" idx="5"/>
          </p:nvPr>
        </p:nvSpPr>
        <p:spPr/>
        <p:txBody>
          <a:bodyPr/>
          <a:lstStyle/>
          <a:p>
            <a:fld id="{E8279E6D-00A9-4B64-8C3A-9DDF802CB60D}" type="slidenum">
              <a:rPr lang="en-US" smtClean="0"/>
              <a:t>14</a:t>
            </a:fld>
            <a:endParaRPr lang="en-US"/>
          </a:p>
        </p:txBody>
      </p:sp>
    </p:spTree>
    <p:extLst>
      <p:ext uri="{BB962C8B-B14F-4D97-AF65-F5344CB8AC3E}">
        <p14:creationId xmlns:p14="http://schemas.microsoft.com/office/powerpoint/2010/main" val="1427918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plots shows how dramatically the emissions standards for light-duty vehicles have declined over a period from 1990 through 2025.The graph is based on the standards for MNHC/NMOG and NOx added together. The plot shows separate lines for the U.S., Europe, and China. The results show reductions on the order of 80 to 90% over the period. The results show initially lower standards for the U.S., followed by Europe, and then later by China. </a:t>
            </a:r>
          </a:p>
        </p:txBody>
      </p:sp>
      <p:sp>
        <p:nvSpPr>
          <p:cNvPr id="4" name="Slide Number Placeholder 3"/>
          <p:cNvSpPr>
            <a:spLocks noGrp="1"/>
          </p:cNvSpPr>
          <p:nvPr>
            <p:ph type="sldNum" sz="quarter" idx="5"/>
          </p:nvPr>
        </p:nvSpPr>
        <p:spPr/>
        <p:txBody>
          <a:bodyPr/>
          <a:lstStyle/>
          <a:p>
            <a:fld id="{E8279E6D-00A9-4B64-8C3A-9DDF802CB60D}" type="slidenum">
              <a:rPr lang="en-US" smtClean="0"/>
              <a:t>15</a:t>
            </a:fld>
            <a:endParaRPr lang="en-US"/>
          </a:p>
        </p:txBody>
      </p:sp>
    </p:spTree>
    <p:extLst>
      <p:ext uri="{BB962C8B-B14F-4D97-AF65-F5344CB8AC3E}">
        <p14:creationId xmlns:p14="http://schemas.microsoft.com/office/powerpoint/2010/main" val="3274698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measurements show the decline of NOx emissions for a sample of vehicles collected at testing campaigns conducted in California. The data are collected with the OHMS system described above. One location is the Port of Los Angeles (POLA). The other location is the Cottonwood truck stop in northern California near Redding, CA. The data show a strong trend of declining emissions after 2010 at Cottonwood, which 2010 represents the first year that SCR system were mandated for heavy-duty engines. The trend is not as strong at POLA, probably because the port bought many vehicles between 2007 and 2010, before SCRs were mandated, and since the exhaust temperature is likely lower for the POLA, so that the SCR (where applicable) might below their operating temperatures. The OHMS measures NO and NO2 separately, so the total NOx bar is separated into these two components. </a:t>
            </a:r>
          </a:p>
        </p:txBody>
      </p:sp>
      <p:sp>
        <p:nvSpPr>
          <p:cNvPr id="4" name="Slide Number Placeholder 3"/>
          <p:cNvSpPr>
            <a:spLocks noGrp="1"/>
          </p:cNvSpPr>
          <p:nvPr>
            <p:ph type="sldNum" sz="quarter" idx="5"/>
          </p:nvPr>
        </p:nvSpPr>
        <p:spPr/>
        <p:txBody>
          <a:bodyPr/>
          <a:lstStyle/>
          <a:p>
            <a:fld id="{E8279E6D-00A9-4B64-8C3A-9DDF802CB60D}" type="slidenum">
              <a:rPr lang="en-US" smtClean="0"/>
              <a:t>16</a:t>
            </a:fld>
            <a:endParaRPr lang="en-US"/>
          </a:p>
        </p:txBody>
      </p:sp>
    </p:spTree>
    <p:extLst>
      <p:ext uri="{BB962C8B-B14F-4D97-AF65-F5344CB8AC3E}">
        <p14:creationId xmlns:p14="http://schemas.microsoft.com/office/powerpoint/2010/main" val="971344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plot shows how NOx emissions can vary over the course of a typical driving cycle, with the vehicle speed in green. This cycle shows how a vehicle will travel from a standstill to a cruise condition. Cumulative NOx emissions are shown in blue, while the SCR inlet temperature is shown in red. The graph shows that the majority of the NOx emissions for the cycle come in the period from approximately 700 to 1800 seconds. This is a period where the exhaust temperature is less than 200 to 250C, with 200C being the approximate temperature below which the SCR is not active, and with 250C being the temperature where the SCR temperature starts to get more optimal. Note that during the cruise period, where the exhaust is above 300C, NOx emissions are relatively low.</a:t>
            </a:r>
          </a:p>
        </p:txBody>
      </p:sp>
      <p:sp>
        <p:nvSpPr>
          <p:cNvPr id="4" name="Slide Number Placeholder 3"/>
          <p:cNvSpPr>
            <a:spLocks noGrp="1"/>
          </p:cNvSpPr>
          <p:nvPr>
            <p:ph type="sldNum" sz="quarter" idx="5"/>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1241761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RSD measurements conducted over time have also shown how much emissions in the in-use fleet have declined over time. The results on the left side of the slide show emissions from four different RSD measurement campaigns done in 1992, 1997, 2006, and 2016 in Chicago at the same location. The results show that emissions have declined over time as the emissions standards have been reduced. The results in the 2016 also show higher levels of emissions, particularly for NOx, for 1990 model year vehicles, than in the previous 2006 study. This indicates that there has been some deterioration in the emissions over that period. </a:t>
            </a:r>
          </a:p>
          <a:p>
            <a:endParaRPr lang="en-US" dirty="0"/>
          </a:p>
          <a:p>
            <a:r>
              <a:rPr lang="en-US" dirty="0"/>
              <a:t>On the right side of the slide, the results show the impact of high emitters on the total fleet emissions, and how this has changed over time. In 1999, highest 1% of the fleet contributed 83% of the total fleet emissions. In 2015, the , highest 1% of the fleet contributed only 54% of the total fleet emissions. The size of the circles also gives a perspective of how much the emissions from high emitters has declined over time.   </a:t>
            </a:r>
          </a:p>
        </p:txBody>
      </p:sp>
      <p:sp>
        <p:nvSpPr>
          <p:cNvPr id="4" name="Slide Number Placeholder 3"/>
          <p:cNvSpPr>
            <a:spLocks noGrp="1"/>
          </p:cNvSpPr>
          <p:nvPr>
            <p:ph type="sldNum" sz="quarter" idx="5"/>
          </p:nvPr>
        </p:nvSpPr>
        <p:spPr/>
        <p:txBody>
          <a:bodyPr/>
          <a:lstStyle/>
          <a:p>
            <a:fld id="{E8279E6D-00A9-4B64-8C3A-9DDF802CB60D}" type="slidenum">
              <a:rPr lang="en-US" smtClean="0"/>
              <a:t>18</a:t>
            </a:fld>
            <a:endParaRPr lang="en-US"/>
          </a:p>
        </p:txBody>
      </p:sp>
    </p:spTree>
    <p:extLst>
      <p:ext uri="{BB962C8B-B14F-4D97-AF65-F5344CB8AC3E}">
        <p14:creationId xmlns:p14="http://schemas.microsoft.com/office/powerpoint/2010/main" val="3246801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emissions monitoring continues to advance, the possibility of making reliable emissions measurements with sensors is becoming more of a possibility.  One such system is UCR’s on-board sensing, analysis, and reporting (OSAR) system. Emissions and engine operational data from on vehicle sensors could be transmitted cellularly and managed from a server. This data could be utilized to understand when the vehicle is operating with high emissions, or in highly populated areas or areas with sensitive populations such as around schools. Based on this feedback the vehicle’s calibration could even be changed to ensure lower emissions in highly sensitive areas.   </a:t>
            </a:r>
          </a:p>
        </p:txBody>
      </p:sp>
      <p:sp>
        <p:nvSpPr>
          <p:cNvPr id="4" name="Slide Number Placeholder 3"/>
          <p:cNvSpPr>
            <a:spLocks noGrp="1"/>
          </p:cNvSpPr>
          <p:nvPr>
            <p:ph type="sldNum" sz="quarter" idx="5"/>
          </p:nvPr>
        </p:nvSpPr>
        <p:spPr/>
        <p:txBody>
          <a:bodyPr/>
          <a:lstStyle/>
          <a:p>
            <a:fld id="{E8279E6D-00A9-4B64-8C3A-9DDF802CB60D}" type="slidenum">
              <a:rPr lang="en-US" smtClean="0"/>
              <a:t>19</a:t>
            </a:fld>
            <a:endParaRPr lang="en-US"/>
          </a:p>
        </p:txBody>
      </p:sp>
    </p:spTree>
    <p:extLst>
      <p:ext uri="{BB962C8B-B14F-4D97-AF65-F5344CB8AC3E}">
        <p14:creationId xmlns:p14="http://schemas.microsoft.com/office/powerpoint/2010/main" val="1722729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20</a:t>
            </a:fld>
            <a:endParaRPr lang="en-US"/>
          </a:p>
        </p:txBody>
      </p:sp>
    </p:spTree>
    <p:extLst>
      <p:ext uri="{BB962C8B-B14F-4D97-AF65-F5344CB8AC3E}">
        <p14:creationId xmlns:p14="http://schemas.microsoft.com/office/powerpoint/2010/main" val="2970464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21</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notes the importance and scope of internal combustion (IC) engines in society. Then it touches on the impacts of IC on air quality in urban area, in terms of deaths, and specific pollutants.</a:t>
            </a:r>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368005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looks at the fundamental combustion equations. One the left side it shows the basic equation without nitrogen. It then gives examples of combustion for different hydrocarbons, showing how the CO2 vs. H2O ratio changes depending on the fuel. Specifically, fuels higher H to C ratios have a greater tendency to produce higher percentages of H2O compared to CO2. The right side adds in nitrogen to the equation and introduces the concept of stoichiometric combustion.</a:t>
            </a:r>
          </a:p>
        </p:txBody>
      </p:sp>
      <p:sp>
        <p:nvSpPr>
          <p:cNvPr id="4" name="Slide Number Placeholder 3"/>
          <p:cNvSpPr>
            <a:spLocks noGrp="1"/>
          </p:cNvSpPr>
          <p:nvPr>
            <p:ph type="sldNum" sz="quarter" idx="5"/>
          </p:nvPr>
        </p:nvSpPr>
        <p:spPr/>
        <p:txBody>
          <a:bodyPr/>
          <a:lstStyle/>
          <a:p>
            <a:fld id="{E8279E6D-00A9-4B64-8C3A-9DDF802CB60D}" type="slidenum">
              <a:rPr lang="en-US" smtClean="0"/>
              <a:t>4</a:t>
            </a:fld>
            <a:endParaRPr lang="en-US"/>
          </a:p>
        </p:txBody>
      </p:sp>
    </p:spTree>
    <p:extLst>
      <p:ext uri="{BB962C8B-B14F-4D97-AF65-F5344CB8AC3E}">
        <p14:creationId xmlns:p14="http://schemas.microsoft.com/office/powerpoint/2010/main" val="1491882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how pollutants can form as combustion varies from stochiometric in either the rich or lean direction, with HC and CO increasing for rich air/fuel ratios, and NOx increasing for lean air/fuel ratios. Under rich conditions, there is less oxygen to help oxidize HC and CO to CO2. Under lean conditions, there is excess oxygen, so the oxygen from the NOx can not be reduced as readily.</a:t>
            </a:r>
          </a:p>
        </p:txBody>
      </p:sp>
      <p:sp>
        <p:nvSpPr>
          <p:cNvPr id="4" name="Slide Number Placeholder 3"/>
          <p:cNvSpPr>
            <a:spLocks noGrp="1"/>
          </p:cNvSpPr>
          <p:nvPr>
            <p:ph type="sldNum" sz="quarter" idx="5"/>
          </p:nvPr>
        </p:nvSpPr>
        <p:spPr/>
        <p:txBody>
          <a:bodyPr/>
          <a:lstStyle/>
          <a:p>
            <a:fld id="{E8279E6D-00A9-4B64-8C3A-9DDF802CB60D}" type="slidenum">
              <a:rPr lang="en-US" smtClean="0"/>
              <a:t>5</a:t>
            </a:fld>
            <a:endParaRPr lang="en-US"/>
          </a:p>
        </p:txBody>
      </p:sp>
    </p:spTree>
    <p:extLst>
      <p:ext uri="{BB962C8B-B14F-4D97-AF65-F5344CB8AC3E}">
        <p14:creationId xmlns:p14="http://schemas.microsoft.com/office/powerpoint/2010/main" val="1759754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talks about the formation of NOx, how it is due to the break up of diatomic nitrogen and oxygen, and how the activation energy is such that this reaction only occurs at high temperatures. Here you can also emphasize that diesel engine (that operate at higher compression ratios since the combustion mixture is compressed to ignite) have higher NOx emissions than gasoline vehicles. </a:t>
            </a:r>
          </a:p>
          <a:p>
            <a:endParaRPr lang="en-US" dirty="0"/>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6</a:t>
            </a:fld>
            <a:endParaRPr lang="en-US"/>
          </a:p>
        </p:txBody>
      </p:sp>
    </p:spTree>
    <p:extLst>
      <p:ext uri="{BB962C8B-B14F-4D97-AF65-F5344CB8AC3E}">
        <p14:creationId xmlns:p14="http://schemas.microsoft.com/office/powerpoint/2010/main" val="409992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emission reduction system for diesel engines. This shows the various catalysts (DOC – diesel oxidation catalyst for HC and CO; DPF – diesel particle filter for PM; and SCR – selective catalytic reduction for NOx) that reduce pollutants to relatively lower levels that are seen when we make emissions measurements.</a:t>
            </a:r>
          </a:p>
        </p:txBody>
      </p:sp>
      <p:sp>
        <p:nvSpPr>
          <p:cNvPr id="4" name="Slide Number Placeholder 3"/>
          <p:cNvSpPr>
            <a:spLocks noGrp="1"/>
          </p:cNvSpPr>
          <p:nvPr>
            <p:ph type="sldNum" sz="quarter" idx="5"/>
          </p:nvPr>
        </p:nvSpPr>
        <p:spPr/>
        <p:txBody>
          <a:bodyPr/>
          <a:lstStyle/>
          <a:p>
            <a:fld id="{E8279E6D-00A9-4B64-8C3A-9DDF802CB60D}" type="slidenum">
              <a:rPr lang="en-US" smtClean="0"/>
              <a:t>7</a:t>
            </a:fld>
            <a:endParaRPr lang="en-US"/>
          </a:p>
        </p:txBody>
      </p:sp>
    </p:spTree>
    <p:extLst>
      <p:ext uri="{BB962C8B-B14F-4D97-AF65-F5344CB8AC3E}">
        <p14:creationId xmlns:p14="http://schemas.microsoft.com/office/powerpoint/2010/main" val="2443088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schematic of a dilution system. The discussion can start by talking about why it is important to have a dilution tunnel for making emissions measurements, which is highlighted in the bullet points. Then the inset box shows the instruments that are used for measure each type of pollutant, including nondispersive infrared (NDIR) for CO and CO2, chemiluminescence (CLD) for NOx, and a flame ionization detector (FID) for HCs and CH4. The sample bags show that there are two samples collected, one for the sample from the diluted exhaust, and one background ambient sample.</a:t>
            </a:r>
          </a:p>
        </p:txBody>
      </p:sp>
      <p:sp>
        <p:nvSpPr>
          <p:cNvPr id="4" name="Slide Number Placeholder 3"/>
          <p:cNvSpPr>
            <a:spLocks noGrp="1"/>
          </p:cNvSpPr>
          <p:nvPr>
            <p:ph type="sldNum" sz="quarter" idx="5"/>
          </p:nvPr>
        </p:nvSpPr>
        <p:spPr/>
        <p:txBody>
          <a:bodyPr/>
          <a:lstStyle/>
          <a:p>
            <a:fld id="{E8279E6D-00A9-4B64-8C3A-9DDF802CB60D}" type="slidenum">
              <a:rPr lang="en-US" smtClean="0"/>
              <a:t>8</a:t>
            </a:fld>
            <a:endParaRPr lang="en-US"/>
          </a:p>
        </p:txBody>
      </p:sp>
    </p:spTree>
    <p:extLst>
      <p:ext uri="{BB962C8B-B14F-4D97-AF65-F5344CB8AC3E}">
        <p14:creationId xmlns:p14="http://schemas.microsoft.com/office/powerpoint/2010/main" val="4006565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Certification testing of vehicles is conducted on a chassis dynamometer. A chassis dynamometer simulates the forces experienced by a vehicle while it is driving on the road. This includes aerodynamic drag, which is represented by the V^2 term in the equation. This is a function of the frontal area of the vehicle x a coefficient of drag term, that varies depending on the type of vehicle. The other main term is road friction, and a terms designed to represent the road grade. </a:t>
            </a:r>
          </a:p>
        </p:txBody>
      </p:sp>
      <p:sp>
        <p:nvSpPr>
          <p:cNvPr id="4" name="Slide Number Placeholder 3"/>
          <p:cNvSpPr>
            <a:spLocks noGrp="1"/>
          </p:cNvSpPr>
          <p:nvPr>
            <p:ph type="sldNum" sz="quarter" idx="5"/>
          </p:nvPr>
        </p:nvSpPr>
        <p:spPr/>
        <p:txBody>
          <a:bodyPr/>
          <a:lstStyle/>
          <a:p>
            <a:fld id="{E8279E6D-00A9-4B64-8C3A-9DDF802CB60D}" type="slidenum">
              <a:rPr lang="en-US" smtClean="0"/>
              <a:t>9</a:t>
            </a:fld>
            <a:endParaRPr lang="en-US"/>
          </a:p>
        </p:txBody>
      </p:sp>
    </p:spTree>
    <p:extLst>
      <p:ext uri="{BB962C8B-B14F-4D97-AF65-F5344CB8AC3E}">
        <p14:creationId xmlns:p14="http://schemas.microsoft.com/office/powerpoint/2010/main" val="3715224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7.emf"/><Relationship Id="rId7"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4.emf"/></Relationships>
</file>

<file path=ppt/slides/_rels/slide1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www.arb.ca.gov/msei/downloads/emfac2017-volume-iii-technical-documentation.pdf"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www.epa.gov/otaq/models/moves/epact.htm"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tm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5161" y="83525"/>
            <a:ext cx="10515600" cy="582361"/>
          </a:xfrm>
        </p:spPr>
        <p:txBody>
          <a:bodyPr>
            <a:normAutofit fontScale="90000"/>
          </a:bodyPr>
          <a:lstStyle/>
          <a:p>
            <a:r>
              <a:rPr lang="en-US" dirty="0"/>
              <a:t>How do we measure emissions -</a:t>
            </a:r>
          </a:p>
        </p:txBody>
      </p:sp>
      <p:sp>
        <p:nvSpPr>
          <p:cNvPr id="6" name="Title 1">
            <a:extLst>
              <a:ext uri="{FF2B5EF4-FFF2-40B4-BE49-F238E27FC236}">
                <a16:creationId xmlns:a16="http://schemas.microsoft.com/office/drawing/2014/main" id="{6AD174DB-3FD5-4DE6-9CA6-27B0B0A11B0E}"/>
              </a:ext>
            </a:extLst>
          </p:cNvPr>
          <p:cNvSpPr txBox="1">
            <a:spLocks/>
          </p:cNvSpPr>
          <p:nvPr/>
        </p:nvSpPr>
        <p:spPr>
          <a:xfrm>
            <a:off x="663711" y="505412"/>
            <a:ext cx="11356839" cy="697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en-US" sz="3600" dirty="0">
                <a:cs typeface="Arial" panose="020B0604020202020204" pitchFamily="34" charset="0"/>
              </a:rPr>
              <a:t>Federal Test Procedure – Light-Duty Dynamometer Test Cycle</a:t>
            </a:r>
            <a:endParaRPr lang="en-US" sz="3600" dirty="0"/>
          </a:p>
        </p:txBody>
      </p:sp>
      <p:pic>
        <p:nvPicPr>
          <p:cNvPr id="7" name="Picture 6">
            <a:extLst>
              <a:ext uri="{FF2B5EF4-FFF2-40B4-BE49-F238E27FC236}">
                <a16:creationId xmlns:a16="http://schemas.microsoft.com/office/drawing/2014/main" id="{587A05E1-EFB4-4B80-A33D-724616E7BA46}"/>
              </a:ext>
            </a:extLst>
          </p:cNvPr>
          <p:cNvPicPr>
            <a:picLocks noChangeAspect="1"/>
          </p:cNvPicPr>
          <p:nvPr/>
        </p:nvPicPr>
        <p:blipFill>
          <a:blip r:embed="rId3"/>
          <a:stretch>
            <a:fillRect/>
          </a:stretch>
        </p:blipFill>
        <p:spPr>
          <a:xfrm>
            <a:off x="1981201" y="1409700"/>
            <a:ext cx="8229600" cy="5295901"/>
          </a:xfrm>
          <a:prstGeom prst="rect">
            <a:avLst/>
          </a:prstGeom>
        </p:spPr>
      </p:pic>
    </p:spTree>
    <p:extLst>
      <p:ext uri="{BB962C8B-B14F-4D97-AF65-F5344CB8AC3E}">
        <p14:creationId xmlns:p14="http://schemas.microsoft.com/office/powerpoint/2010/main" val="221749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5161" y="83525"/>
            <a:ext cx="10515600" cy="582361"/>
          </a:xfrm>
        </p:spPr>
        <p:txBody>
          <a:bodyPr>
            <a:normAutofit fontScale="90000"/>
          </a:bodyPr>
          <a:lstStyle/>
          <a:p>
            <a:r>
              <a:rPr lang="en-US" dirty="0"/>
              <a:t>How do we measure emissions -</a:t>
            </a:r>
          </a:p>
        </p:txBody>
      </p:sp>
      <p:sp>
        <p:nvSpPr>
          <p:cNvPr id="6" name="Title 1">
            <a:extLst>
              <a:ext uri="{FF2B5EF4-FFF2-40B4-BE49-F238E27FC236}">
                <a16:creationId xmlns:a16="http://schemas.microsoft.com/office/drawing/2014/main" id="{6AD174DB-3FD5-4DE6-9CA6-27B0B0A11B0E}"/>
              </a:ext>
            </a:extLst>
          </p:cNvPr>
          <p:cNvSpPr txBox="1">
            <a:spLocks/>
          </p:cNvSpPr>
          <p:nvPr/>
        </p:nvSpPr>
        <p:spPr>
          <a:xfrm>
            <a:off x="663711" y="505412"/>
            <a:ext cx="11356839" cy="697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en-US" sz="3600" dirty="0">
                <a:cs typeface="Arial" panose="020B0604020202020204" pitchFamily="34" charset="0"/>
              </a:rPr>
              <a:t>Heavy-Duty Dynamometer Test Cycles</a:t>
            </a:r>
            <a:endParaRPr lang="en-US" sz="3600" dirty="0"/>
          </a:p>
        </p:txBody>
      </p:sp>
      <p:grpSp>
        <p:nvGrpSpPr>
          <p:cNvPr id="5" name="Group 4">
            <a:extLst>
              <a:ext uri="{FF2B5EF4-FFF2-40B4-BE49-F238E27FC236}">
                <a16:creationId xmlns:a16="http://schemas.microsoft.com/office/drawing/2014/main" id="{82E0B284-AAD4-429B-8BB9-6A0B9D1CEDB2}"/>
              </a:ext>
            </a:extLst>
          </p:cNvPr>
          <p:cNvGrpSpPr/>
          <p:nvPr/>
        </p:nvGrpSpPr>
        <p:grpSpPr>
          <a:xfrm>
            <a:off x="171450" y="1164141"/>
            <a:ext cx="11545839" cy="5767772"/>
            <a:chOff x="193563" y="911979"/>
            <a:chExt cx="11545839" cy="5767772"/>
          </a:xfrm>
        </p:grpSpPr>
        <p:pic>
          <p:nvPicPr>
            <p:cNvPr id="8" name="Picture 7">
              <a:extLst>
                <a:ext uri="{FF2B5EF4-FFF2-40B4-BE49-F238E27FC236}">
                  <a16:creationId xmlns:a16="http://schemas.microsoft.com/office/drawing/2014/main" id="{A34F9432-7831-4E44-A283-A5BDECC8F23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563" y="1729030"/>
              <a:ext cx="2660876" cy="1951945"/>
            </a:xfrm>
            <a:prstGeom prst="rect">
              <a:avLst/>
            </a:prstGeom>
            <a:noFill/>
            <a:ln>
              <a:noFill/>
            </a:ln>
          </p:spPr>
        </p:pic>
        <p:pic>
          <p:nvPicPr>
            <p:cNvPr id="9" name="Picture 8" descr="[chart]">
              <a:extLst>
                <a:ext uri="{FF2B5EF4-FFF2-40B4-BE49-F238E27FC236}">
                  <a16:creationId xmlns:a16="http://schemas.microsoft.com/office/drawing/2014/main" id="{3A708BDA-0E53-4CEC-BC02-D7F116294E4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3564" y="4362275"/>
              <a:ext cx="2660876" cy="1899504"/>
            </a:xfrm>
            <a:prstGeom prst="rect">
              <a:avLst/>
            </a:prstGeom>
            <a:noFill/>
            <a:ln>
              <a:noFill/>
            </a:ln>
          </p:spPr>
        </p:pic>
        <p:sp>
          <p:nvSpPr>
            <p:cNvPr id="10" name="TextBox 9">
              <a:extLst>
                <a:ext uri="{FF2B5EF4-FFF2-40B4-BE49-F238E27FC236}">
                  <a16:creationId xmlns:a16="http://schemas.microsoft.com/office/drawing/2014/main" id="{E574F917-35B0-452A-A931-CB43A708CCC3}"/>
                </a:ext>
              </a:extLst>
            </p:cNvPr>
            <p:cNvSpPr txBox="1"/>
            <p:nvPr/>
          </p:nvSpPr>
          <p:spPr>
            <a:xfrm>
              <a:off x="1140250" y="1201707"/>
              <a:ext cx="723275" cy="369332"/>
            </a:xfrm>
            <a:prstGeom prst="rect">
              <a:avLst/>
            </a:prstGeom>
            <a:noFill/>
          </p:spPr>
          <p:txBody>
            <a:bodyPr wrap="none" rtlCol="0">
              <a:spAutoFit/>
            </a:bodyPr>
            <a:lstStyle/>
            <a:p>
              <a:r>
                <a:rPr lang="en-US" dirty="0"/>
                <a:t>UDDS</a:t>
              </a:r>
            </a:p>
          </p:txBody>
        </p:sp>
        <p:sp>
          <p:nvSpPr>
            <p:cNvPr id="11" name="TextBox 10">
              <a:extLst>
                <a:ext uri="{FF2B5EF4-FFF2-40B4-BE49-F238E27FC236}">
                  <a16:creationId xmlns:a16="http://schemas.microsoft.com/office/drawing/2014/main" id="{3DB2BC3D-A57C-4BE6-899F-4BDCB4B127DC}"/>
                </a:ext>
              </a:extLst>
            </p:cNvPr>
            <p:cNvSpPr txBox="1"/>
            <p:nvPr/>
          </p:nvSpPr>
          <p:spPr>
            <a:xfrm>
              <a:off x="798482" y="3797325"/>
              <a:ext cx="1451038" cy="369332"/>
            </a:xfrm>
            <a:prstGeom prst="rect">
              <a:avLst/>
            </a:prstGeom>
            <a:noFill/>
          </p:spPr>
          <p:txBody>
            <a:bodyPr wrap="none" rtlCol="0">
              <a:spAutoFit/>
            </a:bodyPr>
            <a:lstStyle/>
            <a:p>
              <a:r>
                <a:rPr lang="en-US" dirty="0"/>
                <a:t>CARB - Cruise</a:t>
              </a:r>
            </a:p>
          </p:txBody>
        </p:sp>
        <p:pic>
          <p:nvPicPr>
            <p:cNvPr id="12" name="Picture 11">
              <a:extLst>
                <a:ext uri="{FF2B5EF4-FFF2-40B4-BE49-F238E27FC236}">
                  <a16:creationId xmlns:a16="http://schemas.microsoft.com/office/drawing/2014/main" id="{09B85875-7FE1-40F9-9730-AA7C2F9E2A7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984511" y="1387785"/>
              <a:ext cx="3754891" cy="5291966"/>
            </a:xfrm>
            <a:prstGeom prst="rect">
              <a:avLst/>
            </a:prstGeom>
            <a:noFill/>
            <a:ln>
              <a:noFill/>
            </a:ln>
          </p:spPr>
        </p:pic>
        <p:sp>
          <p:nvSpPr>
            <p:cNvPr id="13" name="TextBox 12">
              <a:extLst>
                <a:ext uri="{FF2B5EF4-FFF2-40B4-BE49-F238E27FC236}">
                  <a16:creationId xmlns:a16="http://schemas.microsoft.com/office/drawing/2014/main" id="{76C9C3AC-8675-451A-B6C5-172AC4455C77}"/>
                </a:ext>
              </a:extLst>
            </p:cNvPr>
            <p:cNvSpPr txBox="1"/>
            <p:nvPr/>
          </p:nvSpPr>
          <p:spPr>
            <a:xfrm>
              <a:off x="4295298" y="1179104"/>
              <a:ext cx="2248354" cy="369332"/>
            </a:xfrm>
            <a:prstGeom prst="rect">
              <a:avLst/>
            </a:prstGeom>
            <a:noFill/>
          </p:spPr>
          <p:txBody>
            <a:bodyPr wrap="square" rtlCol="0">
              <a:spAutoFit/>
            </a:bodyPr>
            <a:lstStyle/>
            <a:p>
              <a:r>
                <a:rPr lang="en-US" dirty="0"/>
                <a:t>Refuse Hauler</a:t>
              </a:r>
            </a:p>
          </p:txBody>
        </p:sp>
        <p:pic>
          <p:nvPicPr>
            <p:cNvPr id="14" name="Picture 13">
              <a:extLst>
                <a:ext uri="{FF2B5EF4-FFF2-40B4-BE49-F238E27FC236}">
                  <a16:creationId xmlns:a16="http://schemas.microsoft.com/office/drawing/2014/main" id="{C5E3BA88-7C1B-410F-A114-ED77069AE1E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1853" y="1544364"/>
              <a:ext cx="3576320" cy="2252961"/>
            </a:xfrm>
            <a:prstGeom prst="rect">
              <a:avLst/>
            </a:prstGeom>
            <a:noFill/>
            <a:ln>
              <a:noFill/>
            </a:ln>
          </p:spPr>
        </p:pic>
        <p:sp>
          <p:nvSpPr>
            <p:cNvPr id="15" name="TextBox 14">
              <a:extLst>
                <a:ext uri="{FF2B5EF4-FFF2-40B4-BE49-F238E27FC236}">
                  <a16:creationId xmlns:a16="http://schemas.microsoft.com/office/drawing/2014/main" id="{7C75124E-1809-47A9-BF4C-594A186480BF}"/>
                </a:ext>
              </a:extLst>
            </p:cNvPr>
            <p:cNvSpPr txBox="1"/>
            <p:nvPr/>
          </p:nvSpPr>
          <p:spPr>
            <a:xfrm>
              <a:off x="3496100" y="3797325"/>
              <a:ext cx="3208955" cy="369332"/>
            </a:xfrm>
            <a:prstGeom prst="rect">
              <a:avLst/>
            </a:prstGeom>
            <a:noFill/>
          </p:spPr>
          <p:txBody>
            <a:bodyPr wrap="none" rtlCol="0">
              <a:spAutoFit/>
            </a:bodyPr>
            <a:lstStyle/>
            <a:p>
              <a:r>
                <a:rPr lang="en-US" dirty="0"/>
                <a:t>Orange County Transit Authority</a:t>
              </a:r>
            </a:p>
          </p:txBody>
        </p:sp>
        <p:pic>
          <p:nvPicPr>
            <p:cNvPr id="16" name="Picture 15">
              <a:extLst>
                <a:ext uri="{FF2B5EF4-FFF2-40B4-BE49-F238E27FC236}">
                  <a16:creationId xmlns:a16="http://schemas.microsoft.com/office/drawing/2014/main" id="{07027C26-75B5-4F80-856B-C8C4A37B3010}"/>
                </a:ext>
              </a:extLst>
            </p:cNvPr>
            <p:cNvPicPr>
              <a:picLocks noChangeAspect="1"/>
            </p:cNvPicPr>
            <p:nvPr/>
          </p:nvPicPr>
          <p:blipFill>
            <a:blip r:embed="rId7"/>
            <a:stretch>
              <a:fillRect/>
            </a:stretch>
          </p:blipFill>
          <p:spPr>
            <a:xfrm>
              <a:off x="3130330" y="4188807"/>
              <a:ext cx="3967843" cy="2323737"/>
            </a:xfrm>
            <a:prstGeom prst="rect">
              <a:avLst/>
            </a:prstGeom>
          </p:spPr>
        </p:pic>
        <p:sp>
          <p:nvSpPr>
            <p:cNvPr id="17" name="TextBox 16">
              <a:extLst>
                <a:ext uri="{FF2B5EF4-FFF2-40B4-BE49-F238E27FC236}">
                  <a16:creationId xmlns:a16="http://schemas.microsoft.com/office/drawing/2014/main" id="{535DB667-863F-4B4F-95AD-2BC165ABA818}"/>
                </a:ext>
              </a:extLst>
            </p:cNvPr>
            <p:cNvSpPr txBox="1"/>
            <p:nvPr/>
          </p:nvSpPr>
          <p:spPr>
            <a:xfrm>
              <a:off x="8975425" y="911979"/>
              <a:ext cx="1576329" cy="369332"/>
            </a:xfrm>
            <a:prstGeom prst="rect">
              <a:avLst/>
            </a:prstGeom>
            <a:noFill/>
          </p:spPr>
          <p:txBody>
            <a:bodyPr wrap="none" rtlCol="0">
              <a:spAutoFit/>
            </a:bodyPr>
            <a:lstStyle/>
            <a:p>
              <a:r>
                <a:rPr lang="en-US" dirty="0"/>
                <a:t>Drayage Cycles</a:t>
              </a:r>
            </a:p>
          </p:txBody>
        </p:sp>
      </p:grpSp>
    </p:spTree>
    <p:extLst>
      <p:ext uri="{BB962C8B-B14F-4D97-AF65-F5344CB8AC3E}">
        <p14:creationId xmlns:p14="http://schemas.microsoft.com/office/powerpoint/2010/main" val="1062608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5161" y="83525"/>
            <a:ext cx="10515600" cy="582361"/>
          </a:xfrm>
        </p:spPr>
        <p:txBody>
          <a:bodyPr>
            <a:normAutofit fontScale="90000"/>
          </a:bodyPr>
          <a:lstStyle/>
          <a:p>
            <a:r>
              <a:rPr lang="en-US" dirty="0"/>
              <a:t>How do we measure emissions -</a:t>
            </a:r>
          </a:p>
        </p:txBody>
      </p:sp>
      <p:sp>
        <p:nvSpPr>
          <p:cNvPr id="6" name="Title 1">
            <a:extLst>
              <a:ext uri="{FF2B5EF4-FFF2-40B4-BE49-F238E27FC236}">
                <a16:creationId xmlns:a16="http://schemas.microsoft.com/office/drawing/2014/main" id="{6AD174DB-3FD5-4DE6-9CA6-27B0B0A11B0E}"/>
              </a:ext>
            </a:extLst>
          </p:cNvPr>
          <p:cNvSpPr txBox="1">
            <a:spLocks/>
          </p:cNvSpPr>
          <p:nvPr/>
        </p:nvSpPr>
        <p:spPr>
          <a:xfrm>
            <a:off x="663711" y="505412"/>
            <a:ext cx="11356839" cy="697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en-US" sz="3600" dirty="0">
                <a:cs typeface="Arial" panose="020B0604020202020204" pitchFamily="34" charset="0"/>
              </a:rPr>
              <a:t>Engine Dynamometer Testing</a:t>
            </a:r>
            <a:endParaRPr lang="en-US" sz="3600" dirty="0"/>
          </a:p>
        </p:txBody>
      </p:sp>
      <p:sp>
        <p:nvSpPr>
          <p:cNvPr id="5" name="Content Placeholder 2">
            <a:extLst>
              <a:ext uri="{FF2B5EF4-FFF2-40B4-BE49-F238E27FC236}">
                <a16:creationId xmlns:a16="http://schemas.microsoft.com/office/drawing/2014/main" id="{A3616A58-8A88-4229-96D5-796DEDB605FF}"/>
              </a:ext>
            </a:extLst>
          </p:cNvPr>
          <p:cNvSpPr txBox="1">
            <a:spLocks/>
          </p:cNvSpPr>
          <p:nvPr/>
        </p:nvSpPr>
        <p:spPr>
          <a:xfrm>
            <a:off x="1462704" y="1346639"/>
            <a:ext cx="8266556" cy="1623718"/>
          </a:xfrm>
          <a:prstGeom prst="rect">
            <a:avLst/>
          </a:prstGeom>
        </p:spPr>
        <p:txBody>
          <a:bodyPr/>
          <a:lstStyle>
            <a:lvl1pPr marL="342900" indent="-342900" algn="l" rtl="0" fontAlgn="base">
              <a:spcBef>
                <a:spcPct val="20000"/>
              </a:spcBef>
              <a:spcAft>
                <a:spcPct val="0"/>
              </a:spcAft>
              <a:buClr>
                <a:schemeClr val="tx2"/>
              </a:buClr>
              <a:buSzPct val="70000"/>
              <a:buFont typeface="Wingdings" pitchFamily="2" charset="2"/>
              <a:buBlip>
                <a:blip r:embed="rId3"/>
              </a:buBlip>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Blip>
                <a:blip r:embed="rId4"/>
              </a:buBlip>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Blip>
                <a:blip r:embed="rId5"/>
              </a:buBlip>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Blip>
                <a:blip r:embed="rId4"/>
              </a:buBlip>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Blip>
                <a:blip r:embed="rId5"/>
              </a:buBlip>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Blip>
                <a:blip r:embed="rId5"/>
              </a:buBlip>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Blip>
                <a:blip r:embed="rId5"/>
              </a:buBlip>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Blip>
                <a:blip r:embed="rId5"/>
              </a:buBlip>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Blip>
                <a:blip r:embed="rId5"/>
              </a:buBlip>
              <a:defRPr sz="2000">
                <a:solidFill>
                  <a:schemeClr val="tx1"/>
                </a:solidFill>
                <a:latin typeface="+mn-lt"/>
              </a:defRPr>
            </a:lvl9pPr>
          </a:lstStyle>
          <a:p>
            <a:r>
              <a:rPr lang="en-US" sz="2400" dirty="0">
                <a:cs typeface="Arial" panose="020B0604020202020204" pitchFamily="34" charset="0"/>
              </a:rPr>
              <a:t>Engine dynamometer certification testing has been in place since 1974 for heavy-duty diesel engines</a:t>
            </a:r>
            <a:r>
              <a:rPr lang="en-US" sz="2400" kern="0" dirty="0"/>
              <a:t> </a:t>
            </a:r>
          </a:p>
          <a:p>
            <a:r>
              <a:rPr lang="en-US" sz="2400" dirty="0"/>
              <a:t>Engine dynamometers simulate the work and characteristics of engine operation under in-use operation </a:t>
            </a:r>
            <a:endParaRPr lang="en-US" sz="2400" dirty="0">
              <a:latin typeface="Arial" panose="020B0604020202020204" pitchFamily="34" charset="0"/>
              <a:cs typeface="Arial" panose="020B0604020202020204" pitchFamily="34" charset="0"/>
            </a:endParaRPr>
          </a:p>
          <a:p>
            <a:endParaRPr lang="en-US" sz="2744" kern="0" dirty="0"/>
          </a:p>
          <a:p>
            <a:endParaRPr lang="en-US" sz="2744" kern="0" dirty="0"/>
          </a:p>
          <a:p>
            <a:pPr marL="0" indent="0">
              <a:buNone/>
            </a:pPr>
            <a:r>
              <a:rPr lang="en-US" kern="0" dirty="0"/>
              <a:t>	</a:t>
            </a:r>
          </a:p>
        </p:txBody>
      </p:sp>
      <p:pic>
        <p:nvPicPr>
          <p:cNvPr id="8" name="Picture 7">
            <a:extLst>
              <a:ext uri="{FF2B5EF4-FFF2-40B4-BE49-F238E27FC236}">
                <a16:creationId xmlns:a16="http://schemas.microsoft.com/office/drawing/2014/main" id="{C5762B65-6A15-4470-9680-59FD39676BAA}"/>
              </a:ext>
            </a:extLst>
          </p:cNvPr>
          <p:cNvPicPr>
            <a:picLocks noChangeAspect="1" noChangeArrowheads="1"/>
          </p:cNvPicPr>
          <p:nvPr/>
        </p:nvPicPr>
        <p:blipFill>
          <a:blip r:embed="rId6"/>
          <a:srcRect/>
          <a:stretch>
            <a:fillRect/>
          </a:stretch>
        </p:blipFill>
        <p:spPr bwMode="auto">
          <a:xfrm>
            <a:off x="0" y="3380788"/>
            <a:ext cx="4051634" cy="2971800"/>
          </a:xfrm>
          <a:prstGeom prst="rect">
            <a:avLst/>
          </a:prstGeom>
          <a:ln>
            <a:solidFill>
              <a:schemeClr val="tx1"/>
            </a:solidFill>
          </a:ln>
          <a:effectLst>
            <a:softEdge rad="112500"/>
          </a:effectLst>
        </p:spPr>
      </p:pic>
      <p:pic>
        <p:nvPicPr>
          <p:cNvPr id="9" name="Picture 8">
            <a:extLst>
              <a:ext uri="{FF2B5EF4-FFF2-40B4-BE49-F238E27FC236}">
                <a16:creationId xmlns:a16="http://schemas.microsoft.com/office/drawing/2014/main" id="{4BFBB0B4-0B7C-462B-B077-9A5E297964C4}"/>
              </a:ext>
            </a:extLst>
          </p:cNvPr>
          <p:cNvPicPr>
            <a:picLocks noChangeAspect="1"/>
          </p:cNvPicPr>
          <p:nvPr/>
        </p:nvPicPr>
        <p:blipFill>
          <a:blip r:embed="rId7"/>
          <a:stretch>
            <a:fillRect/>
          </a:stretch>
        </p:blipFill>
        <p:spPr>
          <a:xfrm>
            <a:off x="4162728" y="2976170"/>
            <a:ext cx="6566568" cy="3376418"/>
          </a:xfrm>
          <a:prstGeom prst="rect">
            <a:avLst/>
          </a:prstGeom>
        </p:spPr>
      </p:pic>
    </p:spTree>
    <p:extLst>
      <p:ext uri="{BB962C8B-B14F-4D97-AF65-F5344CB8AC3E}">
        <p14:creationId xmlns:p14="http://schemas.microsoft.com/office/powerpoint/2010/main" val="294365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5161" y="83525"/>
            <a:ext cx="10515600" cy="582361"/>
          </a:xfrm>
        </p:spPr>
        <p:txBody>
          <a:bodyPr>
            <a:normAutofit fontScale="90000"/>
          </a:bodyPr>
          <a:lstStyle/>
          <a:p>
            <a:r>
              <a:rPr lang="en-US" dirty="0"/>
              <a:t>How do we measure emissions -</a:t>
            </a:r>
          </a:p>
        </p:txBody>
      </p:sp>
      <p:sp>
        <p:nvSpPr>
          <p:cNvPr id="6" name="Title 1">
            <a:extLst>
              <a:ext uri="{FF2B5EF4-FFF2-40B4-BE49-F238E27FC236}">
                <a16:creationId xmlns:a16="http://schemas.microsoft.com/office/drawing/2014/main" id="{6AD174DB-3FD5-4DE6-9CA6-27B0B0A11B0E}"/>
              </a:ext>
            </a:extLst>
          </p:cNvPr>
          <p:cNvSpPr txBox="1">
            <a:spLocks/>
          </p:cNvSpPr>
          <p:nvPr/>
        </p:nvSpPr>
        <p:spPr>
          <a:xfrm>
            <a:off x="663711" y="505412"/>
            <a:ext cx="11356839" cy="697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en-US" sz="3600" dirty="0">
                <a:cs typeface="Arial" panose="020B0604020202020204" pitchFamily="34" charset="0"/>
              </a:rPr>
              <a:t>Portable Emissions Measurement Systems (PEMS)</a:t>
            </a:r>
            <a:endParaRPr lang="en-US" sz="3600" dirty="0"/>
          </a:p>
        </p:txBody>
      </p:sp>
      <p:pic>
        <p:nvPicPr>
          <p:cNvPr id="5" name="Picture 4">
            <a:extLst>
              <a:ext uri="{FF2B5EF4-FFF2-40B4-BE49-F238E27FC236}">
                <a16:creationId xmlns:a16="http://schemas.microsoft.com/office/drawing/2014/main" id="{62765FC1-2DF2-4352-A197-8854FF09E44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33526" y="1477168"/>
            <a:ext cx="5817235" cy="3903663"/>
          </a:xfrm>
          <a:prstGeom prst="rect">
            <a:avLst/>
          </a:prstGeom>
          <a:noFill/>
          <a:ln>
            <a:noFill/>
          </a:ln>
        </p:spPr>
      </p:pic>
      <p:sp>
        <p:nvSpPr>
          <p:cNvPr id="8" name="Content Placeholder 2">
            <a:extLst>
              <a:ext uri="{FF2B5EF4-FFF2-40B4-BE49-F238E27FC236}">
                <a16:creationId xmlns:a16="http://schemas.microsoft.com/office/drawing/2014/main" id="{E4287362-50F9-4B6F-9720-82BAD003914F}"/>
              </a:ext>
            </a:extLst>
          </p:cNvPr>
          <p:cNvSpPr txBox="1">
            <a:spLocks/>
          </p:cNvSpPr>
          <p:nvPr/>
        </p:nvSpPr>
        <p:spPr>
          <a:xfrm>
            <a:off x="168710" y="1298512"/>
            <a:ext cx="5364816" cy="5054076"/>
          </a:xfrm>
          <a:prstGeom prst="rect">
            <a:avLst/>
          </a:prstGeom>
        </p:spPr>
        <p:txBody>
          <a:bodyPr/>
          <a:lstStyle>
            <a:lvl1pPr marL="342900" indent="-342900" algn="l" rtl="0" fontAlgn="base">
              <a:spcBef>
                <a:spcPct val="20000"/>
              </a:spcBef>
              <a:spcAft>
                <a:spcPct val="0"/>
              </a:spcAft>
              <a:buClr>
                <a:schemeClr val="tx2"/>
              </a:buClr>
              <a:buSzPct val="70000"/>
              <a:buFont typeface="Wingdings" pitchFamily="2" charset="2"/>
              <a:buBlip>
                <a:blip r:embed="rId4"/>
              </a:buBlip>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Blip>
                <a:blip r:embed="rId5"/>
              </a:buBlip>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Blip>
                <a:blip r:embed="rId6"/>
              </a:buBlip>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Blip>
                <a:blip r:embed="rId5"/>
              </a:buBlip>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9pPr>
          </a:lstStyle>
          <a:p>
            <a:r>
              <a:rPr lang="en-US" sz="2400" dirty="0">
                <a:cs typeface="Arial" panose="020B0604020202020204" pitchFamily="34" charset="0"/>
              </a:rPr>
              <a:t>Miniature emissions measurement systems</a:t>
            </a:r>
            <a:r>
              <a:rPr lang="en-US" sz="2400" kern="0" dirty="0"/>
              <a:t> </a:t>
            </a:r>
          </a:p>
          <a:p>
            <a:r>
              <a:rPr lang="en-US" sz="2400" dirty="0"/>
              <a:t>Measurement methods are tied to similar requirements as for laboratory instruments</a:t>
            </a:r>
          </a:p>
          <a:p>
            <a:pPr lvl="1"/>
            <a:r>
              <a:rPr lang="en-US" sz="2400" dirty="0"/>
              <a:t>The exhaust flow is measured with a exhaust flow meter, since only a part of the exhaust is sampled.</a:t>
            </a:r>
          </a:p>
          <a:p>
            <a:r>
              <a:rPr lang="en-US" sz="2400" dirty="0"/>
              <a:t>Utilized for in-use regulatory measurements in the U.S. for heavy-duty vehicles via Not-to-Exceed (NTE) regulations and in Europe and elsewhere via Real Driving Emissions (RDE) regulations</a:t>
            </a:r>
            <a:endParaRPr lang="en-US" sz="2400" dirty="0">
              <a:latin typeface="Arial" panose="020B0604020202020204" pitchFamily="34" charset="0"/>
              <a:cs typeface="Arial" panose="020B0604020202020204" pitchFamily="34" charset="0"/>
            </a:endParaRPr>
          </a:p>
          <a:p>
            <a:endParaRPr lang="en-US" sz="2744" kern="0" dirty="0"/>
          </a:p>
          <a:p>
            <a:endParaRPr lang="en-US" sz="2744" kern="0" dirty="0"/>
          </a:p>
          <a:p>
            <a:pPr marL="0" indent="0">
              <a:buNone/>
            </a:pPr>
            <a:r>
              <a:rPr lang="en-US" kern="0" dirty="0"/>
              <a:t>	</a:t>
            </a:r>
          </a:p>
        </p:txBody>
      </p:sp>
      <p:pic>
        <p:nvPicPr>
          <p:cNvPr id="9" name="Picture 8">
            <a:extLst>
              <a:ext uri="{FF2B5EF4-FFF2-40B4-BE49-F238E27FC236}">
                <a16:creationId xmlns:a16="http://schemas.microsoft.com/office/drawing/2014/main" id="{BBEF4036-EEF3-45A9-80FC-A6D6948727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33526" y="4548423"/>
            <a:ext cx="3072592" cy="2212942"/>
          </a:xfrm>
          <a:prstGeom prst="rect">
            <a:avLst/>
          </a:prstGeom>
        </p:spPr>
      </p:pic>
    </p:spTree>
    <p:extLst>
      <p:ext uri="{BB962C8B-B14F-4D97-AF65-F5344CB8AC3E}">
        <p14:creationId xmlns:p14="http://schemas.microsoft.com/office/powerpoint/2010/main" val="2070676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5161" y="83525"/>
            <a:ext cx="10515600" cy="582361"/>
          </a:xfrm>
        </p:spPr>
        <p:txBody>
          <a:bodyPr>
            <a:normAutofit fontScale="90000"/>
          </a:bodyPr>
          <a:lstStyle/>
          <a:p>
            <a:r>
              <a:rPr lang="en-US" dirty="0"/>
              <a:t>How do we measure emissions -</a:t>
            </a:r>
          </a:p>
        </p:txBody>
      </p:sp>
      <p:sp>
        <p:nvSpPr>
          <p:cNvPr id="6" name="Title 1">
            <a:extLst>
              <a:ext uri="{FF2B5EF4-FFF2-40B4-BE49-F238E27FC236}">
                <a16:creationId xmlns:a16="http://schemas.microsoft.com/office/drawing/2014/main" id="{6AD174DB-3FD5-4DE6-9CA6-27B0B0A11B0E}"/>
              </a:ext>
            </a:extLst>
          </p:cNvPr>
          <p:cNvSpPr txBox="1">
            <a:spLocks/>
          </p:cNvSpPr>
          <p:nvPr/>
        </p:nvSpPr>
        <p:spPr>
          <a:xfrm>
            <a:off x="663711" y="505412"/>
            <a:ext cx="11356839" cy="697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en-US" sz="3600" dirty="0">
                <a:cs typeface="Arial" panose="020B0604020202020204" pitchFamily="34" charset="0"/>
              </a:rPr>
              <a:t>In-Field Remote Sensing and Tunnel/Tent Methods</a:t>
            </a:r>
            <a:endParaRPr lang="en-US" sz="3600" dirty="0"/>
          </a:p>
        </p:txBody>
      </p:sp>
      <p:pic>
        <p:nvPicPr>
          <p:cNvPr id="2" name="Picture 1">
            <a:extLst>
              <a:ext uri="{FF2B5EF4-FFF2-40B4-BE49-F238E27FC236}">
                <a16:creationId xmlns:a16="http://schemas.microsoft.com/office/drawing/2014/main" id="{E9A1FEF1-AA97-4B2E-AC73-753DEEFA5682}"/>
              </a:ext>
            </a:extLst>
          </p:cNvPr>
          <p:cNvPicPr>
            <a:picLocks noChangeAspect="1"/>
          </p:cNvPicPr>
          <p:nvPr/>
        </p:nvPicPr>
        <p:blipFill>
          <a:blip r:embed="rId3"/>
          <a:stretch>
            <a:fillRect/>
          </a:stretch>
        </p:blipFill>
        <p:spPr>
          <a:xfrm>
            <a:off x="4031256" y="2159636"/>
            <a:ext cx="4123409" cy="2969717"/>
          </a:xfrm>
          <a:prstGeom prst="rect">
            <a:avLst/>
          </a:prstGeom>
        </p:spPr>
      </p:pic>
      <p:sp>
        <p:nvSpPr>
          <p:cNvPr id="8" name="Content Placeholder 2">
            <a:extLst>
              <a:ext uri="{FF2B5EF4-FFF2-40B4-BE49-F238E27FC236}">
                <a16:creationId xmlns:a16="http://schemas.microsoft.com/office/drawing/2014/main" id="{3D824C0C-FB36-478E-9B1F-85EE58F61962}"/>
              </a:ext>
            </a:extLst>
          </p:cNvPr>
          <p:cNvSpPr txBox="1">
            <a:spLocks/>
          </p:cNvSpPr>
          <p:nvPr/>
        </p:nvSpPr>
        <p:spPr>
          <a:xfrm>
            <a:off x="3901096" y="1380410"/>
            <a:ext cx="4368800" cy="843517"/>
          </a:xfrm>
          <a:prstGeom prst="rect">
            <a:avLst/>
          </a:prstGeom>
        </p:spPr>
        <p:txBody>
          <a:bodyPr/>
          <a:lstStyle>
            <a:lvl1pPr marL="342900" indent="-342900" algn="l" rtl="0" fontAlgn="base">
              <a:spcBef>
                <a:spcPct val="20000"/>
              </a:spcBef>
              <a:spcAft>
                <a:spcPct val="0"/>
              </a:spcAft>
              <a:buClr>
                <a:schemeClr val="tx2"/>
              </a:buClr>
              <a:buSzPct val="70000"/>
              <a:buFont typeface="Wingdings" pitchFamily="2" charset="2"/>
              <a:buBlip>
                <a:blip r:embed="rId4"/>
              </a:buBlip>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Blip>
                <a:blip r:embed="rId5"/>
              </a:buBlip>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Blip>
                <a:blip r:embed="rId6"/>
              </a:buBlip>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Blip>
                <a:blip r:embed="rId5"/>
              </a:buBlip>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9pPr>
          </a:lstStyle>
          <a:p>
            <a:pPr marL="0" indent="0" algn="ctr">
              <a:buNone/>
            </a:pPr>
            <a:r>
              <a:rPr lang="en-US" sz="2400" dirty="0">
                <a:cs typeface="Arial" panose="020B0604020202020204" pitchFamily="34" charset="0"/>
              </a:rPr>
              <a:t>On-Road Heavy-Duty Measurement System (OHMS)</a:t>
            </a:r>
            <a:endParaRPr lang="en-US" sz="2744" kern="0" dirty="0"/>
          </a:p>
          <a:p>
            <a:endParaRPr lang="en-US" sz="2744" kern="0" dirty="0"/>
          </a:p>
          <a:p>
            <a:pPr marL="0" indent="0">
              <a:buNone/>
            </a:pPr>
            <a:r>
              <a:rPr lang="en-US" kern="0" dirty="0"/>
              <a:t>	</a:t>
            </a:r>
          </a:p>
        </p:txBody>
      </p:sp>
      <p:pic>
        <p:nvPicPr>
          <p:cNvPr id="4" name="Picture 3">
            <a:extLst>
              <a:ext uri="{FF2B5EF4-FFF2-40B4-BE49-F238E27FC236}">
                <a16:creationId xmlns:a16="http://schemas.microsoft.com/office/drawing/2014/main" id="{1A7BB61C-7A86-440B-AE0F-CA0B3AF510DE}"/>
              </a:ext>
            </a:extLst>
          </p:cNvPr>
          <p:cNvPicPr>
            <a:picLocks noChangeAspect="1"/>
          </p:cNvPicPr>
          <p:nvPr/>
        </p:nvPicPr>
        <p:blipFill>
          <a:blip r:embed="rId7"/>
          <a:stretch>
            <a:fillRect/>
          </a:stretch>
        </p:blipFill>
        <p:spPr>
          <a:xfrm>
            <a:off x="8270907" y="2159636"/>
            <a:ext cx="3880200" cy="3492000"/>
          </a:xfrm>
          <a:prstGeom prst="rect">
            <a:avLst/>
          </a:prstGeom>
        </p:spPr>
      </p:pic>
      <p:sp>
        <p:nvSpPr>
          <p:cNvPr id="9" name="Content Placeholder 2">
            <a:extLst>
              <a:ext uri="{FF2B5EF4-FFF2-40B4-BE49-F238E27FC236}">
                <a16:creationId xmlns:a16="http://schemas.microsoft.com/office/drawing/2014/main" id="{875B3EC6-5CE7-4D10-ABEC-E705C3346273}"/>
              </a:ext>
            </a:extLst>
          </p:cNvPr>
          <p:cNvSpPr txBox="1">
            <a:spLocks/>
          </p:cNvSpPr>
          <p:nvPr/>
        </p:nvSpPr>
        <p:spPr>
          <a:xfrm>
            <a:off x="8311800" y="1380410"/>
            <a:ext cx="3880200" cy="489297"/>
          </a:xfrm>
          <a:prstGeom prst="rect">
            <a:avLst/>
          </a:prstGeom>
        </p:spPr>
        <p:txBody>
          <a:bodyPr/>
          <a:lstStyle>
            <a:lvl1pPr marL="342900" indent="-342900" algn="l" rtl="0" fontAlgn="base">
              <a:spcBef>
                <a:spcPct val="20000"/>
              </a:spcBef>
              <a:spcAft>
                <a:spcPct val="0"/>
              </a:spcAft>
              <a:buClr>
                <a:schemeClr val="tx2"/>
              </a:buClr>
              <a:buSzPct val="70000"/>
              <a:buFont typeface="Wingdings" pitchFamily="2" charset="2"/>
              <a:buBlip>
                <a:blip r:embed="rId4"/>
              </a:buBlip>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Blip>
                <a:blip r:embed="rId5"/>
              </a:buBlip>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Blip>
                <a:blip r:embed="rId6"/>
              </a:buBlip>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Blip>
                <a:blip r:embed="rId5"/>
              </a:buBlip>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9pPr>
          </a:lstStyle>
          <a:p>
            <a:pPr marL="0" indent="0" algn="ctr">
              <a:buNone/>
            </a:pPr>
            <a:r>
              <a:rPr lang="en-US" sz="2400" dirty="0">
                <a:cs typeface="Arial" panose="020B0604020202020204" pitchFamily="34" charset="0"/>
              </a:rPr>
              <a:t>Tunnel Probe method</a:t>
            </a:r>
            <a:endParaRPr lang="en-US" sz="2744" kern="0" dirty="0"/>
          </a:p>
          <a:p>
            <a:endParaRPr lang="en-US" sz="2744" kern="0" dirty="0"/>
          </a:p>
          <a:p>
            <a:pPr marL="0" indent="0">
              <a:buNone/>
            </a:pPr>
            <a:r>
              <a:rPr lang="en-US" kern="0" dirty="0"/>
              <a:t>	</a:t>
            </a:r>
          </a:p>
        </p:txBody>
      </p:sp>
      <p:pic>
        <p:nvPicPr>
          <p:cNvPr id="5" name="Picture 4">
            <a:extLst>
              <a:ext uri="{FF2B5EF4-FFF2-40B4-BE49-F238E27FC236}">
                <a16:creationId xmlns:a16="http://schemas.microsoft.com/office/drawing/2014/main" id="{3E85A010-2BF6-48CA-B7E8-0DBF29CEC661}"/>
              </a:ext>
            </a:extLst>
          </p:cNvPr>
          <p:cNvPicPr>
            <a:picLocks noChangeAspect="1"/>
          </p:cNvPicPr>
          <p:nvPr/>
        </p:nvPicPr>
        <p:blipFill>
          <a:blip r:embed="rId8"/>
          <a:stretch>
            <a:fillRect/>
          </a:stretch>
        </p:blipFill>
        <p:spPr>
          <a:xfrm>
            <a:off x="0" y="2154556"/>
            <a:ext cx="3915014" cy="3492000"/>
          </a:xfrm>
          <a:prstGeom prst="rect">
            <a:avLst/>
          </a:prstGeom>
        </p:spPr>
      </p:pic>
      <p:sp>
        <p:nvSpPr>
          <p:cNvPr id="10" name="Content Placeholder 2">
            <a:extLst>
              <a:ext uri="{FF2B5EF4-FFF2-40B4-BE49-F238E27FC236}">
                <a16:creationId xmlns:a16="http://schemas.microsoft.com/office/drawing/2014/main" id="{B2E7825E-2A12-45FC-95DD-C37E5B45F78F}"/>
              </a:ext>
            </a:extLst>
          </p:cNvPr>
          <p:cNvSpPr txBox="1">
            <a:spLocks/>
          </p:cNvSpPr>
          <p:nvPr/>
        </p:nvSpPr>
        <p:spPr>
          <a:xfrm>
            <a:off x="-103692" y="1396624"/>
            <a:ext cx="4093044" cy="843517"/>
          </a:xfrm>
          <a:prstGeom prst="rect">
            <a:avLst/>
          </a:prstGeom>
        </p:spPr>
        <p:txBody>
          <a:bodyPr/>
          <a:lstStyle>
            <a:lvl1pPr marL="342900" indent="-342900" algn="l" rtl="0" fontAlgn="base">
              <a:spcBef>
                <a:spcPct val="20000"/>
              </a:spcBef>
              <a:spcAft>
                <a:spcPct val="0"/>
              </a:spcAft>
              <a:buClr>
                <a:schemeClr val="tx2"/>
              </a:buClr>
              <a:buSzPct val="70000"/>
              <a:buFont typeface="Wingdings" pitchFamily="2" charset="2"/>
              <a:buBlip>
                <a:blip r:embed="rId4"/>
              </a:buBlip>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Blip>
                <a:blip r:embed="rId5"/>
              </a:buBlip>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Blip>
                <a:blip r:embed="rId6"/>
              </a:buBlip>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Blip>
                <a:blip r:embed="rId5"/>
              </a:buBlip>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9pPr>
          </a:lstStyle>
          <a:p>
            <a:pPr marL="0" indent="0" algn="ctr">
              <a:buNone/>
            </a:pPr>
            <a:r>
              <a:rPr lang="en-US" sz="2400" dirty="0">
                <a:cs typeface="Arial" panose="020B0604020202020204" pitchFamily="34" charset="0"/>
              </a:rPr>
              <a:t>Remote Sensing Device (RSD)</a:t>
            </a:r>
            <a:endParaRPr lang="en-US" sz="2744" kern="0" dirty="0"/>
          </a:p>
          <a:p>
            <a:endParaRPr lang="en-US" sz="2744" kern="0" dirty="0"/>
          </a:p>
          <a:p>
            <a:pPr marL="0" indent="0">
              <a:buNone/>
            </a:pPr>
            <a:r>
              <a:rPr lang="en-US" kern="0" dirty="0"/>
              <a:t>	</a:t>
            </a:r>
          </a:p>
        </p:txBody>
      </p:sp>
      <p:sp>
        <p:nvSpPr>
          <p:cNvPr id="11" name="Rectangle 10">
            <a:extLst>
              <a:ext uri="{FF2B5EF4-FFF2-40B4-BE49-F238E27FC236}">
                <a16:creationId xmlns:a16="http://schemas.microsoft.com/office/drawing/2014/main" id="{290EE542-151D-4CCB-8EC6-F7941BB01CC1}"/>
              </a:ext>
            </a:extLst>
          </p:cNvPr>
          <p:cNvSpPr/>
          <p:nvPr/>
        </p:nvSpPr>
        <p:spPr>
          <a:xfrm>
            <a:off x="8544767" y="5787676"/>
            <a:ext cx="1666240" cy="307777"/>
          </a:xfrm>
          <a:prstGeom prst="rect">
            <a:avLst/>
          </a:prstGeom>
          <a:noFill/>
        </p:spPr>
        <p:txBody>
          <a:bodyPr wrap="square">
            <a:spAutoFit/>
          </a:bodyPr>
          <a:lstStyle/>
          <a:p>
            <a:r>
              <a:rPr lang="en-US" sz="1400" dirty="0"/>
              <a:t>Preble, et al., 2019.</a:t>
            </a:r>
          </a:p>
        </p:txBody>
      </p:sp>
      <p:sp>
        <p:nvSpPr>
          <p:cNvPr id="12" name="Rectangle 11">
            <a:extLst>
              <a:ext uri="{FF2B5EF4-FFF2-40B4-BE49-F238E27FC236}">
                <a16:creationId xmlns:a16="http://schemas.microsoft.com/office/drawing/2014/main" id="{C8AD9EF6-C286-4D2A-8528-6D0B88EA660D}"/>
              </a:ext>
            </a:extLst>
          </p:cNvPr>
          <p:cNvSpPr/>
          <p:nvPr/>
        </p:nvSpPr>
        <p:spPr>
          <a:xfrm>
            <a:off x="0" y="5600802"/>
            <a:ext cx="4368800" cy="307777"/>
          </a:xfrm>
          <a:prstGeom prst="rect">
            <a:avLst/>
          </a:prstGeom>
          <a:noFill/>
        </p:spPr>
        <p:txBody>
          <a:bodyPr wrap="square">
            <a:spAutoFit/>
          </a:bodyPr>
          <a:lstStyle/>
          <a:p>
            <a:r>
              <a:rPr lang="en-US" sz="1400" dirty="0"/>
              <a:t>Hager Environmental &amp; Atmospheric Technologies, 2018.</a:t>
            </a:r>
          </a:p>
        </p:txBody>
      </p:sp>
      <p:sp>
        <p:nvSpPr>
          <p:cNvPr id="13" name="Rectangle 12">
            <a:extLst>
              <a:ext uri="{FF2B5EF4-FFF2-40B4-BE49-F238E27FC236}">
                <a16:creationId xmlns:a16="http://schemas.microsoft.com/office/drawing/2014/main" id="{88B93A1F-D8CE-46F1-825E-89C7A889C482}"/>
              </a:ext>
            </a:extLst>
          </p:cNvPr>
          <p:cNvSpPr/>
          <p:nvPr/>
        </p:nvSpPr>
        <p:spPr>
          <a:xfrm>
            <a:off x="4031256" y="5293025"/>
            <a:ext cx="4368800" cy="307777"/>
          </a:xfrm>
          <a:prstGeom prst="rect">
            <a:avLst/>
          </a:prstGeom>
          <a:noFill/>
        </p:spPr>
        <p:txBody>
          <a:bodyPr wrap="square">
            <a:spAutoFit/>
          </a:bodyPr>
          <a:lstStyle/>
          <a:p>
            <a:r>
              <a:rPr lang="en-US" sz="1400" dirty="0"/>
              <a:t>Bishop and Haugen, 2018.</a:t>
            </a:r>
          </a:p>
        </p:txBody>
      </p:sp>
    </p:spTree>
    <p:extLst>
      <p:ext uri="{BB962C8B-B14F-4D97-AF65-F5344CB8AC3E}">
        <p14:creationId xmlns:p14="http://schemas.microsoft.com/office/powerpoint/2010/main" val="869165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B5E54E-63AF-4DC4-86A6-4251F3D929CC}"/>
              </a:ext>
            </a:extLst>
          </p:cNvPr>
          <p:cNvPicPr>
            <a:picLocks noChangeAspect="1"/>
          </p:cNvPicPr>
          <p:nvPr/>
        </p:nvPicPr>
        <p:blipFill>
          <a:blip r:embed="rId3"/>
          <a:stretch>
            <a:fillRect/>
          </a:stretch>
        </p:blipFill>
        <p:spPr>
          <a:xfrm>
            <a:off x="575445" y="1203105"/>
            <a:ext cx="10072235" cy="5571370"/>
          </a:xfrm>
          <a:prstGeom prst="rect">
            <a:avLst/>
          </a:prstGeom>
        </p:spPr>
      </p:pic>
      <p:sp>
        <p:nvSpPr>
          <p:cNvPr id="7" name="Title 1">
            <a:extLst>
              <a:ext uri="{FF2B5EF4-FFF2-40B4-BE49-F238E27FC236}">
                <a16:creationId xmlns:a16="http://schemas.microsoft.com/office/drawing/2014/main" id="{4AFBFDA2-855E-4D66-A8C1-BD6583A6B7C1}"/>
              </a:ext>
            </a:extLst>
          </p:cNvPr>
          <p:cNvSpPr txBox="1">
            <a:spLocks/>
          </p:cNvSpPr>
          <p:nvPr/>
        </p:nvSpPr>
        <p:spPr>
          <a:xfrm>
            <a:off x="414541" y="505412"/>
            <a:ext cx="11356839" cy="697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en-US" sz="3600" dirty="0">
                <a:cs typeface="Arial" panose="020B0604020202020204" pitchFamily="34" charset="0"/>
              </a:rPr>
              <a:t>Tightening Emissions Standards over the Years</a:t>
            </a:r>
            <a:endParaRPr lang="en-US" sz="3600" dirty="0"/>
          </a:p>
        </p:txBody>
      </p:sp>
      <p:sp>
        <p:nvSpPr>
          <p:cNvPr id="4" name="Title 3">
            <a:extLst>
              <a:ext uri="{FF2B5EF4-FFF2-40B4-BE49-F238E27FC236}">
                <a16:creationId xmlns:a16="http://schemas.microsoft.com/office/drawing/2014/main" id="{63B4D843-67E5-4EA1-BFD1-5159D7738CEF}"/>
              </a:ext>
            </a:extLst>
          </p:cNvPr>
          <p:cNvSpPr>
            <a:spLocks noGrp="1"/>
          </p:cNvSpPr>
          <p:nvPr>
            <p:ph type="title"/>
          </p:nvPr>
        </p:nvSpPr>
        <p:spPr>
          <a:xfrm>
            <a:off x="835160" y="83525"/>
            <a:ext cx="10515600" cy="697693"/>
          </a:xfrm>
        </p:spPr>
        <p:txBody>
          <a:bodyPr/>
          <a:lstStyle/>
          <a:p>
            <a:r>
              <a:rPr lang="en-US" dirty="0"/>
              <a:t>Factors affecting vehicle emissions -</a:t>
            </a:r>
          </a:p>
        </p:txBody>
      </p:sp>
      <p:sp>
        <p:nvSpPr>
          <p:cNvPr id="6" name="Rectangle 5">
            <a:extLst>
              <a:ext uri="{FF2B5EF4-FFF2-40B4-BE49-F238E27FC236}">
                <a16:creationId xmlns:a16="http://schemas.microsoft.com/office/drawing/2014/main" id="{3BA7A1B1-7464-434D-91FF-E01CCCA842A6}"/>
              </a:ext>
            </a:extLst>
          </p:cNvPr>
          <p:cNvSpPr/>
          <p:nvPr/>
        </p:nvSpPr>
        <p:spPr>
          <a:xfrm>
            <a:off x="9674636" y="6352588"/>
            <a:ext cx="1155924" cy="307777"/>
          </a:xfrm>
          <a:prstGeom prst="rect">
            <a:avLst/>
          </a:prstGeom>
          <a:noFill/>
        </p:spPr>
        <p:txBody>
          <a:bodyPr wrap="square">
            <a:spAutoFit/>
          </a:bodyPr>
          <a:lstStyle/>
          <a:p>
            <a:r>
              <a:rPr lang="en-US" sz="1400" kern="0" dirty="0"/>
              <a:t>ICCT, 2017.</a:t>
            </a:r>
          </a:p>
        </p:txBody>
      </p:sp>
    </p:spTree>
    <p:extLst>
      <p:ext uri="{BB962C8B-B14F-4D97-AF65-F5344CB8AC3E}">
        <p14:creationId xmlns:p14="http://schemas.microsoft.com/office/powerpoint/2010/main" val="458526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5161" y="83525"/>
            <a:ext cx="10515600" cy="582361"/>
          </a:xfrm>
        </p:spPr>
        <p:txBody>
          <a:bodyPr>
            <a:normAutofit fontScale="90000"/>
          </a:bodyPr>
          <a:lstStyle/>
          <a:p>
            <a:r>
              <a:rPr lang="en-US" dirty="0"/>
              <a:t>Factors affecting vehicle emissions -</a:t>
            </a:r>
          </a:p>
        </p:txBody>
      </p:sp>
      <p:sp>
        <p:nvSpPr>
          <p:cNvPr id="6" name="Title 1">
            <a:extLst>
              <a:ext uri="{FF2B5EF4-FFF2-40B4-BE49-F238E27FC236}">
                <a16:creationId xmlns:a16="http://schemas.microsoft.com/office/drawing/2014/main" id="{6AD174DB-3FD5-4DE6-9CA6-27B0B0A11B0E}"/>
              </a:ext>
            </a:extLst>
          </p:cNvPr>
          <p:cNvSpPr txBox="1">
            <a:spLocks/>
          </p:cNvSpPr>
          <p:nvPr/>
        </p:nvSpPr>
        <p:spPr>
          <a:xfrm>
            <a:off x="663711" y="505412"/>
            <a:ext cx="11356839" cy="697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endParaRPr lang="en-US" sz="3600" dirty="0"/>
          </a:p>
        </p:txBody>
      </p:sp>
      <p:pic>
        <p:nvPicPr>
          <p:cNvPr id="2" name="Picture 1">
            <a:extLst>
              <a:ext uri="{FF2B5EF4-FFF2-40B4-BE49-F238E27FC236}">
                <a16:creationId xmlns:a16="http://schemas.microsoft.com/office/drawing/2014/main" id="{E5B825FD-A427-4EBD-BDC5-90DDEDA12586}"/>
              </a:ext>
            </a:extLst>
          </p:cNvPr>
          <p:cNvPicPr>
            <a:picLocks noChangeAspect="1"/>
          </p:cNvPicPr>
          <p:nvPr/>
        </p:nvPicPr>
        <p:blipFill>
          <a:blip r:embed="rId3"/>
          <a:stretch>
            <a:fillRect/>
          </a:stretch>
        </p:blipFill>
        <p:spPr>
          <a:xfrm>
            <a:off x="1300533" y="1203105"/>
            <a:ext cx="9245600" cy="5306705"/>
          </a:xfrm>
          <a:prstGeom prst="rect">
            <a:avLst/>
          </a:prstGeom>
        </p:spPr>
      </p:pic>
      <p:sp>
        <p:nvSpPr>
          <p:cNvPr id="8" name="Title 1">
            <a:extLst>
              <a:ext uri="{FF2B5EF4-FFF2-40B4-BE49-F238E27FC236}">
                <a16:creationId xmlns:a16="http://schemas.microsoft.com/office/drawing/2014/main" id="{8F6408C6-F9FC-4A4D-8FB5-D584F1E7E72F}"/>
              </a:ext>
            </a:extLst>
          </p:cNvPr>
          <p:cNvSpPr txBox="1">
            <a:spLocks/>
          </p:cNvSpPr>
          <p:nvPr/>
        </p:nvSpPr>
        <p:spPr>
          <a:xfrm>
            <a:off x="414541" y="505412"/>
            <a:ext cx="11356839" cy="697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en-US" sz="3600" dirty="0"/>
              <a:t>Declining in-use fleet emissions over time for NOx</a:t>
            </a:r>
          </a:p>
        </p:txBody>
      </p:sp>
      <p:sp>
        <p:nvSpPr>
          <p:cNvPr id="7" name="Rectangle 6">
            <a:extLst>
              <a:ext uri="{FF2B5EF4-FFF2-40B4-BE49-F238E27FC236}">
                <a16:creationId xmlns:a16="http://schemas.microsoft.com/office/drawing/2014/main" id="{2E961170-E7CA-4983-A8DB-76C528BB0214}"/>
              </a:ext>
            </a:extLst>
          </p:cNvPr>
          <p:cNvSpPr/>
          <p:nvPr/>
        </p:nvSpPr>
        <p:spPr>
          <a:xfrm>
            <a:off x="1645867" y="6306888"/>
            <a:ext cx="7867874" cy="523220"/>
          </a:xfrm>
          <a:prstGeom prst="rect">
            <a:avLst/>
          </a:prstGeom>
          <a:noFill/>
        </p:spPr>
        <p:txBody>
          <a:bodyPr wrap="square">
            <a:spAutoFit/>
          </a:bodyPr>
          <a:lstStyle/>
          <a:p>
            <a:r>
              <a:rPr lang="en-US" sz="1400" dirty="0"/>
              <a:t>Bishop, G.A. and M.J. Haugen, 2018, Investigate the Durability of Diesel Engine Emission Controls, Final report for CARB Contract No. 11-309, March.</a:t>
            </a:r>
          </a:p>
        </p:txBody>
      </p:sp>
    </p:spTree>
    <p:extLst>
      <p:ext uri="{BB962C8B-B14F-4D97-AF65-F5344CB8AC3E}">
        <p14:creationId xmlns:p14="http://schemas.microsoft.com/office/powerpoint/2010/main" val="1124110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5161" y="83525"/>
            <a:ext cx="10515600" cy="582361"/>
          </a:xfrm>
        </p:spPr>
        <p:txBody>
          <a:bodyPr>
            <a:normAutofit fontScale="90000"/>
          </a:bodyPr>
          <a:lstStyle/>
          <a:p>
            <a:r>
              <a:rPr lang="en-US" dirty="0"/>
              <a:t>Factors affecting vehicle emissions -</a:t>
            </a:r>
          </a:p>
        </p:txBody>
      </p:sp>
      <p:sp>
        <p:nvSpPr>
          <p:cNvPr id="6" name="Title 1">
            <a:extLst>
              <a:ext uri="{FF2B5EF4-FFF2-40B4-BE49-F238E27FC236}">
                <a16:creationId xmlns:a16="http://schemas.microsoft.com/office/drawing/2014/main" id="{6AD174DB-3FD5-4DE6-9CA6-27B0B0A11B0E}"/>
              </a:ext>
            </a:extLst>
          </p:cNvPr>
          <p:cNvSpPr txBox="1">
            <a:spLocks/>
          </p:cNvSpPr>
          <p:nvPr/>
        </p:nvSpPr>
        <p:spPr>
          <a:xfrm>
            <a:off x="663711" y="505412"/>
            <a:ext cx="11356839" cy="697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endParaRPr lang="en-US" sz="3600" dirty="0"/>
          </a:p>
        </p:txBody>
      </p:sp>
      <p:sp>
        <p:nvSpPr>
          <p:cNvPr id="8" name="Title 1">
            <a:extLst>
              <a:ext uri="{FF2B5EF4-FFF2-40B4-BE49-F238E27FC236}">
                <a16:creationId xmlns:a16="http://schemas.microsoft.com/office/drawing/2014/main" id="{8F6408C6-F9FC-4A4D-8FB5-D584F1E7E72F}"/>
              </a:ext>
            </a:extLst>
          </p:cNvPr>
          <p:cNvSpPr txBox="1">
            <a:spLocks/>
          </p:cNvSpPr>
          <p:nvPr/>
        </p:nvSpPr>
        <p:spPr>
          <a:xfrm>
            <a:off x="1" y="505412"/>
            <a:ext cx="12192000" cy="697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fontAlgn="base">
              <a:lnSpc>
                <a:spcPct val="95000"/>
              </a:lnSpc>
              <a:spcAft>
                <a:spcPct val="0"/>
              </a:spcAft>
              <a:defRPr/>
            </a:pPr>
            <a:r>
              <a:rPr lang="en-US" sz="3600" kern="0" dirty="0">
                <a:solidFill>
                  <a:schemeClr val="tx1"/>
                </a:solidFill>
              </a:rPr>
              <a:t>High NO</a:t>
            </a:r>
            <a:r>
              <a:rPr lang="en-US" sz="3600" kern="0" baseline="-25000" dirty="0">
                <a:solidFill>
                  <a:schemeClr val="tx1"/>
                </a:solidFill>
              </a:rPr>
              <a:t>x</a:t>
            </a:r>
            <a:r>
              <a:rPr lang="en-US" sz="3600" kern="0" dirty="0">
                <a:solidFill>
                  <a:schemeClr val="tx1"/>
                </a:solidFill>
              </a:rPr>
              <a:t> During Cool Exhaust High Load Conditions</a:t>
            </a:r>
            <a:endParaRPr lang="en-US" sz="3600" kern="0" baseline="-25000" dirty="0">
              <a:solidFill>
                <a:schemeClr val="tx1"/>
              </a:solidFill>
            </a:endParaRPr>
          </a:p>
        </p:txBody>
      </p:sp>
      <p:pic>
        <p:nvPicPr>
          <p:cNvPr id="7" name="Picture 297">
            <a:extLst>
              <a:ext uri="{FF2B5EF4-FFF2-40B4-BE49-F238E27FC236}">
                <a16:creationId xmlns:a16="http://schemas.microsoft.com/office/drawing/2014/main" id="{509A4C7B-8D7A-41D5-A503-847DD11555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4827" y="1279305"/>
            <a:ext cx="8056268" cy="476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0CE34FF0-FEB8-46A6-B825-C194AFDB5998}"/>
              </a:ext>
            </a:extLst>
          </p:cNvPr>
          <p:cNvSpPr/>
          <p:nvPr/>
        </p:nvSpPr>
        <p:spPr>
          <a:xfrm>
            <a:off x="1485676" y="6122130"/>
            <a:ext cx="7248298" cy="523220"/>
          </a:xfrm>
          <a:prstGeom prst="rect">
            <a:avLst/>
          </a:prstGeom>
          <a:noFill/>
        </p:spPr>
        <p:txBody>
          <a:bodyPr wrap="square">
            <a:spAutoFit/>
          </a:bodyPr>
          <a:lstStyle/>
          <a:p>
            <a:r>
              <a:rPr lang="en-US" sz="1400" kern="0" dirty="0"/>
              <a:t>From Miller et al (2013), Final report to SC-AQMD and CWI “In-Use Emissions Testing and Demonstration of Retrofit Technology for Control of On-Road Heavy Duty Engines”, Sep 2013</a:t>
            </a:r>
          </a:p>
        </p:txBody>
      </p:sp>
    </p:spTree>
    <p:extLst>
      <p:ext uri="{BB962C8B-B14F-4D97-AF65-F5344CB8AC3E}">
        <p14:creationId xmlns:p14="http://schemas.microsoft.com/office/powerpoint/2010/main" val="3445073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5161" y="83525"/>
            <a:ext cx="10515600" cy="582361"/>
          </a:xfrm>
        </p:spPr>
        <p:txBody>
          <a:bodyPr>
            <a:normAutofit fontScale="90000"/>
          </a:bodyPr>
          <a:lstStyle/>
          <a:p>
            <a:r>
              <a:rPr lang="en-US" dirty="0"/>
              <a:t>Factors affecting vehicle emissions -</a:t>
            </a:r>
          </a:p>
        </p:txBody>
      </p:sp>
      <p:sp>
        <p:nvSpPr>
          <p:cNvPr id="6" name="Title 1">
            <a:extLst>
              <a:ext uri="{FF2B5EF4-FFF2-40B4-BE49-F238E27FC236}">
                <a16:creationId xmlns:a16="http://schemas.microsoft.com/office/drawing/2014/main" id="{6AD174DB-3FD5-4DE6-9CA6-27B0B0A11B0E}"/>
              </a:ext>
            </a:extLst>
          </p:cNvPr>
          <p:cNvSpPr txBox="1">
            <a:spLocks/>
          </p:cNvSpPr>
          <p:nvPr/>
        </p:nvSpPr>
        <p:spPr>
          <a:xfrm>
            <a:off x="663711" y="505412"/>
            <a:ext cx="11356839" cy="697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endParaRPr lang="en-US" sz="3600" dirty="0"/>
          </a:p>
        </p:txBody>
      </p:sp>
      <p:sp>
        <p:nvSpPr>
          <p:cNvPr id="8" name="Title 1">
            <a:extLst>
              <a:ext uri="{FF2B5EF4-FFF2-40B4-BE49-F238E27FC236}">
                <a16:creationId xmlns:a16="http://schemas.microsoft.com/office/drawing/2014/main" id="{8F6408C6-F9FC-4A4D-8FB5-D584F1E7E72F}"/>
              </a:ext>
            </a:extLst>
          </p:cNvPr>
          <p:cNvSpPr txBox="1">
            <a:spLocks/>
          </p:cNvSpPr>
          <p:nvPr/>
        </p:nvSpPr>
        <p:spPr>
          <a:xfrm>
            <a:off x="414541" y="505412"/>
            <a:ext cx="11356839" cy="697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en-US" sz="3600" dirty="0"/>
              <a:t>RSD studies of light-duty vehicle emissions over time</a:t>
            </a:r>
          </a:p>
        </p:txBody>
      </p:sp>
      <p:pic>
        <p:nvPicPr>
          <p:cNvPr id="4" name="Picture 3">
            <a:extLst>
              <a:ext uri="{FF2B5EF4-FFF2-40B4-BE49-F238E27FC236}">
                <a16:creationId xmlns:a16="http://schemas.microsoft.com/office/drawing/2014/main" id="{CB86C2FC-77F1-463F-BC6A-CEBA00F07D97}"/>
              </a:ext>
            </a:extLst>
          </p:cNvPr>
          <p:cNvPicPr>
            <a:picLocks noChangeAspect="1"/>
          </p:cNvPicPr>
          <p:nvPr/>
        </p:nvPicPr>
        <p:blipFill>
          <a:blip r:embed="rId3"/>
          <a:stretch>
            <a:fillRect/>
          </a:stretch>
        </p:blipFill>
        <p:spPr>
          <a:xfrm>
            <a:off x="6342130" y="2366823"/>
            <a:ext cx="5076897" cy="2573531"/>
          </a:xfrm>
          <a:prstGeom prst="rect">
            <a:avLst/>
          </a:prstGeom>
        </p:spPr>
      </p:pic>
      <p:pic>
        <p:nvPicPr>
          <p:cNvPr id="5" name="Picture 4">
            <a:extLst>
              <a:ext uri="{FF2B5EF4-FFF2-40B4-BE49-F238E27FC236}">
                <a16:creationId xmlns:a16="http://schemas.microsoft.com/office/drawing/2014/main" id="{D52AB7E2-D2E9-4D65-B79E-3A96C266F69F}"/>
              </a:ext>
            </a:extLst>
          </p:cNvPr>
          <p:cNvPicPr>
            <a:picLocks noChangeAspect="1"/>
          </p:cNvPicPr>
          <p:nvPr/>
        </p:nvPicPr>
        <p:blipFill>
          <a:blip r:embed="rId4"/>
          <a:stretch>
            <a:fillRect/>
          </a:stretch>
        </p:blipFill>
        <p:spPr>
          <a:xfrm>
            <a:off x="414541" y="1315400"/>
            <a:ext cx="4229131" cy="5333271"/>
          </a:xfrm>
          <a:prstGeom prst="rect">
            <a:avLst/>
          </a:prstGeom>
        </p:spPr>
      </p:pic>
      <p:sp>
        <p:nvSpPr>
          <p:cNvPr id="9" name="Content Placeholder 2">
            <a:extLst>
              <a:ext uri="{FF2B5EF4-FFF2-40B4-BE49-F238E27FC236}">
                <a16:creationId xmlns:a16="http://schemas.microsoft.com/office/drawing/2014/main" id="{B8B0B5FB-AAD0-4C9B-9710-6298A809990A}"/>
              </a:ext>
            </a:extLst>
          </p:cNvPr>
          <p:cNvSpPr txBox="1">
            <a:spLocks/>
          </p:cNvSpPr>
          <p:nvPr/>
        </p:nvSpPr>
        <p:spPr>
          <a:xfrm>
            <a:off x="6940478" y="1436117"/>
            <a:ext cx="3880200" cy="697693"/>
          </a:xfrm>
          <a:prstGeom prst="rect">
            <a:avLst/>
          </a:prstGeom>
        </p:spPr>
        <p:txBody>
          <a:bodyPr/>
          <a:lstStyle>
            <a:lvl1pPr marL="342900" indent="-342900" algn="l" rtl="0" fontAlgn="base">
              <a:spcBef>
                <a:spcPct val="20000"/>
              </a:spcBef>
              <a:spcAft>
                <a:spcPct val="0"/>
              </a:spcAft>
              <a:buClr>
                <a:schemeClr val="tx2"/>
              </a:buClr>
              <a:buSzPct val="70000"/>
              <a:buFont typeface="Wingdings" pitchFamily="2" charset="2"/>
              <a:buBlip>
                <a:blip r:embed="rId5"/>
              </a:buBlip>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Blip>
                <a:blip r:embed="rId6"/>
              </a:buBlip>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Blip>
                <a:blip r:embed="rId7"/>
              </a:buBlip>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Blip>
                <a:blip r:embed="rId6"/>
              </a:buBlip>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Blip>
                <a:blip r:embed="rId7"/>
              </a:buBlip>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Blip>
                <a:blip r:embed="rId7"/>
              </a:buBlip>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Blip>
                <a:blip r:embed="rId7"/>
              </a:buBlip>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Blip>
                <a:blip r:embed="rId7"/>
              </a:buBlip>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Blip>
                <a:blip r:embed="rId7"/>
              </a:buBlip>
              <a:defRPr sz="2000">
                <a:solidFill>
                  <a:schemeClr val="tx1"/>
                </a:solidFill>
                <a:latin typeface="+mn-lt"/>
              </a:defRPr>
            </a:lvl9pPr>
          </a:lstStyle>
          <a:p>
            <a:pPr marL="0" indent="0" algn="ctr">
              <a:buNone/>
            </a:pPr>
            <a:r>
              <a:rPr lang="en-US" sz="2400" dirty="0">
                <a:cs typeface="Arial" panose="020B0604020202020204" pitchFamily="34" charset="0"/>
              </a:rPr>
              <a:t>Percentage of HC contributed by the highest 1% of emitters</a:t>
            </a:r>
            <a:endParaRPr lang="en-US" sz="2744" kern="0" dirty="0"/>
          </a:p>
          <a:p>
            <a:endParaRPr lang="en-US" sz="2744" kern="0" dirty="0"/>
          </a:p>
          <a:p>
            <a:pPr marL="0" indent="0">
              <a:buNone/>
            </a:pPr>
            <a:r>
              <a:rPr lang="en-US" kern="0" dirty="0"/>
              <a:t>	</a:t>
            </a:r>
          </a:p>
        </p:txBody>
      </p:sp>
      <p:sp>
        <p:nvSpPr>
          <p:cNvPr id="2" name="Rectangle 1">
            <a:extLst>
              <a:ext uri="{FF2B5EF4-FFF2-40B4-BE49-F238E27FC236}">
                <a16:creationId xmlns:a16="http://schemas.microsoft.com/office/drawing/2014/main" id="{BEE56263-E360-4EBE-9612-CE8A4FE34E64}"/>
              </a:ext>
            </a:extLst>
          </p:cNvPr>
          <p:cNvSpPr/>
          <p:nvPr/>
        </p:nvSpPr>
        <p:spPr>
          <a:xfrm>
            <a:off x="4724678" y="5112482"/>
            <a:ext cx="6096000" cy="1661993"/>
          </a:xfrm>
          <a:prstGeom prst="rect">
            <a:avLst/>
          </a:prstGeom>
        </p:spPr>
        <p:txBody>
          <a:bodyPr>
            <a:spAutoFit/>
          </a:bodyPr>
          <a:lstStyle/>
          <a:p>
            <a:r>
              <a:rPr lang="en-US" sz="1400" dirty="0"/>
              <a:t>Bishop, G.A., and M.J. Haugen, 2017, Long-term on-road light-duty vehicle emission measurements – The legacy of the Coordinating Research Council’s E-23 and E-106 programs, 27th CRC On-Road Vehicle Emissions Workshop, Long Beach, CA, March</a:t>
            </a:r>
          </a:p>
          <a:p>
            <a:r>
              <a:rPr lang="en-US" sz="1400" dirty="0"/>
              <a:t>Bishop, G. and M. Haugen, 2018, A Nearly Thirty-year Record of On-Road Vehicle Emissions in the Chicago, IL Area, Proceedings of the CRC Real-world Emissions Conference, March, San Diego, CA</a:t>
            </a:r>
          </a:p>
        </p:txBody>
      </p:sp>
    </p:spTree>
    <p:extLst>
      <p:ext uri="{BB962C8B-B14F-4D97-AF65-F5344CB8AC3E}">
        <p14:creationId xmlns:p14="http://schemas.microsoft.com/office/powerpoint/2010/main" val="143113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5161" y="83525"/>
            <a:ext cx="10515600" cy="582361"/>
          </a:xfrm>
        </p:spPr>
        <p:txBody>
          <a:bodyPr>
            <a:normAutofit fontScale="90000"/>
          </a:bodyPr>
          <a:lstStyle/>
          <a:p>
            <a:r>
              <a:rPr lang="en-US" dirty="0"/>
              <a:t>Emissions measurements in a modern world -</a:t>
            </a:r>
          </a:p>
        </p:txBody>
      </p:sp>
      <p:sp>
        <p:nvSpPr>
          <p:cNvPr id="6" name="Title 1">
            <a:extLst>
              <a:ext uri="{FF2B5EF4-FFF2-40B4-BE49-F238E27FC236}">
                <a16:creationId xmlns:a16="http://schemas.microsoft.com/office/drawing/2014/main" id="{6AD174DB-3FD5-4DE6-9CA6-27B0B0A11B0E}"/>
              </a:ext>
            </a:extLst>
          </p:cNvPr>
          <p:cNvSpPr txBox="1">
            <a:spLocks/>
          </p:cNvSpPr>
          <p:nvPr/>
        </p:nvSpPr>
        <p:spPr>
          <a:xfrm>
            <a:off x="663711" y="505412"/>
            <a:ext cx="11356839" cy="697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endParaRPr lang="en-US" sz="3600" dirty="0"/>
          </a:p>
        </p:txBody>
      </p:sp>
      <p:sp>
        <p:nvSpPr>
          <p:cNvPr id="8" name="Title 1">
            <a:extLst>
              <a:ext uri="{FF2B5EF4-FFF2-40B4-BE49-F238E27FC236}">
                <a16:creationId xmlns:a16="http://schemas.microsoft.com/office/drawing/2014/main" id="{8F6408C6-F9FC-4A4D-8FB5-D584F1E7E72F}"/>
              </a:ext>
            </a:extLst>
          </p:cNvPr>
          <p:cNvSpPr txBox="1">
            <a:spLocks/>
          </p:cNvSpPr>
          <p:nvPr/>
        </p:nvSpPr>
        <p:spPr>
          <a:xfrm>
            <a:off x="414541" y="505412"/>
            <a:ext cx="11356839" cy="697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fontAlgn="base">
              <a:lnSpc>
                <a:spcPct val="95000"/>
              </a:lnSpc>
              <a:spcAft>
                <a:spcPct val="0"/>
              </a:spcAft>
              <a:defRPr/>
            </a:pPr>
            <a:r>
              <a:rPr lang="en-US" sz="3600" kern="0" dirty="0">
                <a:solidFill>
                  <a:schemeClr val="tx1"/>
                </a:solidFill>
              </a:rPr>
              <a:t>On Board Sensing, Analysis, and Reporting (OSAR)</a:t>
            </a:r>
            <a:endParaRPr lang="en-US" sz="3600" kern="0" baseline="-25000" dirty="0">
              <a:solidFill>
                <a:schemeClr val="tx1"/>
              </a:solidFill>
            </a:endParaRPr>
          </a:p>
        </p:txBody>
      </p:sp>
      <p:grpSp>
        <p:nvGrpSpPr>
          <p:cNvPr id="10" name="Group 9">
            <a:extLst>
              <a:ext uri="{FF2B5EF4-FFF2-40B4-BE49-F238E27FC236}">
                <a16:creationId xmlns:a16="http://schemas.microsoft.com/office/drawing/2014/main" id="{1411C856-2749-4D5F-9672-38F05C71F9B1}"/>
              </a:ext>
            </a:extLst>
          </p:cNvPr>
          <p:cNvGrpSpPr/>
          <p:nvPr/>
        </p:nvGrpSpPr>
        <p:grpSpPr>
          <a:xfrm>
            <a:off x="1463040" y="1375762"/>
            <a:ext cx="8951898" cy="5137755"/>
            <a:chOff x="1524000" y="1700882"/>
            <a:chExt cx="8951898" cy="5137755"/>
          </a:xfrm>
        </p:grpSpPr>
        <p:pic>
          <p:nvPicPr>
            <p:cNvPr id="11" name="Picture 10">
              <a:extLst>
                <a:ext uri="{FF2B5EF4-FFF2-40B4-BE49-F238E27FC236}">
                  <a16:creationId xmlns:a16="http://schemas.microsoft.com/office/drawing/2014/main" id="{95BF605C-B677-43CD-B045-B94F1D6F4A95}"/>
                </a:ext>
              </a:extLst>
            </p:cNvPr>
            <p:cNvPicPr>
              <a:picLocks noChangeAspect="1"/>
            </p:cNvPicPr>
            <p:nvPr/>
          </p:nvPicPr>
          <p:blipFill>
            <a:blip r:embed="rId3"/>
            <a:stretch>
              <a:fillRect/>
            </a:stretch>
          </p:blipFill>
          <p:spPr>
            <a:xfrm>
              <a:off x="1524000" y="3844746"/>
              <a:ext cx="4572000" cy="2993891"/>
            </a:xfrm>
            <a:prstGeom prst="rect">
              <a:avLst/>
            </a:prstGeom>
          </p:spPr>
        </p:pic>
        <p:pic>
          <p:nvPicPr>
            <p:cNvPr id="12" name="Picture 11">
              <a:extLst>
                <a:ext uri="{FF2B5EF4-FFF2-40B4-BE49-F238E27FC236}">
                  <a16:creationId xmlns:a16="http://schemas.microsoft.com/office/drawing/2014/main" id="{2F16041E-7BAA-4336-B80B-ED8D981BA764}"/>
                </a:ext>
              </a:extLst>
            </p:cNvPr>
            <p:cNvPicPr>
              <a:picLocks noChangeAspect="1"/>
            </p:cNvPicPr>
            <p:nvPr/>
          </p:nvPicPr>
          <p:blipFill>
            <a:blip r:embed="rId4"/>
            <a:stretch>
              <a:fillRect/>
            </a:stretch>
          </p:blipFill>
          <p:spPr>
            <a:xfrm>
              <a:off x="6625196" y="4939556"/>
              <a:ext cx="1917462" cy="1721540"/>
            </a:xfrm>
            <a:prstGeom prst="rect">
              <a:avLst/>
            </a:prstGeom>
          </p:spPr>
        </p:pic>
        <p:pic>
          <p:nvPicPr>
            <p:cNvPr id="13" name="Picture 12">
              <a:extLst>
                <a:ext uri="{FF2B5EF4-FFF2-40B4-BE49-F238E27FC236}">
                  <a16:creationId xmlns:a16="http://schemas.microsoft.com/office/drawing/2014/main" id="{7BE4A79F-AABE-4F49-9E92-7B43581151D4}"/>
                </a:ext>
              </a:extLst>
            </p:cNvPr>
            <p:cNvPicPr>
              <a:picLocks noChangeAspect="1"/>
            </p:cNvPicPr>
            <p:nvPr/>
          </p:nvPicPr>
          <p:blipFill>
            <a:blip r:embed="rId5"/>
            <a:stretch>
              <a:fillRect/>
            </a:stretch>
          </p:blipFill>
          <p:spPr>
            <a:xfrm>
              <a:off x="2398698" y="1700882"/>
              <a:ext cx="8077200" cy="3061134"/>
            </a:xfrm>
            <a:prstGeom prst="rect">
              <a:avLst/>
            </a:prstGeom>
          </p:spPr>
        </p:pic>
      </p:grpSp>
    </p:spTree>
    <p:extLst>
      <p:ext uri="{BB962C8B-B14F-4D97-AF65-F5344CB8AC3E}">
        <p14:creationId xmlns:p14="http://schemas.microsoft.com/office/powerpoint/2010/main" val="545416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501" y="177302"/>
            <a:ext cx="10893566" cy="931207"/>
          </a:xfrm>
        </p:spPr>
        <p:txBody>
          <a:bodyPr>
            <a:noAutofit/>
          </a:bodyPr>
          <a:lstStyle/>
          <a:p>
            <a:r>
              <a:rPr lang="en-US" sz="4000" dirty="0"/>
              <a:t>Lecture #12: Emissions Measurements, Characterization Methods, and Data Sources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2308324"/>
          </a:xfrm>
          <a:prstGeom prst="rect">
            <a:avLst/>
          </a:prstGeom>
          <a:noFill/>
        </p:spPr>
        <p:txBody>
          <a:bodyPr wrap="square" rtlCol="0">
            <a:spAutoFit/>
          </a:bodyPr>
          <a:lstStyle/>
          <a:p>
            <a:pPr algn="ctr"/>
            <a:r>
              <a:rPr lang="en-US" sz="2400" b="1" dirty="0"/>
              <a:t>Thomas Durbin and Georgios Karavalakis, Ph.D.</a:t>
            </a:r>
          </a:p>
          <a:p>
            <a:pPr algn="ctr"/>
            <a:r>
              <a:rPr lang="en-US" sz="2400" b="1" dirty="0"/>
              <a:t>University of California Riverside, Center for Environmental Research and Technology</a:t>
            </a:r>
          </a:p>
          <a:p>
            <a:pPr algn="ctr"/>
            <a:r>
              <a:rPr lang="en-US" sz="2400" b="1" dirty="0"/>
              <a:t>durbin@cert.ucr.edu, 951-781-5794</a:t>
            </a:r>
          </a:p>
          <a:p>
            <a:pPr algn="ctr"/>
            <a:r>
              <a:rPr lang="en-US" sz="2400" b="1" dirty="0"/>
              <a:t>The author declares that there is no conflict of interest</a:t>
            </a:r>
          </a:p>
          <a:p>
            <a:pPr algn="ctr"/>
            <a:r>
              <a:rPr lang="en-US" sz="2400" b="1" dirty="0"/>
              <a:t>Lecture Track(s): TT</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470920"/>
            <a:ext cx="10515600" cy="4771129"/>
          </a:xfrm>
        </p:spPr>
        <p:txBody>
          <a:bodyPr>
            <a:normAutofit/>
          </a:bodyPr>
          <a:lstStyle/>
          <a:p>
            <a:r>
              <a:rPr lang="en-US" dirty="0"/>
              <a:t>Emissions measurements are a critical component in ensuring regulations can be successfully implemented to improve air quality</a:t>
            </a:r>
          </a:p>
          <a:p>
            <a:pPr lvl="1">
              <a:buFont typeface="Courier New" panose="02070309020205020404" pitchFamily="49" charset="0"/>
              <a:buChar char="o"/>
            </a:pPr>
            <a:r>
              <a:rPr lang="en-US" dirty="0"/>
              <a:t>Regulatory compliance</a:t>
            </a:r>
          </a:p>
          <a:p>
            <a:pPr lvl="1">
              <a:buFont typeface="Courier New" panose="02070309020205020404" pitchFamily="49" charset="0"/>
              <a:buChar char="o"/>
            </a:pPr>
            <a:r>
              <a:rPr lang="en-US" dirty="0"/>
              <a:t>Regulatory planning</a:t>
            </a:r>
          </a:p>
          <a:p>
            <a:r>
              <a:rPr lang="en-US" dirty="0"/>
              <a:t>Vehicle/engine emissions data are the fundamental base of emissions inventory model that are used to develop air quality state implementation plans (SIPs)</a:t>
            </a:r>
          </a:p>
          <a:p>
            <a:pPr lvl="1">
              <a:buFont typeface="Courier New" panose="02070309020205020404" pitchFamily="49" charset="0"/>
              <a:buChar char="o"/>
            </a:pPr>
            <a:r>
              <a:rPr lang="en-US" dirty="0"/>
              <a:t>Inaccurate emissions data can lead to model results that lead to over regulation in some areas and under regulation in others</a:t>
            </a:r>
          </a:p>
          <a:p>
            <a:pPr lvl="1">
              <a:buFont typeface="Courier New" panose="02070309020205020404" pitchFamily="49" charset="0"/>
              <a:buChar char="o"/>
            </a:pPr>
            <a:r>
              <a:rPr lang="en-US" dirty="0"/>
              <a:t>Inaccurate emissions data can also lead to the promotion of some technologies that may be less viable over others that may be more viable </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0763250" cy="931207"/>
          </a:xfrm>
        </p:spPr>
        <p:txBody>
          <a:bodyPr>
            <a:normAutofit/>
          </a:bodyPr>
          <a:lstStyle/>
          <a:p>
            <a:r>
              <a:rPr lang="en-US" dirty="0"/>
              <a:t>Discussion</a:t>
            </a:r>
          </a:p>
        </p:txBody>
      </p:sp>
    </p:spTree>
    <p:extLst>
      <p:ext uri="{BB962C8B-B14F-4D97-AF65-F5344CB8AC3E}">
        <p14:creationId xmlns:p14="http://schemas.microsoft.com/office/powerpoint/2010/main" val="4234998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Better understanding of discrepancies between real-world and laboratory testing emissions</a:t>
            </a:r>
          </a:p>
          <a:p>
            <a:r>
              <a:rPr lang="en-US" dirty="0"/>
              <a:t>Improving measurement techniques as emissions drop to very low levels</a:t>
            </a:r>
          </a:p>
          <a:p>
            <a:r>
              <a:rPr lang="en-US" dirty="0"/>
              <a:t>Developing consistent performance tests for electric and hybrid vehicles</a:t>
            </a:r>
          </a:p>
          <a:p>
            <a:r>
              <a:rPr lang="en-US" dirty="0"/>
              <a:t>Better understanding of how emissions transform in the atmosphere to secondary pollutants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626435" y="1337570"/>
            <a:ext cx="10515600" cy="5309263"/>
          </a:xfrm>
        </p:spPr>
        <p:txBody>
          <a:bodyPr>
            <a:normAutofit fontScale="92500" lnSpcReduction="20000"/>
          </a:bodyPr>
          <a:lstStyle/>
          <a:p>
            <a:r>
              <a:rPr lang="en-US" dirty="0"/>
              <a:t>Accurate emissions data is critical to develop regulatory models and to implement regulations that promote the most viable options to improving air quality </a:t>
            </a:r>
          </a:p>
          <a:p>
            <a:r>
              <a:rPr lang="en-US" dirty="0"/>
              <a:t>A number of factors can influence emissions from vehicles/engines</a:t>
            </a:r>
          </a:p>
          <a:p>
            <a:pPr lvl="1">
              <a:buFont typeface="Courier New" panose="02070309020205020404" pitchFamily="49" charset="0"/>
              <a:buChar char="o"/>
            </a:pPr>
            <a:r>
              <a:rPr lang="en-US" dirty="0"/>
              <a:t>The emissions continue to go down as newer, more durable vehicles that are certified to meet lower emissions standards become more prevalent in the in-use fleet</a:t>
            </a:r>
          </a:p>
          <a:p>
            <a:pPr lvl="1">
              <a:buFont typeface="Courier New" panose="02070309020205020404" pitchFamily="49" charset="0"/>
              <a:buChar char="o"/>
            </a:pPr>
            <a:r>
              <a:rPr lang="en-US" dirty="0"/>
              <a:t>Emissions can be higher for some operating conditions compared to others, such as the ineffectiveness of SCR under low load conditions</a:t>
            </a:r>
          </a:p>
          <a:p>
            <a:pPr lvl="1">
              <a:buFont typeface="Courier New" panose="02070309020205020404" pitchFamily="49" charset="0"/>
              <a:buChar char="o"/>
            </a:pPr>
            <a:r>
              <a:rPr lang="en-US" dirty="0"/>
              <a:t>A small fraction of high emitting vehicles in the in-use fleet that contribute a disproportionately high portion of emission</a:t>
            </a:r>
          </a:p>
          <a:p>
            <a:r>
              <a:rPr lang="en-US" dirty="0"/>
              <a:t>Over the past several decades, emissions standards have become much lower, requiring more sophisticated emissions control systems</a:t>
            </a:r>
          </a:p>
          <a:p>
            <a:pPr lvl="1">
              <a:buFont typeface="Courier New" panose="02070309020205020404" pitchFamily="49" charset="0"/>
              <a:buChar char="o"/>
            </a:pPr>
            <a:r>
              <a:rPr lang="en-US" dirty="0"/>
              <a:t>Methods for measuring low level pollutants are continuing to develop to meet the challenges of characterizing engines/vehicles with very low emission levels</a:t>
            </a:r>
          </a:p>
          <a:p>
            <a:r>
              <a:rPr lang="en-US" dirty="0"/>
              <a:t>Sensor-based emissions measurements could play a significant role in in-use emissions monitoring and compliance</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587064" y="1353541"/>
            <a:ext cx="10670215" cy="5504459"/>
          </a:xfrm>
        </p:spPr>
        <p:txBody>
          <a:bodyPr>
            <a:normAutofit fontScale="47500" lnSpcReduction="20000"/>
          </a:bodyPr>
          <a:lstStyle/>
          <a:p>
            <a:pPr marL="0" indent="0">
              <a:buNone/>
            </a:pPr>
            <a:r>
              <a:rPr lang="en-US" sz="3800" dirty="0"/>
              <a:t>Bishop et al., 2015. On-road heavy-duty vehicle emissions monitoring system. Environ. Sci. Technol., 49, 1639-1645.</a:t>
            </a:r>
          </a:p>
          <a:p>
            <a:pPr marL="0" indent="0">
              <a:buNone/>
            </a:pPr>
            <a:r>
              <a:rPr lang="en-US" sz="3800" dirty="0"/>
              <a:t>Bishop, G.A. and Haugen, M.J., 2017. Long-term on-road light-duty vehicle emission measurements – The legacy of the Coordinating Research Council’s E-23 and E-106 programs, 27th CRC On-Road Vehicle Emissions Workshop, Long Beach, CA, March</a:t>
            </a:r>
          </a:p>
          <a:p>
            <a:pPr marL="0" indent="0">
              <a:buNone/>
            </a:pPr>
            <a:r>
              <a:rPr lang="en-US" sz="3800" dirty="0"/>
              <a:t>Bishop, G. and Haugen, M., 2018. A Nearly Thirty-year Record of On-Road Vehicle Emissions in the Chicago, IL Area, Proceedings of the CRC Real-world Emissions Conference, March, San Diego, CA</a:t>
            </a:r>
          </a:p>
          <a:p>
            <a:pPr marL="0" indent="0">
              <a:buNone/>
            </a:pPr>
            <a:r>
              <a:rPr lang="en-US" sz="3800" dirty="0"/>
              <a:t>Bishop, G.A. and Haugen, M.J., 2018. Investigate the Durability of Diesel Engine Emission Controls, Final report for CARB Contract No. 11-309, March.</a:t>
            </a:r>
          </a:p>
          <a:p>
            <a:pPr marL="0" indent="0">
              <a:buNone/>
            </a:pPr>
            <a:r>
              <a:rPr lang="en-US" sz="3800" dirty="0"/>
              <a:t>Hager Environmental &amp; Atmospheric Technologies, 2018. Paris Project with ICCT, December.</a:t>
            </a:r>
          </a:p>
          <a:p>
            <a:pPr marL="0" indent="0">
              <a:buNone/>
            </a:pPr>
            <a:r>
              <a:rPr lang="en-US" sz="3800" dirty="0"/>
              <a:t>International Council on Clean Transportation, 2017, China’s Stage 6 Emission Standard for New Light-Duty Vehicles (Final Rule), Policy Update, March. </a:t>
            </a:r>
          </a:p>
          <a:p>
            <a:pPr marL="0" indent="0">
              <a:buNone/>
            </a:pPr>
            <a:r>
              <a:rPr lang="en-US" sz="3800" dirty="0"/>
              <a:t>Miller et al., 2013. In-Use Emissions Testing and Demonstration of Retrofit Technology for Control of On-Road Heavy Duty Engines, Final report to SCAQMD and CWI, September.</a:t>
            </a:r>
          </a:p>
          <a:p>
            <a:pPr marL="0" indent="0">
              <a:buNone/>
            </a:pPr>
            <a:r>
              <a:rPr lang="en-US" sz="3800" dirty="0"/>
              <a:t>Preble, C.V., Harley, R.A., and </a:t>
            </a:r>
            <a:r>
              <a:rPr lang="en-US" sz="3800" dirty="0" err="1"/>
              <a:t>Kirchstetter</a:t>
            </a:r>
            <a:r>
              <a:rPr lang="en-US" sz="3800" dirty="0"/>
              <a:t>, T.W., 2019 Measuring Real-World Emissions from the On-Road Heavy-Duty Truck Fleet</a:t>
            </a:r>
            <a:r>
              <a:rPr lang="en-US" sz="3800" b="1" dirty="0"/>
              <a:t>, </a:t>
            </a:r>
            <a:r>
              <a:rPr lang="en-US" sz="3800" dirty="0"/>
              <a:t>Final report for CARB Contract No. 12-315, March.</a:t>
            </a:r>
          </a:p>
          <a:p>
            <a:pPr marL="0" indent="0">
              <a:buNone/>
            </a:pPr>
            <a:r>
              <a:rPr lang="en-US" sz="3800" dirty="0"/>
              <a:t>Schneider, J.E., 2005. Environmental Science and Technology, 39, 6153-6161</a:t>
            </a:r>
          </a:p>
          <a:p>
            <a:pPr marL="0" indent="0">
              <a:buNone/>
            </a:pPr>
            <a:r>
              <a:rPr lang="en-US" sz="3800" dirty="0"/>
              <a:t>United States Code of Federal Regulations, Title 40: Protection of Environment, Part 86: Control of emissions from new and in-use highway vehicles and engines, 40 C.F.R. 86 Appendix I</a:t>
            </a:r>
            <a:endParaRPr lang="en-US" sz="3800" u="sng" dirty="0"/>
          </a:p>
          <a:p>
            <a:pPr marL="0" indent="0">
              <a:buNone/>
            </a:pPr>
            <a:r>
              <a:rPr lang="en-US" sz="3800" dirty="0"/>
              <a:t>United States Code of Federal Regulations, Title 40: Protection of Environment, Part 86: Control of emissions from new and in-use highway vehicles and engines,  40 C.F.R. 86, 2004. </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308935" y="1300741"/>
            <a:ext cx="10515600" cy="5346092"/>
          </a:xfrm>
        </p:spPr>
        <p:txBody>
          <a:bodyPr>
            <a:noAutofit/>
          </a:bodyPr>
          <a:lstStyle/>
          <a:p>
            <a:pPr marL="0" indent="0">
              <a:buNone/>
            </a:pPr>
            <a:r>
              <a:rPr lang="en-US" sz="1800" dirty="0"/>
              <a:t>Dixit, P., Miller, J.W., Cocker III, D.R., </a:t>
            </a:r>
            <a:r>
              <a:rPr lang="en-US" sz="1800" dirty="0" err="1"/>
              <a:t>Oshinuga</a:t>
            </a:r>
            <a:r>
              <a:rPr lang="en-US" sz="1800" dirty="0"/>
              <a:t>, A., Jiang, Y., Durbin, T.D., and Johnson, K.C., 2017. Differences between Emissions Measured in Urban Driving and Certification Testing of Heavy-duty Diesel Engines, Atmospheric Environment, 166, 275-285.</a:t>
            </a:r>
          </a:p>
          <a:p>
            <a:pPr marL="0" indent="0">
              <a:buNone/>
            </a:pPr>
            <a:r>
              <a:rPr lang="en-US" sz="1800" dirty="0"/>
              <a:t>Miller, W., Johnson, K.C., Durbin, T., and Dixit, P., 2013. In-Use Emissions Testing and Demonstration of Retrofit Technology for Control of On-Road Heavy-Duty Engines, Draft Final Report for the South Coast Air Quality Management District under Contract No. 11612, September.</a:t>
            </a:r>
          </a:p>
          <a:p>
            <a:pPr marL="0" indent="0">
              <a:buNone/>
            </a:pPr>
            <a:r>
              <a:rPr lang="en-US" sz="1800" dirty="0"/>
              <a:t>Jiang, Y., Yang, J., Cocker III, D., Karavalakis, G., Johnson, K.C., and Durbin, T.D., 2018. Characterizing emission rates of regulated pollutants from model year 2012+ heavy-duty diesel vehicles equipped with DPF and SCR systems, Science of the Total Environment 619–620, 765–771.</a:t>
            </a:r>
          </a:p>
          <a:p>
            <a:pPr marL="0" indent="0">
              <a:buNone/>
            </a:pPr>
            <a:r>
              <a:rPr lang="en-US" sz="1800" dirty="0"/>
              <a:t>Durbin, T.D., Johnson, K.C., Karavalakis, G., Jiang, Y., and Yang., J., 2017. Heavy-Duty Chassis Dynamometer Test Program, Final Report for the Truck &amp; Engine Manufacturers Association by the University of California at Riverside, February.</a:t>
            </a:r>
          </a:p>
          <a:p>
            <a:pPr marL="0" indent="0">
              <a:buNone/>
            </a:pPr>
            <a:r>
              <a:rPr lang="en-US" sz="1800" dirty="0"/>
              <a:t>Karavalakis, G., Short, D., Vu, D., Russell, R., Asa-Awuku, A., Durbin, T., 2015. A complete assessment of the emissions performance of ethanol blends and iso-butanol blends from a fleet of nine PFI and GDI vehicles, SAE Technical Paper No. 2015-01-0957.</a:t>
            </a:r>
          </a:p>
          <a:p>
            <a:pPr marL="0" indent="0">
              <a:buNone/>
            </a:pPr>
            <a:r>
              <a:rPr lang="en-US" sz="1800" dirty="0"/>
              <a:t>California Air Resources Board, 2018. EMFAC2017 Volume III -Technical Documentation V1.0.2, March. </a:t>
            </a:r>
            <a:r>
              <a:rPr lang="en-US" sz="1800" u="sng" dirty="0">
                <a:hlinkClick r:id="rId2"/>
              </a:rPr>
              <a:t>https://www.arb.ca.gov/msei/downloads/emfac2017-volume-iii-technical-documentation.pdf</a:t>
            </a:r>
            <a:r>
              <a:rPr lang="en-US" sz="1800" dirty="0"/>
              <a:t> (access 11/13/2018).</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 Data Sources </a:t>
            </a:r>
          </a:p>
        </p:txBody>
      </p:sp>
    </p:spTree>
    <p:extLst>
      <p:ext uri="{BB962C8B-B14F-4D97-AF65-F5344CB8AC3E}">
        <p14:creationId xmlns:p14="http://schemas.microsoft.com/office/powerpoint/2010/main" val="3433009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369895" y="1300740"/>
            <a:ext cx="10515600" cy="5346093"/>
          </a:xfrm>
        </p:spPr>
        <p:txBody>
          <a:bodyPr>
            <a:normAutofit fontScale="85000" lnSpcReduction="20000"/>
          </a:bodyPr>
          <a:lstStyle/>
          <a:p>
            <a:pPr marL="0" indent="0">
              <a:buNone/>
            </a:pPr>
            <a:r>
              <a:rPr lang="en-US" dirty="0"/>
              <a:t>U.S. Environmental Protection Agency, 2013. Assessing the effect of five gasoline properties on exhaust emissions from light-duty vehicles certified to Tier 2 standards: Analysis of data from </a:t>
            </a:r>
            <a:r>
              <a:rPr lang="en-US" dirty="0" err="1"/>
              <a:t>EPAct</a:t>
            </a:r>
            <a:r>
              <a:rPr lang="en-US" dirty="0"/>
              <a:t> phase 3 (</a:t>
            </a:r>
            <a:r>
              <a:rPr lang="en-US" dirty="0" err="1"/>
              <a:t>EPAct</a:t>
            </a:r>
            <a:r>
              <a:rPr lang="en-US" dirty="0"/>
              <a:t>/V2/E-89). Final Report. EPA-420-R-13-002, April, </a:t>
            </a:r>
            <a:r>
              <a:rPr lang="en-US" dirty="0">
                <a:hlinkClick r:id="rId2"/>
              </a:rPr>
              <a:t>http://www.epa.gov/otaq/models/moves/epact.htm</a:t>
            </a:r>
            <a:r>
              <a:rPr lang="en-US" dirty="0"/>
              <a:t>.</a:t>
            </a:r>
          </a:p>
          <a:p>
            <a:pPr marL="0" indent="0">
              <a:buNone/>
            </a:pPr>
            <a:r>
              <a:rPr lang="en-US" dirty="0"/>
              <a:t>Carder, D., Gautam, M., </a:t>
            </a:r>
            <a:r>
              <a:rPr lang="en-US" dirty="0" err="1"/>
              <a:t>Thiruvengadam</a:t>
            </a:r>
            <a:r>
              <a:rPr lang="en-US" dirty="0"/>
              <a:t>, A., and Besch, M., 2014. In‐Use Emissions Testing and Demonstration of Retrofit Technology for Control of On‐Road Heavy‐Duty Engines. Final Report by West Virginia University for the South Coast Air Quality Management District.</a:t>
            </a:r>
          </a:p>
          <a:p>
            <a:pPr marL="0" indent="0">
              <a:buNone/>
            </a:pPr>
            <a:r>
              <a:rPr lang="en-US" dirty="0"/>
              <a:t>Clark, N.N., Gautam, M., Wayne, W. S., Lyons, D.W., and Thompson, G. J., 2007. Heavy-duty vehicle chassis dynamometer testing for emissions inventory, air quality modeling, source apportionment, and air toxics emissions inventory. CRC Report No. E55/59.</a:t>
            </a:r>
          </a:p>
          <a:p>
            <a:pPr marL="0" indent="0">
              <a:buNone/>
            </a:pPr>
            <a:r>
              <a:rPr lang="en-US" dirty="0"/>
              <a:t>Clark, N.N., Gautam, M., Wayne, W.S., Thompson, G.J., and Lyons, D.W., 2004. California heavy heavy-duty diesel truck emissions characterization for project E-55/E-59 phase 1.5. CRC Report No. E55/59. Final Report for the Coordinating Research Council.</a:t>
            </a:r>
          </a:p>
          <a:p>
            <a:pPr marL="0" indent="0">
              <a:buNone/>
            </a:pPr>
            <a:r>
              <a:rPr lang="en-US" dirty="0" err="1"/>
              <a:t>Yanowitz</a:t>
            </a:r>
            <a:r>
              <a:rPr lang="en-US" dirty="0"/>
              <a:t>, J., McCormick, R., and </a:t>
            </a:r>
            <a:r>
              <a:rPr lang="en-US" dirty="0" err="1"/>
              <a:t>Graboski</a:t>
            </a:r>
            <a:r>
              <a:rPr lang="en-US" dirty="0"/>
              <a:t>, M.S., 2000. In-Use Emissions from Heavy-Duty Diesel Vehicles, Environ. Sci. Technol., 34, 729.</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 Data Sources </a:t>
            </a:r>
          </a:p>
        </p:txBody>
      </p:sp>
    </p:spTree>
    <p:extLst>
      <p:ext uri="{BB962C8B-B14F-4D97-AF65-F5344CB8AC3E}">
        <p14:creationId xmlns:p14="http://schemas.microsoft.com/office/powerpoint/2010/main" val="1465069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361440"/>
            <a:ext cx="10515600" cy="5285393"/>
          </a:xfrm>
        </p:spPr>
        <p:txBody>
          <a:bodyPr>
            <a:normAutofit fontScale="85000" lnSpcReduction="20000"/>
          </a:bodyPr>
          <a:lstStyle/>
          <a:p>
            <a:r>
              <a:rPr lang="en-US" dirty="0"/>
              <a:t>Pollutants - Particulate Matter (PM), Ozone (O</a:t>
            </a:r>
            <a:r>
              <a:rPr lang="en-US" baseline="-25000" dirty="0"/>
              <a:t>3</a:t>
            </a:r>
            <a:r>
              <a:rPr lang="en-US" dirty="0"/>
              <a:t>), volatile organic compounds (VOCs), oxides of nitrogen (NOx), nitric oxide (NO), nitrogen dioxide (NO</a:t>
            </a:r>
            <a:r>
              <a:rPr lang="en-US" baseline="-25000" dirty="0"/>
              <a:t>2</a:t>
            </a:r>
            <a:r>
              <a:rPr lang="en-US" dirty="0"/>
              <a:t>), carbon monoxide (CO), carbon dioxide (CO</a:t>
            </a:r>
            <a:r>
              <a:rPr lang="en-US" baseline="-25000" dirty="0"/>
              <a:t>2</a:t>
            </a:r>
            <a:r>
              <a:rPr lang="en-US" dirty="0"/>
              <a:t>), total hydrocarbons (THC), </a:t>
            </a:r>
          </a:p>
          <a:p>
            <a:r>
              <a:rPr lang="en-US" dirty="0"/>
              <a:t>Engine-related - internal combustion engines (ICEs), air/fuel ratio (AF), diesel oxidation catalyst (DOC), diesel particle filter (DPF), selective catalytic reduction (SCR), diesel emissions fluid (DEF), charge air cooling (CAC), exhaust gas recirculation (EGR), </a:t>
            </a:r>
          </a:p>
          <a:p>
            <a:r>
              <a:rPr lang="en-US" dirty="0"/>
              <a:t>Emissions methods - nondispersive infrared (NDIR), chemiluminescence (CLD), flame ionization detector (FID), Portable Emissions Measurement Systems (PEMS), Not-to-Exceed (NTE), Real Driving Emissions (RDE), Remote Sensing Device (RSD), On-Road Heavy-Duty Measurement System (OHMS), On Board Sensing, Analysis, and Reporting (OSAR)</a:t>
            </a:r>
          </a:p>
          <a:p>
            <a:r>
              <a:rPr lang="en-US" dirty="0"/>
              <a:t>Test Cycles - Federal Test Procedure (FTP), Urban Dynamometer Driving Schedule (UDDS), California Air Resources Board (CARB), Orange County Transit Authority (OCTA)</a:t>
            </a:r>
          </a:p>
          <a:p>
            <a:r>
              <a:rPr lang="en-US" dirty="0"/>
              <a:t>Other - World Health Organization (WHO), state implementation plans (SIPs)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Tree>
    <p:extLst>
      <p:ext uri="{BB962C8B-B14F-4D97-AF65-F5344CB8AC3E}">
        <p14:creationId xmlns:p14="http://schemas.microsoft.com/office/powerpoint/2010/main" val="1573085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237067" y="1223975"/>
            <a:ext cx="11808177" cy="5422857"/>
          </a:xfrm>
        </p:spPr>
        <p:txBody>
          <a:bodyPr>
            <a:noAutofit/>
          </a:bodyPr>
          <a:lstStyle/>
          <a:p>
            <a:r>
              <a:rPr lang="en-US" sz="2400" dirty="0"/>
              <a:t>Society relies on internal combustion engines (ICEs) for transportation, commerce and power generation: utility devices.</a:t>
            </a:r>
          </a:p>
          <a:p>
            <a:r>
              <a:rPr lang="en-US" sz="2400" dirty="0"/>
              <a:t>ICEs power the 600 million passenger cars and other vehicles on our roads today. 250 million vehicles (cars, buses, and trucks) were registered in 2008 in US alone.</a:t>
            </a:r>
            <a:endParaRPr lang="en-US" sz="2000" dirty="0"/>
          </a:p>
          <a:p>
            <a:r>
              <a:rPr lang="en-US" sz="2400" dirty="0"/>
              <a:t>A significant portion of air pollution in urban areas can be attributed to combustion from transportation sources.</a:t>
            </a:r>
          </a:p>
          <a:p>
            <a:pPr lvl="1"/>
            <a:r>
              <a:rPr lang="en-US" altLang="en-US" dirty="0"/>
              <a:t>On road and off-road sources represent 56% and 32% of the NOx emissions in the Los Angeles Basin – 88% of the total. </a:t>
            </a:r>
          </a:p>
          <a:p>
            <a:pPr lvl="1"/>
            <a:r>
              <a:rPr lang="en-US" altLang="en-US" dirty="0"/>
              <a:t>Particulate Matter (PM) emissions – soot and smoke from the exhaust and particles that form in the air (secondary organic aerosol)</a:t>
            </a:r>
          </a:p>
          <a:p>
            <a:pPr lvl="1"/>
            <a:r>
              <a:rPr lang="en-US" altLang="en-US" dirty="0"/>
              <a:t>Ozone (O</a:t>
            </a:r>
            <a:r>
              <a:rPr lang="en-US" altLang="en-US" baseline="-25000" dirty="0"/>
              <a:t>3</a:t>
            </a:r>
            <a:r>
              <a:rPr lang="en-US" altLang="en-US" dirty="0"/>
              <a:t>) is formed from the precursors, volatile organic compounds (VOCs) and oxides of nitrogen (NOx) and can aggravate or contribute to respiratory illness or heart disease, and damage plants and other things.</a:t>
            </a:r>
          </a:p>
          <a:p>
            <a:pPr lvl="1"/>
            <a:r>
              <a:rPr lang="en-US" altLang="en-US" dirty="0"/>
              <a:t>The World Health Organization (WHO) estimated that 7 million people died from air quality in 2012</a:t>
            </a:r>
          </a:p>
          <a:p>
            <a:pPr marL="457200" lvl="1" indent="0">
              <a:buNone/>
            </a:pPr>
            <a:endParaRPr lang="en-US" sz="20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 – Why do we measure emissions</a:t>
            </a:r>
          </a:p>
        </p:txBody>
      </p:sp>
    </p:spTree>
    <p:extLst>
      <p:ext uri="{BB962C8B-B14F-4D97-AF65-F5344CB8AC3E}">
        <p14:creationId xmlns:p14="http://schemas.microsoft.com/office/powerpoint/2010/main" val="417513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5161" y="83525"/>
            <a:ext cx="10515600" cy="582361"/>
          </a:xfrm>
        </p:spPr>
        <p:txBody>
          <a:bodyPr>
            <a:normAutofit fontScale="90000"/>
          </a:bodyPr>
          <a:lstStyle/>
          <a:p>
            <a:r>
              <a:rPr lang="en-US" dirty="0"/>
              <a:t>How are emissions formed in engines - </a:t>
            </a:r>
          </a:p>
        </p:txBody>
      </p:sp>
      <p:sp>
        <p:nvSpPr>
          <p:cNvPr id="6" name="Title 1">
            <a:extLst>
              <a:ext uri="{FF2B5EF4-FFF2-40B4-BE49-F238E27FC236}">
                <a16:creationId xmlns:a16="http://schemas.microsoft.com/office/drawing/2014/main" id="{6AD174DB-3FD5-4DE6-9CA6-27B0B0A11B0E}"/>
              </a:ext>
            </a:extLst>
          </p:cNvPr>
          <p:cNvSpPr txBox="1">
            <a:spLocks/>
          </p:cNvSpPr>
          <p:nvPr/>
        </p:nvSpPr>
        <p:spPr>
          <a:xfrm>
            <a:off x="2010522" y="471781"/>
            <a:ext cx="8164878" cy="697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en-US" sz="3600" dirty="0"/>
              <a:t>Fundamental Combustion Chemistry</a:t>
            </a:r>
          </a:p>
        </p:txBody>
      </p:sp>
      <p:pic>
        <p:nvPicPr>
          <p:cNvPr id="7" name="Content Placeholder 4" descr="http://www.iun.edu/~cpanhd/C101webnotes/chemical%20reactions/images/organicb.jpg">
            <a:extLst>
              <a:ext uri="{FF2B5EF4-FFF2-40B4-BE49-F238E27FC236}">
                <a16:creationId xmlns:a16="http://schemas.microsoft.com/office/drawing/2014/main" id="{05EA5CE8-6021-4324-B33D-BCE5C85A1F04}"/>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6061" y="1477334"/>
            <a:ext cx="5676900" cy="990600"/>
          </a:xfrm>
          <a:prstGeom prst="rect">
            <a:avLst/>
          </a:prstGeom>
          <a:noFill/>
          <a:ln>
            <a:noFill/>
          </a:ln>
        </p:spPr>
      </p:pic>
      <p:sp>
        <p:nvSpPr>
          <p:cNvPr id="8" name="TextBox 7">
            <a:extLst>
              <a:ext uri="{FF2B5EF4-FFF2-40B4-BE49-F238E27FC236}">
                <a16:creationId xmlns:a16="http://schemas.microsoft.com/office/drawing/2014/main" id="{1233567C-47C8-4250-8586-CFE0783A9F7D}"/>
              </a:ext>
            </a:extLst>
          </p:cNvPr>
          <p:cNvSpPr txBox="1"/>
          <p:nvPr/>
        </p:nvSpPr>
        <p:spPr>
          <a:xfrm>
            <a:off x="143538" y="2719156"/>
            <a:ext cx="6279668" cy="3785652"/>
          </a:xfrm>
          <a:prstGeom prst="rect">
            <a:avLst/>
          </a:prstGeom>
          <a:noFill/>
        </p:spPr>
        <p:txBody>
          <a:bodyPr wrap="none" rtlCol="0">
            <a:spAutoFit/>
          </a:bodyPr>
          <a:lstStyle/>
          <a:p>
            <a:pPr lvl="0"/>
            <a:r>
              <a:rPr lang="en-US" sz="2000" dirty="0"/>
              <a:t>---combustion of methane</a:t>
            </a:r>
            <a:br>
              <a:rPr lang="en-US" sz="2000" dirty="0"/>
            </a:br>
            <a:r>
              <a:rPr lang="en-US" sz="2000" dirty="0"/>
              <a:t>CH</a:t>
            </a:r>
            <a:r>
              <a:rPr lang="en-US" sz="2000" baseline="-25000" dirty="0"/>
              <a:t>4</a:t>
            </a:r>
            <a:r>
              <a:rPr lang="en-US" sz="2000" dirty="0"/>
              <a:t>(g) + 2 O</a:t>
            </a:r>
            <a:r>
              <a:rPr lang="en-US" sz="2000" baseline="-25000" dirty="0"/>
              <a:t>2</a:t>
            </a:r>
            <a:r>
              <a:rPr lang="en-US" sz="2000" dirty="0"/>
              <a:t>(g) → </a:t>
            </a:r>
            <a:r>
              <a:rPr lang="en-US" sz="2000" u="sng" dirty="0"/>
              <a:t>CO</a:t>
            </a:r>
            <a:r>
              <a:rPr lang="en-US" sz="2000" u="sng" baseline="-25000" dirty="0"/>
              <a:t>2</a:t>
            </a:r>
            <a:r>
              <a:rPr lang="en-US" sz="2000" u="sng" dirty="0"/>
              <a:t>(g) + 2 H</a:t>
            </a:r>
            <a:r>
              <a:rPr lang="en-US" sz="2000" u="sng" baseline="-25000" dirty="0"/>
              <a:t>2</a:t>
            </a:r>
            <a:r>
              <a:rPr lang="en-US" sz="2000" u="sng" dirty="0"/>
              <a:t>O(g)</a:t>
            </a:r>
          </a:p>
          <a:p>
            <a:pPr lvl="0"/>
            <a:r>
              <a:rPr lang="en-US" sz="2000" dirty="0"/>
              <a:t>---burning of naphthalene</a:t>
            </a:r>
            <a:br>
              <a:rPr lang="en-US" sz="2000" dirty="0"/>
            </a:br>
            <a:r>
              <a:rPr lang="en-US" sz="2000" dirty="0"/>
              <a:t>C</a:t>
            </a:r>
            <a:r>
              <a:rPr lang="en-US" sz="2000" baseline="-25000" dirty="0"/>
              <a:t>10</a:t>
            </a:r>
            <a:r>
              <a:rPr lang="en-US" sz="2000" dirty="0"/>
              <a:t>H</a:t>
            </a:r>
            <a:r>
              <a:rPr lang="en-US" sz="2000" baseline="-25000" dirty="0"/>
              <a:t>8</a:t>
            </a:r>
            <a:r>
              <a:rPr lang="en-US" sz="2000" dirty="0"/>
              <a:t> + 12 O</a:t>
            </a:r>
            <a:r>
              <a:rPr lang="en-US" sz="2000" baseline="-25000" dirty="0"/>
              <a:t>2</a:t>
            </a:r>
            <a:r>
              <a:rPr lang="en-US" sz="2000" dirty="0"/>
              <a:t> → </a:t>
            </a:r>
            <a:r>
              <a:rPr lang="en-US" sz="2000" u="sng" dirty="0"/>
              <a:t>10 CO</a:t>
            </a:r>
            <a:r>
              <a:rPr lang="en-US" sz="2000" u="sng" baseline="-25000" dirty="0"/>
              <a:t>2</a:t>
            </a:r>
            <a:r>
              <a:rPr lang="en-US" sz="2000" u="sng" dirty="0"/>
              <a:t> + 4 H</a:t>
            </a:r>
            <a:r>
              <a:rPr lang="en-US" sz="2000" u="sng" baseline="-25000" dirty="0"/>
              <a:t>2</a:t>
            </a:r>
            <a:r>
              <a:rPr lang="en-US" sz="2000" u="sng" dirty="0"/>
              <a:t>O</a:t>
            </a:r>
          </a:p>
          <a:p>
            <a:pPr lvl="0"/>
            <a:r>
              <a:rPr lang="en-US" sz="2000" dirty="0"/>
              <a:t>---combustion of ethane</a:t>
            </a:r>
            <a:br>
              <a:rPr lang="en-US" sz="2000" dirty="0"/>
            </a:br>
            <a:r>
              <a:rPr lang="en-US" sz="2000" dirty="0"/>
              <a:t>2 C</a:t>
            </a:r>
            <a:r>
              <a:rPr lang="en-US" sz="2000" baseline="-25000" dirty="0"/>
              <a:t>2</a:t>
            </a:r>
            <a:r>
              <a:rPr lang="en-US" sz="2000" dirty="0"/>
              <a:t>H</a:t>
            </a:r>
            <a:r>
              <a:rPr lang="en-US" sz="2000" baseline="-25000" dirty="0"/>
              <a:t>6</a:t>
            </a:r>
            <a:r>
              <a:rPr lang="en-US" sz="2000" dirty="0"/>
              <a:t> + 7 O</a:t>
            </a:r>
            <a:r>
              <a:rPr lang="en-US" sz="2000" baseline="-25000" dirty="0"/>
              <a:t>2</a:t>
            </a:r>
            <a:r>
              <a:rPr lang="en-US" sz="2000" dirty="0"/>
              <a:t> → </a:t>
            </a:r>
            <a:r>
              <a:rPr lang="en-US" sz="2000" u="sng" dirty="0"/>
              <a:t>4 CO</a:t>
            </a:r>
            <a:r>
              <a:rPr lang="en-US" sz="2000" u="sng" baseline="-25000" dirty="0"/>
              <a:t>2</a:t>
            </a:r>
            <a:r>
              <a:rPr lang="en-US" sz="2000" u="sng" dirty="0"/>
              <a:t> + 6 H</a:t>
            </a:r>
            <a:r>
              <a:rPr lang="en-US" sz="2000" u="sng" baseline="-25000" dirty="0"/>
              <a:t>2</a:t>
            </a:r>
            <a:r>
              <a:rPr lang="en-US" sz="2000" u="sng" dirty="0"/>
              <a:t>O</a:t>
            </a:r>
          </a:p>
          <a:p>
            <a:pPr lvl="0"/>
            <a:r>
              <a:rPr lang="en-US" sz="2000" dirty="0"/>
              <a:t>---combustion of butane (commonly found in lighters)</a:t>
            </a:r>
            <a:br>
              <a:rPr lang="en-US" sz="2000" dirty="0"/>
            </a:br>
            <a:r>
              <a:rPr lang="en-US" sz="2000" dirty="0"/>
              <a:t>2C</a:t>
            </a:r>
            <a:r>
              <a:rPr lang="en-US" sz="2000" baseline="-25000" dirty="0"/>
              <a:t>4</a:t>
            </a:r>
            <a:r>
              <a:rPr lang="en-US" sz="2000" dirty="0"/>
              <a:t>H</a:t>
            </a:r>
            <a:r>
              <a:rPr lang="en-US" sz="2000" baseline="-25000" dirty="0"/>
              <a:t>10</a:t>
            </a:r>
            <a:r>
              <a:rPr lang="en-US" sz="2000" dirty="0"/>
              <a:t>(g) +13O</a:t>
            </a:r>
            <a:r>
              <a:rPr lang="en-US" sz="2000" baseline="-25000" dirty="0"/>
              <a:t>2</a:t>
            </a:r>
            <a:r>
              <a:rPr lang="en-US" sz="2000" dirty="0"/>
              <a:t>(g) → </a:t>
            </a:r>
            <a:r>
              <a:rPr lang="en-US" sz="2000" u="sng" dirty="0"/>
              <a:t>8CO</a:t>
            </a:r>
            <a:r>
              <a:rPr lang="en-US" sz="2000" u="sng" baseline="-25000" dirty="0"/>
              <a:t>2</a:t>
            </a:r>
            <a:r>
              <a:rPr lang="en-US" sz="2000" u="sng" dirty="0"/>
              <a:t>(g) +10H</a:t>
            </a:r>
            <a:r>
              <a:rPr lang="en-US" sz="2000" u="sng" baseline="-25000" dirty="0"/>
              <a:t>2</a:t>
            </a:r>
            <a:r>
              <a:rPr lang="en-US" sz="2000" u="sng" dirty="0"/>
              <a:t>O(g)</a:t>
            </a:r>
          </a:p>
          <a:p>
            <a:pPr lvl="0"/>
            <a:r>
              <a:rPr lang="en-US" sz="2000" dirty="0"/>
              <a:t>---combustion of methanol (also known as wood alcohol)</a:t>
            </a:r>
            <a:br>
              <a:rPr lang="en-US" sz="2000" dirty="0"/>
            </a:br>
            <a:r>
              <a:rPr lang="en-US" sz="2000" dirty="0"/>
              <a:t>2CH</a:t>
            </a:r>
            <a:r>
              <a:rPr lang="en-US" sz="2000" baseline="-25000" dirty="0"/>
              <a:t>3</a:t>
            </a:r>
            <a:r>
              <a:rPr lang="en-US" sz="2000" dirty="0"/>
              <a:t>OH(g) + 3O</a:t>
            </a:r>
            <a:r>
              <a:rPr lang="en-US" sz="2000" baseline="-25000" dirty="0"/>
              <a:t>2</a:t>
            </a:r>
            <a:r>
              <a:rPr lang="en-US" sz="2000" dirty="0"/>
              <a:t>(g) → </a:t>
            </a:r>
            <a:r>
              <a:rPr lang="en-US" sz="2000" u="sng" dirty="0"/>
              <a:t>2CO</a:t>
            </a:r>
            <a:r>
              <a:rPr lang="en-US" sz="2000" u="sng" baseline="-25000" dirty="0"/>
              <a:t>2</a:t>
            </a:r>
            <a:r>
              <a:rPr lang="en-US" sz="2000" u="sng" dirty="0"/>
              <a:t>(g) + 4H</a:t>
            </a:r>
            <a:r>
              <a:rPr lang="en-US" sz="2000" u="sng" baseline="-25000" dirty="0"/>
              <a:t>2</a:t>
            </a:r>
            <a:r>
              <a:rPr lang="en-US" sz="2000" u="sng" dirty="0"/>
              <a:t>O(g)</a:t>
            </a:r>
          </a:p>
          <a:p>
            <a:r>
              <a:rPr lang="en-US" sz="2000" dirty="0"/>
              <a:t>---combustion of propane (used in gas grills and fireplaces)</a:t>
            </a:r>
            <a:br>
              <a:rPr lang="en-US" sz="2000" dirty="0"/>
            </a:br>
            <a:r>
              <a:rPr lang="en-US" sz="2000" dirty="0"/>
              <a:t>2C</a:t>
            </a:r>
            <a:r>
              <a:rPr lang="en-US" sz="2000" baseline="-25000" dirty="0"/>
              <a:t>3</a:t>
            </a:r>
            <a:r>
              <a:rPr lang="en-US" sz="2000" dirty="0"/>
              <a:t>H</a:t>
            </a:r>
            <a:r>
              <a:rPr lang="en-US" sz="2000" baseline="-25000" dirty="0"/>
              <a:t>8</a:t>
            </a:r>
            <a:r>
              <a:rPr lang="en-US" sz="2000" dirty="0"/>
              <a:t>(g) + 7O</a:t>
            </a:r>
            <a:r>
              <a:rPr lang="en-US" sz="2000" baseline="-25000" dirty="0"/>
              <a:t>2</a:t>
            </a:r>
            <a:r>
              <a:rPr lang="en-US" sz="2000" dirty="0"/>
              <a:t>(g) → </a:t>
            </a:r>
            <a:r>
              <a:rPr lang="en-US" sz="2000" u="sng" dirty="0"/>
              <a:t>6CO</a:t>
            </a:r>
            <a:r>
              <a:rPr lang="en-US" sz="2000" u="sng" baseline="-25000" dirty="0"/>
              <a:t>2</a:t>
            </a:r>
            <a:r>
              <a:rPr lang="en-US" sz="2000" u="sng" dirty="0"/>
              <a:t>(g) + 8H</a:t>
            </a:r>
            <a:r>
              <a:rPr lang="en-US" sz="2000" u="sng" baseline="-25000" dirty="0"/>
              <a:t>2</a:t>
            </a:r>
            <a:r>
              <a:rPr lang="en-US" sz="2000" u="sng" dirty="0"/>
              <a:t>O(g)</a:t>
            </a:r>
          </a:p>
        </p:txBody>
      </p:sp>
      <p:sp>
        <p:nvSpPr>
          <p:cNvPr id="9" name="TextBox 8">
            <a:extLst>
              <a:ext uri="{FF2B5EF4-FFF2-40B4-BE49-F238E27FC236}">
                <a16:creationId xmlns:a16="http://schemas.microsoft.com/office/drawing/2014/main" id="{7508A996-5E27-4161-8E4C-4CCB1EE5A2FA}"/>
              </a:ext>
            </a:extLst>
          </p:cNvPr>
          <p:cNvSpPr txBox="1"/>
          <p:nvPr/>
        </p:nvSpPr>
        <p:spPr>
          <a:xfrm>
            <a:off x="6374601" y="1146995"/>
            <a:ext cx="5673861" cy="1446550"/>
          </a:xfrm>
          <a:prstGeom prst="rect">
            <a:avLst/>
          </a:prstGeom>
          <a:noFill/>
        </p:spPr>
        <p:txBody>
          <a:bodyPr wrap="square" rtlCol="0">
            <a:spAutoFit/>
          </a:bodyPr>
          <a:lstStyle/>
          <a:p>
            <a:pPr lvl="0"/>
            <a:r>
              <a:rPr lang="en-US" sz="2200" b="1" dirty="0"/>
              <a:t>Stoichiometric combustion</a:t>
            </a:r>
            <a:r>
              <a:rPr lang="en-US" sz="2200" dirty="0"/>
              <a:t> - where the amount of fuel and air is  correctly matched to allow complete combustion of the fuel without having excess air</a:t>
            </a:r>
          </a:p>
        </p:txBody>
      </p:sp>
      <p:pic>
        <p:nvPicPr>
          <p:cNvPr id="10" name="Picture 9" descr="https://www.ohio.edu/mechanical/thermo/Applied/Chapt.7_11/Combustion/Butane_ex11_1.gif">
            <a:extLst>
              <a:ext uri="{FF2B5EF4-FFF2-40B4-BE49-F238E27FC236}">
                <a16:creationId xmlns:a16="http://schemas.microsoft.com/office/drawing/2014/main" id="{7EC78CAD-4B02-47D9-AB4D-09803EDA33F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374601" y="2481014"/>
            <a:ext cx="4796589" cy="4261936"/>
          </a:xfrm>
          <a:prstGeom prst="rect">
            <a:avLst/>
          </a:prstGeom>
          <a:noFill/>
          <a:ln>
            <a:noFill/>
          </a:ln>
        </p:spPr>
      </p:pic>
    </p:spTree>
    <p:extLst>
      <p:ext uri="{BB962C8B-B14F-4D97-AF65-F5344CB8AC3E}">
        <p14:creationId xmlns:p14="http://schemas.microsoft.com/office/powerpoint/2010/main" val="2552163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5161" y="83525"/>
            <a:ext cx="10515600" cy="582361"/>
          </a:xfrm>
        </p:spPr>
        <p:txBody>
          <a:bodyPr>
            <a:normAutofit fontScale="90000"/>
          </a:bodyPr>
          <a:lstStyle/>
          <a:p>
            <a:r>
              <a:rPr lang="en-US" dirty="0"/>
              <a:t>How are emissions formed in engines - </a:t>
            </a:r>
          </a:p>
        </p:txBody>
      </p:sp>
      <p:sp>
        <p:nvSpPr>
          <p:cNvPr id="6" name="Title 1">
            <a:extLst>
              <a:ext uri="{FF2B5EF4-FFF2-40B4-BE49-F238E27FC236}">
                <a16:creationId xmlns:a16="http://schemas.microsoft.com/office/drawing/2014/main" id="{6AD174DB-3FD5-4DE6-9CA6-27B0B0A11B0E}"/>
              </a:ext>
            </a:extLst>
          </p:cNvPr>
          <p:cNvSpPr txBox="1">
            <a:spLocks/>
          </p:cNvSpPr>
          <p:nvPr/>
        </p:nvSpPr>
        <p:spPr>
          <a:xfrm>
            <a:off x="1593751" y="489004"/>
            <a:ext cx="9057528" cy="697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en-US" sz="3600" dirty="0"/>
              <a:t>Stoichiometric Combustion Chemistry in ICEs</a:t>
            </a:r>
          </a:p>
        </p:txBody>
      </p:sp>
      <p:pic>
        <p:nvPicPr>
          <p:cNvPr id="11" name="Picture 10" descr="Graph">
            <a:extLst>
              <a:ext uri="{FF2B5EF4-FFF2-40B4-BE49-F238E27FC236}">
                <a16:creationId xmlns:a16="http://schemas.microsoft.com/office/drawing/2014/main" id="{EAC6B1C1-B5F8-486F-8B2F-716DD71871E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40422" y="1649187"/>
            <a:ext cx="7364186" cy="4637314"/>
          </a:xfrm>
          <a:prstGeom prst="rect">
            <a:avLst/>
          </a:prstGeom>
          <a:noFill/>
          <a:ln>
            <a:noFill/>
          </a:ln>
        </p:spPr>
      </p:pic>
    </p:spTree>
    <p:extLst>
      <p:ext uri="{BB962C8B-B14F-4D97-AF65-F5344CB8AC3E}">
        <p14:creationId xmlns:p14="http://schemas.microsoft.com/office/powerpoint/2010/main" val="2289350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5161" y="83525"/>
            <a:ext cx="10515600" cy="582361"/>
          </a:xfrm>
        </p:spPr>
        <p:txBody>
          <a:bodyPr>
            <a:normAutofit fontScale="90000"/>
          </a:bodyPr>
          <a:lstStyle/>
          <a:p>
            <a:r>
              <a:rPr lang="en-US" dirty="0"/>
              <a:t>How are emissions formed in engines -</a:t>
            </a:r>
          </a:p>
        </p:txBody>
      </p:sp>
      <p:sp>
        <p:nvSpPr>
          <p:cNvPr id="6" name="Title 1">
            <a:extLst>
              <a:ext uri="{FF2B5EF4-FFF2-40B4-BE49-F238E27FC236}">
                <a16:creationId xmlns:a16="http://schemas.microsoft.com/office/drawing/2014/main" id="{6AD174DB-3FD5-4DE6-9CA6-27B0B0A11B0E}"/>
              </a:ext>
            </a:extLst>
          </p:cNvPr>
          <p:cNvSpPr txBox="1">
            <a:spLocks/>
          </p:cNvSpPr>
          <p:nvPr/>
        </p:nvSpPr>
        <p:spPr>
          <a:xfrm>
            <a:off x="2010522" y="471781"/>
            <a:ext cx="8164878" cy="697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en-US" sz="3600" dirty="0"/>
              <a:t>NOx Formation</a:t>
            </a:r>
          </a:p>
        </p:txBody>
      </p:sp>
      <p:pic>
        <p:nvPicPr>
          <p:cNvPr id="5" name="Content Placeholder 3">
            <a:extLst>
              <a:ext uri="{FF2B5EF4-FFF2-40B4-BE49-F238E27FC236}">
                <a16:creationId xmlns:a16="http://schemas.microsoft.com/office/drawing/2014/main" id="{60D6A239-B838-4D71-85B3-B4E18268A73D}"/>
              </a:ext>
            </a:extLst>
          </p:cNvPr>
          <p:cNvPicPr>
            <a:picLocks noGrp="1" noChangeAspect="1"/>
          </p:cNvPicPr>
          <p:nvPr>
            <p:ph idx="1"/>
          </p:nvPr>
        </p:nvPicPr>
        <p:blipFill>
          <a:blip r:embed="rId3"/>
          <a:stretch>
            <a:fillRect/>
          </a:stretch>
        </p:blipFill>
        <p:spPr>
          <a:xfrm>
            <a:off x="1653391" y="1371600"/>
            <a:ext cx="8933152" cy="5226546"/>
          </a:xfrm>
          <a:prstGeom prst="rect">
            <a:avLst/>
          </a:prstGeom>
        </p:spPr>
      </p:pic>
    </p:spTree>
    <p:extLst>
      <p:ext uri="{BB962C8B-B14F-4D97-AF65-F5344CB8AC3E}">
        <p14:creationId xmlns:p14="http://schemas.microsoft.com/office/powerpoint/2010/main" val="2104294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5161" y="83525"/>
            <a:ext cx="10515600" cy="582361"/>
          </a:xfrm>
        </p:spPr>
        <p:txBody>
          <a:bodyPr>
            <a:normAutofit fontScale="90000"/>
          </a:bodyPr>
          <a:lstStyle/>
          <a:p>
            <a:r>
              <a:rPr lang="en-US" dirty="0"/>
              <a:t>How are emissions formed in engines -</a:t>
            </a:r>
          </a:p>
        </p:txBody>
      </p:sp>
      <p:sp>
        <p:nvSpPr>
          <p:cNvPr id="6" name="Title 1">
            <a:extLst>
              <a:ext uri="{FF2B5EF4-FFF2-40B4-BE49-F238E27FC236}">
                <a16:creationId xmlns:a16="http://schemas.microsoft.com/office/drawing/2014/main" id="{6AD174DB-3FD5-4DE6-9CA6-27B0B0A11B0E}"/>
              </a:ext>
            </a:extLst>
          </p:cNvPr>
          <p:cNvSpPr txBox="1">
            <a:spLocks/>
          </p:cNvSpPr>
          <p:nvPr/>
        </p:nvSpPr>
        <p:spPr>
          <a:xfrm>
            <a:off x="663711" y="505412"/>
            <a:ext cx="11356839" cy="697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en-US" sz="3600" dirty="0"/>
              <a:t>Emissions Reduction Systems of Heavy-Duty Diesel Engines</a:t>
            </a:r>
          </a:p>
        </p:txBody>
      </p:sp>
      <p:grpSp>
        <p:nvGrpSpPr>
          <p:cNvPr id="2" name="Group 1">
            <a:extLst>
              <a:ext uri="{FF2B5EF4-FFF2-40B4-BE49-F238E27FC236}">
                <a16:creationId xmlns:a16="http://schemas.microsoft.com/office/drawing/2014/main" id="{E7E4262E-A10B-468F-8CBC-ECD9C545C673}"/>
              </a:ext>
            </a:extLst>
          </p:cNvPr>
          <p:cNvGrpSpPr/>
          <p:nvPr/>
        </p:nvGrpSpPr>
        <p:grpSpPr>
          <a:xfrm>
            <a:off x="1452465" y="1439129"/>
            <a:ext cx="9751197" cy="4654050"/>
            <a:chOff x="1452465" y="1439129"/>
            <a:chExt cx="9751197" cy="4654050"/>
          </a:xfrm>
        </p:grpSpPr>
        <p:pic>
          <p:nvPicPr>
            <p:cNvPr id="11" name="Picture 10">
              <a:extLst>
                <a:ext uri="{FF2B5EF4-FFF2-40B4-BE49-F238E27FC236}">
                  <a16:creationId xmlns:a16="http://schemas.microsoft.com/office/drawing/2014/main" id="{C6C62B12-B5BD-4128-88EE-58F7EB1E97FC}"/>
                </a:ext>
              </a:extLst>
            </p:cNvPr>
            <p:cNvPicPr>
              <a:picLocks noChangeAspect="1"/>
            </p:cNvPicPr>
            <p:nvPr/>
          </p:nvPicPr>
          <p:blipFill rotWithShape="1">
            <a:blip r:embed="rId3"/>
            <a:srcRect l="54386" t="39040" r="35205" b="47692"/>
            <a:stretch/>
          </p:blipFill>
          <p:spPr>
            <a:xfrm>
              <a:off x="7337144" y="3520503"/>
              <a:ext cx="935447" cy="491303"/>
            </a:xfrm>
            <a:prstGeom prst="rect">
              <a:avLst/>
            </a:prstGeom>
          </p:spPr>
        </p:pic>
        <p:grpSp>
          <p:nvGrpSpPr>
            <p:cNvPr id="12" name="Group 11">
              <a:extLst>
                <a:ext uri="{FF2B5EF4-FFF2-40B4-BE49-F238E27FC236}">
                  <a16:creationId xmlns:a16="http://schemas.microsoft.com/office/drawing/2014/main" id="{5FE96A1C-A463-4B64-86ED-66517BAA5868}"/>
                </a:ext>
              </a:extLst>
            </p:cNvPr>
            <p:cNvGrpSpPr/>
            <p:nvPr/>
          </p:nvGrpSpPr>
          <p:grpSpPr>
            <a:xfrm>
              <a:off x="1452465" y="1439129"/>
              <a:ext cx="9751197" cy="4654050"/>
              <a:chOff x="1842112" y="1898675"/>
              <a:chExt cx="8483301" cy="3897899"/>
            </a:xfrm>
          </p:grpSpPr>
          <p:sp>
            <p:nvSpPr>
              <p:cNvPr id="13" name="Oval 12">
                <a:extLst>
                  <a:ext uri="{FF2B5EF4-FFF2-40B4-BE49-F238E27FC236}">
                    <a16:creationId xmlns:a16="http://schemas.microsoft.com/office/drawing/2014/main" id="{2D8654C8-93F3-4018-B8CF-0BA4630355B1}"/>
                  </a:ext>
                </a:extLst>
              </p:cNvPr>
              <p:cNvSpPr/>
              <p:nvPr/>
            </p:nvSpPr>
            <p:spPr>
              <a:xfrm>
                <a:off x="3832860" y="2784131"/>
                <a:ext cx="777240" cy="413761"/>
              </a:xfrm>
              <a:prstGeom prst="ellipse">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NOx</a:t>
                </a:r>
              </a:p>
            </p:txBody>
          </p:sp>
          <p:cxnSp>
            <p:nvCxnSpPr>
              <p:cNvPr id="62" name="Straight Connector 61">
                <a:extLst>
                  <a:ext uri="{FF2B5EF4-FFF2-40B4-BE49-F238E27FC236}">
                    <a16:creationId xmlns:a16="http://schemas.microsoft.com/office/drawing/2014/main" id="{0808907F-11AF-4008-B9EA-91F1E0CA847D}"/>
                  </a:ext>
                </a:extLst>
              </p:cNvPr>
              <p:cNvCxnSpPr>
                <a:cxnSpLocks/>
              </p:cNvCxnSpPr>
              <p:nvPr/>
            </p:nvCxnSpPr>
            <p:spPr>
              <a:xfrm flipH="1" flipV="1">
                <a:off x="9419864" y="3201690"/>
                <a:ext cx="1710" cy="511937"/>
              </a:xfrm>
              <a:prstGeom prst="line">
                <a:avLst/>
              </a:prstGeom>
            </p:spPr>
            <p:style>
              <a:lnRef idx="1">
                <a:schemeClr val="dk1"/>
              </a:lnRef>
              <a:fillRef idx="0">
                <a:schemeClr val="dk1"/>
              </a:fillRef>
              <a:effectRef idx="0">
                <a:schemeClr val="dk1"/>
              </a:effectRef>
              <a:fontRef idx="minor">
                <a:schemeClr val="tx1"/>
              </a:fontRef>
            </p:style>
          </p:cxnSp>
          <p:grpSp>
            <p:nvGrpSpPr>
              <p:cNvPr id="15" name="Group 14">
                <a:extLst>
                  <a:ext uri="{FF2B5EF4-FFF2-40B4-BE49-F238E27FC236}">
                    <a16:creationId xmlns:a16="http://schemas.microsoft.com/office/drawing/2014/main" id="{70AF975F-4ADD-4DFA-A2EF-464CD3C43BA7}"/>
                  </a:ext>
                </a:extLst>
              </p:cNvPr>
              <p:cNvGrpSpPr/>
              <p:nvPr/>
            </p:nvGrpSpPr>
            <p:grpSpPr>
              <a:xfrm>
                <a:off x="1842112" y="1898675"/>
                <a:ext cx="8483301" cy="3897899"/>
                <a:chOff x="2055643" y="1898675"/>
                <a:chExt cx="8483301" cy="3897899"/>
              </a:xfrm>
            </p:grpSpPr>
            <p:pic>
              <p:nvPicPr>
                <p:cNvPr id="16" name="Picture 15">
                  <a:extLst>
                    <a:ext uri="{FF2B5EF4-FFF2-40B4-BE49-F238E27FC236}">
                      <a16:creationId xmlns:a16="http://schemas.microsoft.com/office/drawing/2014/main" id="{99F26B0E-AF73-414E-A1DE-256FB9CDF40E}"/>
                    </a:ext>
                  </a:extLst>
                </p:cNvPr>
                <p:cNvPicPr>
                  <a:picLocks noChangeAspect="1"/>
                </p:cNvPicPr>
                <p:nvPr/>
              </p:nvPicPr>
              <p:blipFill rotWithShape="1">
                <a:blip r:embed="rId3"/>
                <a:srcRect l="54386" t="39040" r="35205" b="47692"/>
                <a:stretch/>
              </p:blipFill>
              <p:spPr>
                <a:xfrm>
                  <a:off x="9373860" y="3627149"/>
                  <a:ext cx="465676" cy="411480"/>
                </a:xfrm>
                <a:prstGeom prst="rect">
                  <a:avLst/>
                </a:prstGeom>
              </p:spPr>
            </p:pic>
            <p:cxnSp>
              <p:nvCxnSpPr>
                <p:cNvPr id="17" name="Elbow Connector 108">
                  <a:extLst>
                    <a:ext uri="{FF2B5EF4-FFF2-40B4-BE49-F238E27FC236}">
                      <a16:creationId xmlns:a16="http://schemas.microsoft.com/office/drawing/2014/main" id="{89E5C983-77BA-4A4F-9F9B-533F2EE60AC4}"/>
                    </a:ext>
                  </a:extLst>
                </p:cNvPr>
                <p:cNvCxnSpPr/>
                <p:nvPr/>
              </p:nvCxnSpPr>
              <p:spPr>
                <a:xfrm rot="16200000" flipH="1">
                  <a:off x="7271810" y="3098364"/>
                  <a:ext cx="871797" cy="626727"/>
                </a:xfrm>
                <a:prstGeom prst="bentConnector2">
                  <a:avLst/>
                </a:prstGeom>
                <a:ln w="57150">
                  <a:solidFill>
                    <a:srgbClr val="00B0F0"/>
                  </a:solidFill>
                </a:ln>
              </p:spPr>
              <p:style>
                <a:lnRef idx="1">
                  <a:schemeClr val="accent6"/>
                </a:lnRef>
                <a:fillRef idx="0">
                  <a:schemeClr val="accent6"/>
                </a:fillRef>
                <a:effectRef idx="0">
                  <a:schemeClr val="accent6"/>
                </a:effectRef>
                <a:fontRef idx="minor">
                  <a:schemeClr val="tx1"/>
                </a:fontRef>
              </p:style>
            </p:cxnSp>
            <p:grpSp>
              <p:nvGrpSpPr>
                <p:cNvPr id="18" name="Group 17">
                  <a:extLst>
                    <a:ext uri="{FF2B5EF4-FFF2-40B4-BE49-F238E27FC236}">
                      <a16:creationId xmlns:a16="http://schemas.microsoft.com/office/drawing/2014/main" id="{850C5FD5-8CF6-4D44-82F0-0C50C14DD0A9}"/>
                    </a:ext>
                  </a:extLst>
                </p:cNvPr>
                <p:cNvGrpSpPr/>
                <p:nvPr/>
              </p:nvGrpSpPr>
              <p:grpSpPr>
                <a:xfrm flipV="1">
                  <a:off x="7082082" y="2479107"/>
                  <a:ext cx="238006" cy="461163"/>
                  <a:chOff x="1253489" y="4505402"/>
                  <a:chExt cx="224905" cy="366683"/>
                </a:xfrm>
              </p:grpSpPr>
              <p:cxnSp>
                <p:nvCxnSpPr>
                  <p:cNvPr id="60" name="Straight Connector 59">
                    <a:extLst>
                      <a:ext uri="{FF2B5EF4-FFF2-40B4-BE49-F238E27FC236}">
                        <a16:creationId xmlns:a16="http://schemas.microsoft.com/office/drawing/2014/main" id="{E540C7FE-02A0-49F2-83F3-BEF8D6F65E12}"/>
                      </a:ext>
                    </a:extLst>
                  </p:cNvPr>
                  <p:cNvCxnSpPr>
                    <a:stCxn id="61" idx="4"/>
                    <a:endCxn id="40" idx="2"/>
                  </p:cNvCxnSpPr>
                  <p:nvPr/>
                </p:nvCxnSpPr>
                <p:spPr>
                  <a:xfrm>
                    <a:off x="1323686" y="4598996"/>
                    <a:ext cx="154708" cy="273089"/>
                  </a:xfrm>
                  <a:prstGeom prst="line">
                    <a:avLst/>
                  </a:prstGeom>
                </p:spPr>
                <p:style>
                  <a:lnRef idx="1">
                    <a:schemeClr val="dk1"/>
                  </a:lnRef>
                  <a:fillRef idx="0">
                    <a:schemeClr val="dk1"/>
                  </a:fillRef>
                  <a:effectRef idx="0">
                    <a:schemeClr val="dk1"/>
                  </a:effectRef>
                  <a:fontRef idx="minor">
                    <a:schemeClr val="tx1"/>
                  </a:fontRef>
                </p:style>
              </p:cxnSp>
              <p:sp>
                <p:nvSpPr>
                  <p:cNvPr id="61" name="Oval 60">
                    <a:extLst>
                      <a:ext uri="{FF2B5EF4-FFF2-40B4-BE49-F238E27FC236}">
                        <a16:creationId xmlns:a16="http://schemas.microsoft.com/office/drawing/2014/main" id="{A9649075-5564-49C5-B84A-F3DBEC9F8E84}"/>
                      </a:ext>
                    </a:extLst>
                  </p:cNvPr>
                  <p:cNvSpPr/>
                  <p:nvPr/>
                </p:nvSpPr>
                <p:spPr>
                  <a:xfrm>
                    <a:off x="1253489" y="4505402"/>
                    <a:ext cx="140393" cy="9359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DEAA69B8-7ED2-43E3-B22D-97FCF4CF188F}"/>
                    </a:ext>
                  </a:extLst>
                </p:cNvPr>
                <p:cNvGrpSpPr/>
                <p:nvPr/>
              </p:nvGrpSpPr>
              <p:grpSpPr>
                <a:xfrm>
                  <a:off x="2055643" y="1898675"/>
                  <a:ext cx="8483301" cy="3897899"/>
                  <a:chOff x="1890215" y="1900593"/>
                  <a:chExt cx="8483301" cy="3897899"/>
                </a:xfrm>
              </p:grpSpPr>
              <p:pic>
                <p:nvPicPr>
                  <p:cNvPr id="20" name="Picture 19">
                    <a:extLst>
                      <a:ext uri="{FF2B5EF4-FFF2-40B4-BE49-F238E27FC236}">
                        <a16:creationId xmlns:a16="http://schemas.microsoft.com/office/drawing/2014/main" id="{E414125C-D438-4893-9C1C-BC3699D99D98}"/>
                      </a:ext>
                    </a:extLst>
                  </p:cNvPr>
                  <p:cNvPicPr>
                    <a:picLocks noChangeAspect="1"/>
                  </p:cNvPicPr>
                  <p:nvPr/>
                </p:nvPicPr>
                <p:blipFill rotWithShape="1">
                  <a:blip r:embed="rId3"/>
                  <a:srcRect l="28772" t="29703" r="45858" b="29018"/>
                  <a:stretch/>
                </p:blipFill>
                <p:spPr>
                  <a:xfrm>
                    <a:off x="4966335" y="3284220"/>
                    <a:ext cx="1983484" cy="1280160"/>
                  </a:xfrm>
                  <a:prstGeom prst="rect">
                    <a:avLst/>
                  </a:prstGeom>
                </p:spPr>
              </p:pic>
              <p:sp>
                <p:nvSpPr>
                  <p:cNvPr id="21" name="Rectangle 20">
                    <a:extLst>
                      <a:ext uri="{FF2B5EF4-FFF2-40B4-BE49-F238E27FC236}">
                        <a16:creationId xmlns:a16="http://schemas.microsoft.com/office/drawing/2014/main" id="{F4031BB9-EA1F-47F1-8F0F-E6C77178AF45}"/>
                      </a:ext>
                    </a:extLst>
                  </p:cNvPr>
                  <p:cNvSpPr/>
                  <p:nvPr/>
                </p:nvSpPr>
                <p:spPr>
                  <a:xfrm>
                    <a:off x="1980052" y="5002099"/>
                    <a:ext cx="1779656" cy="796192"/>
                  </a:xfrm>
                  <a:prstGeom prst="rect">
                    <a:avLst/>
                  </a:prstGeom>
                  <a:solidFill>
                    <a:schemeClr val="bg1"/>
                  </a:solidFill>
                  <a:ln w="952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tx1"/>
                        </a:solidFill>
                      </a:rPr>
                      <a:t>NOx reduced in Exhaust Gas Recirculation (EGR)</a:t>
                    </a:r>
                  </a:p>
                </p:txBody>
              </p:sp>
              <p:grpSp>
                <p:nvGrpSpPr>
                  <p:cNvPr id="22" name="Group 21">
                    <a:extLst>
                      <a:ext uri="{FF2B5EF4-FFF2-40B4-BE49-F238E27FC236}">
                        <a16:creationId xmlns:a16="http://schemas.microsoft.com/office/drawing/2014/main" id="{C8F6BB94-25F2-46C0-A9E3-DF247B21E288}"/>
                      </a:ext>
                    </a:extLst>
                  </p:cNvPr>
                  <p:cNvGrpSpPr/>
                  <p:nvPr/>
                </p:nvGrpSpPr>
                <p:grpSpPr>
                  <a:xfrm>
                    <a:off x="2257044" y="2374346"/>
                    <a:ext cx="1552956" cy="2298878"/>
                    <a:chOff x="760476" y="2211819"/>
                    <a:chExt cx="1552956" cy="2298878"/>
                  </a:xfrm>
                </p:grpSpPr>
                <p:pic>
                  <p:nvPicPr>
                    <p:cNvPr id="58" name="Picture 57">
                      <a:extLst>
                        <a:ext uri="{FF2B5EF4-FFF2-40B4-BE49-F238E27FC236}">
                          <a16:creationId xmlns:a16="http://schemas.microsoft.com/office/drawing/2014/main" id="{D397038A-66EF-4005-9991-44F96ABA0309}"/>
                        </a:ext>
                      </a:extLst>
                    </p:cNvPr>
                    <p:cNvPicPr>
                      <a:picLocks noChangeAspect="1"/>
                    </p:cNvPicPr>
                    <p:nvPr/>
                  </p:nvPicPr>
                  <p:blipFill rotWithShape="1">
                    <a:blip r:embed="rId3"/>
                    <a:srcRect l="2339" t="-590" r="80254" b="26461"/>
                    <a:stretch/>
                  </p:blipFill>
                  <p:spPr>
                    <a:xfrm>
                      <a:off x="760476" y="2211819"/>
                      <a:ext cx="1360932" cy="2298878"/>
                    </a:xfrm>
                    <a:prstGeom prst="rect">
                      <a:avLst/>
                    </a:prstGeom>
                  </p:spPr>
                </p:pic>
                <p:sp>
                  <p:nvSpPr>
                    <p:cNvPr id="59" name="Rectangle 58">
                      <a:extLst>
                        <a:ext uri="{FF2B5EF4-FFF2-40B4-BE49-F238E27FC236}">
                          <a16:creationId xmlns:a16="http://schemas.microsoft.com/office/drawing/2014/main" id="{8CEA64B8-9874-48D0-9FDF-44C91625E9A9}"/>
                        </a:ext>
                      </a:extLst>
                    </p:cNvPr>
                    <p:cNvSpPr/>
                    <p:nvPr/>
                  </p:nvSpPr>
                  <p:spPr>
                    <a:xfrm>
                      <a:off x="1993392" y="3467100"/>
                      <a:ext cx="32004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ight Arrow 24">
                    <a:extLst>
                      <a:ext uri="{FF2B5EF4-FFF2-40B4-BE49-F238E27FC236}">
                        <a16:creationId xmlns:a16="http://schemas.microsoft.com/office/drawing/2014/main" id="{12ED508D-CB6A-469E-9475-0E1AF5F0DA1D}"/>
                      </a:ext>
                    </a:extLst>
                  </p:cNvPr>
                  <p:cNvSpPr/>
                  <p:nvPr/>
                </p:nvSpPr>
                <p:spPr>
                  <a:xfrm>
                    <a:off x="3471672" y="3599102"/>
                    <a:ext cx="1499616" cy="408135"/>
                  </a:xfrm>
                  <a:prstGeom prst="rightArrow">
                    <a:avLst/>
                  </a:prstGeom>
                  <a:gradFill>
                    <a:gsLst>
                      <a:gs pos="2000">
                        <a:srgbClr val="FF7D7D"/>
                      </a:gs>
                      <a:gs pos="74000">
                        <a:srgbClr val="C00000"/>
                      </a:gs>
                      <a:gs pos="8300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6E6DDCC-B6DF-467A-8454-98B4B4553D3A}"/>
                      </a:ext>
                    </a:extLst>
                  </p:cNvPr>
                  <p:cNvSpPr/>
                  <p:nvPr/>
                </p:nvSpPr>
                <p:spPr>
                  <a:xfrm>
                    <a:off x="3837432" y="3263407"/>
                    <a:ext cx="777240" cy="405430"/>
                  </a:xfrm>
                  <a:prstGeom prst="ellipse">
                    <a:avLst/>
                  </a:prstGeom>
                  <a:solidFill>
                    <a:schemeClr val="accent5">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a:t>
                    </a:r>
                  </a:p>
                </p:txBody>
              </p:sp>
              <p:sp>
                <p:nvSpPr>
                  <p:cNvPr id="25" name="Oval 24">
                    <a:extLst>
                      <a:ext uri="{FF2B5EF4-FFF2-40B4-BE49-F238E27FC236}">
                        <a16:creationId xmlns:a16="http://schemas.microsoft.com/office/drawing/2014/main" id="{3D462459-F621-4CC9-B8FC-DED3CBC4A25D}"/>
                      </a:ext>
                    </a:extLst>
                  </p:cNvPr>
                  <p:cNvSpPr/>
                  <p:nvPr/>
                </p:nvSpPr>
                <p:spPr>
                  <a:xfrm>
                    <a:off x="3819144" y="3964196"/>
                    <a:ext cx="777240" cy="405430"/>
                  </a:xfrm>
                  <a:prstGeom prst="ellipse">
                    <a:avLst/>
                  </a:prstGeom>
                  <a:solidFill>
                    <a:schemeClr val="tx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THC</a:t>
                    </a:r>
                  </a:p>
                </p:txBody>
              </p:sp>
              <p:sp>
                <p:nvSpPr>
                  <p:cNvPr id="26" name="Oval 25">
                    <a:extLst>
                      <a:ext uri="{FF2B5EF4-FFF2-40B4-BE49-F238E27FC236}">
                        <a16:creationId xmlns:a16="http://schemas.microsoft.com/office/drawing/2014/main" id="{7888F533-AE22-4CEE-A8F9-3301C30DB4D0}"/>
                      </a:ext>
                    </a:extLst>
                  </p:cNvPr>
                  <p:cNvSpPr/>
                  <p:nvPr/>
                </p:nvSpPr>
                <p:spPr>
                  <a:xfrm>
                    <a:off x="3795904" y="4423168"/>
                    <a:ext cx="777240" cy="405430"/>
                  </a:xfrm>
                  <a:prstGeom prst="ellipse">
                    <a:avLst/>
                  </a:prstGeom>
                  <a:solidFill>
                    <a:schemeClr val="bg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PM</a:t>
                    </a:r>
                  </a:p>
                </p:txBody>
              </p:sp>
              <p:pic>
                <p:nvPicPr>
                  <p:cNvPr id="27" name="Picture 26">
                    <a:extLst>
                      <a:ext uri="{FF2B5EF4-FFF2-40B4-BE49-F238E27FC236}">
                        <a16:creationId xmlns:a16="http://schemas.microsoft.com/office/drawing/2014/main" id="{88CD80A5-6033-4EDB-8573-01699647C5A9}"/>
                      </a:ext>
                    </a:extLst>
                  </p:cNvPr>
                  <p:cNvPicPr>
                    <a:picLocks noChangeAspect="1"/>
                  </p:cNvPicPr>
                  <p:nvPr/>
                </p:nvPicPr>
                <p:blipFill rotWithShape="1">
                  <a:blip r:embed="rId3"/>
                  <a:srcRect l="64795" t="32739" r="14825" b="41610"/>
                  <a:stretch/>
                </p:blipFill>
                <p:spPr>
                  <a:xfrm>
                    <a:off x="7661719" y="3411727"/>
                    <a:ext cx="1593340" cy="795528"/>
                  </a:xfrm>
                  <a:prstGeom prst="rect">
                    <a:avLst/>
                  </a:prstGeom>
                </p:spPr>
              </p:pic>
              <p:grpSp>
                <p:nvGrpSpPr>
                  <p:cNvPr id="28" name="Group 27">
                    <a:extLst>
                      <a:ext uri="{FF2B5EF4-FFF2-40B4-BE49-F238E27FC236}">
                        <a16:creationId xmlns:a16="http://schemas.microsoft.com/office/drawing/2014/main" id="{0E181DBA-A459-4F3F-B2D7-70E57B9498AE}"/>
                      </a:ext>
                    </a:extLst>
                  </p:cNvPr>
                  <p:cNvGrpSpPr/>
                  <p:nvPr/>
                </p:nvGrpSpPr>
                <p:grpSpPr>
                  <a:xfrm>
                    <a:off x="3691128" y="2334974"/>
                    <a:ext cx="500634" cy="1478379"/>
                    <a:chOff x="2167128" y="2334973"/>
                    <a:chExt cx="500634" cy="1478379"/>
                  </a:xfrm>
                </p:grpSpPr>
                <p:cxnSp>
                  <p:nvCxnSpPr>
                    <p:cNvPr id="54" name="Straight Connector 53">
                      <a:extLst>
                        <a:ext uri="{FF2B5EF4-FFF2-40B4-BE49-F238E27FC236}">
                          <a16:creationId xmlns:a16="http://schemas.microsoft.com/office/drawing/2014/main" id="{84E72786-06DB-4784-AC12-0C4096FFA807}"/>
                        </a:ext>
                      </a:extLst>
                    </p:cNvPr>
                    <p:cNvCxnSpPr/>
                    <p:nvPr/>
                  </p:nvCxnSpPr>
                  <p:spPr>
                    <a:xfrm>
                      <a:off x="2249424" y="2862072"/>
                      <a:ext cx="0" cy="853895"/>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25214274-8E58-4937-9875-CC2A024BFC2A}"/>
                        </a:ext>
                      </a:extLst>
                    </p:cNvPr>
                    <p:cNvCxnSpPr/>
                    <p:nvPr/>
                  </p:nvCxnSpPr>
                  <p:spPr>
                    <a:xfrm flipH="1">
                      <a:off x="2242566" y="2575072"/>
                      <a:ext cx="425196" cy="303088"/>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6A2484D1-501D-44BF-92BF-5F8C3E2B69D0}"/>
                        </a:ext>
                      </a:extLst>
                    </p:cNvPr>
                    <p:cNvCxnSpPr/>
                    <p:nvPr/>
                  </p:nvCxnSpPr>
                  <p:spPr>
                    <a:xfrm flipH="1">
                      <a:off x="2660904" y="2334973"/>
                      <a:ext cx="6858" cy="267748"/>
                    </a:xfrm>
                    <a:prstGeom prst="line">
                      <a:avLst/>
                    </a:prstGeom>
                  </p:spPr>
                  <p:style>
                    <a:lnRef idx="1">
                      <a:schemeClr val="dk1"/>
                    </a:lnRef>
                    <a:fillRef idx="0">
                      <a:schemeClr val="dk1"/>
                    </a:fillRef>
                    <a:effectRef idx="0">
                      <a:schemeClr val="dk1"/>
                    </a:effectRef>
                    <a:fontRef idx="minor">
                      <a:schemeClr val="tx1"/>
                    </a:fontRef>
                  </p:style>
                </p:cxnSp>
                <p:sp>
                  <p:nvSpPr>
                    <p:cNvPr id="57" name="Oval 56">
                      <a:extLst>
                        <a:ext uri="{FF2B5EF4-FFF2-40B4-BE49-F238E27FC236}">
                          <a16:creationId xmlns:a16="http://schemas.microsoft.com/office/drawing/2014/main" id="{C097EAE9-1C61-4EB6-A01A-5C1F15B4DEB3}"/>
                        </a:ext>
                      </a:extLst>
                    </p:cNvPr>
                    <p:cNvSpPr/>
                    <p:nvPr/>
                  </p:nvSpPr>
                  <p:spPr>
                    <a:xfrm>
                      <a:off x="2167128" y="3701371"/>
                      <a:ext cx="137160" cy="11198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58BF2EC-BBFF-4E9A-A92E-D60BA039F305}"/>
                      </a:ext>
                    </a:extLst>
                  </p:cNvPr>
                  <p:cNvGrpSpPr/>
                  <p:nvPr/>
                </p:nvGrpSpPr>
                <p:grpSpPr>
                  <a:xfrm>
                    <a:off x="2777490" y="4487018"/>
                    <a:ext cx="137160" cy="519032"/>
                    <a:chOff x="1253490" y="4487018"/>
                    <a:chExt cx="137160" cy="519032"/>
                  </a:xfrm>
                </p:grpSpPr>
                <p:cxnSp>
                  <p:nvCxnSpPr>
                    <p:cNvPr id="52" name="Straight Connector 51">
                      <a:extLst>
                        <a:ext uri="{FF2B5EF4-FFF2-40B4-BE49-F238E27FC236}">
                          <a16:creationId xmlns:a16="http://schemas.microsoft.com/office/drawing/2014/main" id="{65CFEC9B-EF77-435A-A766-F7D496F7A42D}"/>
                        </a:ext>
                      </a:extLst>
                    </p:cNvPr>
                    <p:cNvCxnSpPr>
                      <a:stCxn id="53" idx="4"/>
                    </p:cNvCxnSpPr>
                    <p:nvPr/>
                  </p:nvCxnSpPr>
                  <p:spPr>
                    <a:xfrm>
                      <a:off x="1322070" y="4598999"/>
                      <a:ext cx="0" cy="407051"/>
                    </a:xfrm>
                    <a:prstGeom prst="line">
                      <a:avLst/>
                    </a:prstGeom>
                  </p:spPr>
                  <p:style>
                    <a:lnRef idx="1">
                      <a:schemeClr val="dk1"/>
                    </a:lnRef>
                    <a:fillRef idx="0">
                      <a:schemeClr val="dk1"/>
                    </a:fillRef>
                    <a:effectRef idx="0">
                      <a:schemeClr val="dk1"/>
                    </a:effectRef>
                    <a:fontRef idx="minor">
                      <a:schemeClr val="tx1"/>
                    </a:fontRef>
                  </p:style>
                </p:cxnSp>
                <p:sp>
                  <p:nvSpPr>
                    <p:cNvPr id="53" name="Oval 52">
                      <a:extLst>
                        <a:ext uri="{FF2B5EF4-FFF2-40B4-BE49-F238E27FC236}">
                          <a16:creationId xmlns:a16="http://schemas.microsoft.com/office/drawing/2014/main" id="{4666D559-3009-4E99-ACB1-EC4225A96723}"/>
                        </a:ext>
                      </a:extLst>
                    </p:cNvPr>
                    <p:cNvSpPr/>
                    <p:nvPr/>
                  </p:nvSpPr>
                  <p:spPr>
                    <a:xfrm>
                      <a:off x="1253490" y="4487018"/>
                      <a:ext cx="137160" cy="11198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5B6488F5-48EC-47A6-B70D-D896B125E859}"/>
                      </a:ext>
                    </a:extLst>
                  </p:cNvPr>
                  <p:cNvSpPr/>
                  <p:nvPr/>
                </p:nvSpPr>
                <p:spPr>
                  <a:xfrm>
                    <a:off x="3107817" y="2019646"/>
                    <a:ext cx="2097404" cy="318829"/>
                  </a:xfrm>
                  <a:prstGeom prst="rect">
                    <a:avLst/>
                  </a:prstGeom>
                  <a:solidFill>
                    <a:schemeClr val="bg1"/>
                  </a:solidFill>
                  <a:ln w="9525">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a:solidFill>
                          <a:schemeClr val="tx1"/>
                        </a:solidFill>
                      </a:rPr>
                      <a:t>Engine out emissions</a:t>
                    </a:r>
                  </a:p>
                </p:txBody>
              </p:sp>
              <p:sp>
                <p:nvSpPr>
                  <p:cNvPr id="31" name="Oval 30">
                    <a:extLst>
                      <a:ext uri="{FF2B5EF4-FFF2-40B4-BE49-F238E27FC236}">
                        <a16:creationId xmlns:a16="http://schemas.microsoft.com/office/drawing/2014/main" id="{FDA19B66-6E89-429B-89F3-C57067AF5A1C}"/>
                      </a:ext>
                    </a:extLst>
                  </p:cNvPr>
                  <p:cNvSpPr/>
                  <p:nvPr/>
                </p:nvSpPr>
                <p:spPr>
                  <a:xfrm>
                    <a:off x="6861618" y="4056307"/>
                    <a:ext cx="777240" cy="405430"/>
                  </a:xfrm>
                  <a:prstGeom prst="ellipse">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NOx</a:t>
                    </a:r>
                  </a:p>
                </p:txBody>
              </p:sp>
              <p:sp>
                <p:nvSpPr>
                  <p:cNvPr id="32" name="Rectangle 31">
                    <a:extLst>
                      <a:ext uri="{FF2B5EF4-FFF2-40B4-BE49-F238E27FC236}">
                        <a16:creationId xmlns:a16="http://schemas.microsoft.com/office/drawing/2014/main" id="{62B41AF6-FA4F-4FEA-AF8F-99C68F920CAD}"/>
                      </a:ext>
                    </a:extLst>
                  </p:cNvPr>
                  <p:cNvSpPr/>
                  <p:nvPr/>
                </p:nvSpPr>
                <p:spPr>
                  <a:xfrm>
                    <a:off x="4039361" y="5011953"/>
                    <a:ext cx="1918716" cy="786338"/>
                  </a:xfrm>
                  <a:prstGeom prst="rect">
                    <a:avLst/>
                  </a:prstGeom>
                  <a:solidFill>
                    <a:schemeClr val="bg1"/>
                  </a:solidFill>
                  <a:ln w="952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tx1"/>
                        </a:solidFill>
                      </a:rPr>
                      <a:t>THC and CO reduced in Diesel Oxidation Catalyst (DOC)</a:t>
                    </a:r>
                  </a:p>
                </p:txBody>
              </p:sp>
              <p:grpSp>
                <p:nvGrpSpPr>
                  <p:cNvPr id="33" name="Group 32">
                    <a:extLst>
                      <a:ext uri="{FF2B5EF4-FFF2-40B4-BE49-F238E27FC236}">
                        <a16:creationId xmlns:a16="http://schemas.microsoft.com/office/drawing/2014/main" id="{F0D8DB8F-2865-4D2E-9F1C-72F9FAE601E5}"/>
                      </a:ext>
                    </a:extLst>
                  </p:cNvPr>
                  <p:cNvGrpSpPr/>
                  <p:nvPr/>
                </p:nvGrpSpPr>
                <p:grpSpPr>
                  <a:xfrm rot="10800000">
                    <a:off x="4989195" y="3905542"/>
                    <a:ext cx="500634" cy="1100508"/>
                    <a:chOff x="2167128" y="2334973"/>
                    <a:chExt cx="500634" cy="1478379"/>
                  </a:xfrm>
                </p:grpSpPr>
                <p:cxnSp>
                  <p:nvCxnSpPr>
                    <p:cNvPr id="48" name="Straight Connector 47">
                      <a:extLst>
                        <a:ext uri="{FF2B5EF4-FFF2-40B4-BE49-F238E27FC236}">
                          <a16:creationId xmlns:a16="http://schemas.microsoft.com/office/drawing/2014/main" id="{285C63B1-F13A-4E72-B33F-81FB72F49F96}"/>
                        </a:ext>
                      </a:extLst>
                    </p:cNvPr>
                    <p:cNvCxnSpPr/>
                    <p:nvPr/>
                  </p:nvCxnSpPr>
                  <p:spPr>
                    <a:xfrm rot="10800000" flipV="1">
                      <a:off x="2249423" y="3100118"/>
                      <a:ext cx="7242" cy="615848"/>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B9593306-7F64-48CD-A892-4BEDEED40B36}"/>
                        </a:ext>
                      </a:extLst>
                    </p:cNvPr>
                    <p:cNvCxnSpPr/>
                    <p:nvPr/>
                  </p:nvCxnSpPr>
                  <p:spPr>
                    <a:xfrm rot="10800000" flipV="1">
                      <a:off x="2235709" y="2575066"/>
                      <a:ext cx="432053" cy="554191"/>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4B136FE5-7CF2-435D-A4C1-E54707C80659}"/>
                        </a:ext>
                      </a:extLst>
                    </p:cNvPr>
                    <p:cNvCxnSpPr/>
                    <p:nvPr/>
                  </p:nvCxnSpPr>
                  <p:spPr>
                    <a:xfrm flipH="1">
                      <a:off x="2660904" y="2334973"/>
                      <a:ext cx="6858" cy="267748"/>
                    </a:xfrm>
                    <a:prstGeom prst="line">
                      <a:avLst/>
                    </a:prstGeom>
                  </p:spPr>
                  <p:style>
                    <a:lnRef idx="1">
                      <a:schemeClr val="dk1"/>
                    </a:lnRef>
                    <a:fillRef idx="0">
                      <a:schemeClr val="dk1"/>
                    </a:fillRef>
                    <a:effectRef idx="0">
                      <a:schemeClr val="dk1"/>
                    </a:effectRef>
                    <a:fontRef idx="minor">
                      <a:schemeClr val="tx1"/>
                    </a:fontRef>
                  </p:style>
                </p:cxnSp>
                <p:sp>
                  <p:nvSpPr>
                    <p:cNvPr id="51" name="Oval 50">
                      <a:extLst>
                        <a:ext uri="{FF2B5EF4-FFF2-40B4-BE49-F238E27FC236}">
                          <a16:creationId xmlns:a16="http://schemas.microsoft.com/office/drawing/2014/main" id="{B3834E7F-06BB-431B-B669-1080583776B0}"/>
                        </a:ext>
                      </a:extLst>
                    </p:cNvPr>
                    <p:cNvSpPr/>
                    <p:nvPr/>
                  </p:nvSpPr>
                  <p:spPr>
                    <a:xfrm>
                      <a:off x="2167128" y="3701371"/>
                      <a:ext cx="137160" cy="11198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E60AF02F-54D9-4679-B9F4-C1F63B2B4CE6}"/>
                      </a:ext>
                    </a:extLst>
                  </p:cNvPr>
                  <p:cNvGrpSpPr/>
                  <p:nvPr/>
                </p:nvGrpSpPr>
                <p:grpSpPr>
                  <a:xfrm rot="10800000">
                    <a:off x="6346314" y="3948788"/>
                    <a:ext cx="539495" cy="1076461"/>
                    <a:chOff x="1764793" y="2367277"/>
                    <a:chExt cx="539495" cy="1446075"/>
                  </a:xfrm>
                </p:grpSpPr>
                <p:cxnSp>
                  <p:nvCxnSpPr>
                    <p:cNvPr id="44" name="Straight Connector 43">
                      <a:extLst>
                        <a:ext uri="{FF2B5EF4-FFF2-40B4-BE49-F238E27FC236}">
                          <a16:creationId xmlns:a16="http://schemas.microsoft.com/office/drawing/2014/main" id="{110E648F-FF03-4124-B702-4443AABF50E7}"/>
                        </a:ext>
                      </a:extLst>
                    </p:cNvPr>
                    <p:cNvCxnSpPr/>
                    <p:nvPr/>
                  </p:nvCxnSpPr>
                  <p:spPr>
                    <a:xfrm rot="10800000" flipV="1">
                      <a:off x="2249424" y="3144548"/>
                      <a:ext cx="6861" cy="571417"/>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F946D8A8-61E3-4837-AAA6-C060F090CE1A}"/>
                        </a:ext>
                      </a:extLst>
                    </p:cNvPr>
                    <p:cNvCxnSpPr/>
                    <p:nvPr/>
                  </p:nvCxnSpPr>
                  <p:spPr>
                    <a:xfrm rot="10800000" flipH="1" flipV="1">
                      <a:off x="1764793" y="2635025"/>
                      <a:ext cx="491491" cy="525048"/>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AA48ECE8-664B-4C48-B4AF-9FB6CAB11A80}"/>
                        </a:ext>
                      </a:extLst>
                    </p:cNvPr>
                    <p:cNvCxnSpPr/>
                    <p:nvPr/>
                  </p:nvCxnSpPr>
                  <p:spPr>
                    <a:xfrm flipH="1">
                      <a:off x="1764793" y="2367277"/>
                      <a:ext cx="0" cy="267748"/>
                    </a:xfrm>
                    <a:prstGeom prst="line">
                      <a:avLst/>
                    </a:prstGeom>
                  </p:spPr>
                  <p:style>
                    <a:lnRef idx="1">
                      <a:schemeClr val="dk1"/>
                    </a:lnRef>
                    <a:fillRef idx="0">
                      <a:schemeClr val="dk1"/>
                    </a:fillRef>
                    <a:effectRef idx="0">
                      <a:schemeClr val="dk1"/>
                    </a:effectRef>
                    <a:fontRef idx="minor">
                      <a:schemeClr val="tx1"/>
                    </a:fontRef>
                  </p:style>
                </p:cxnSp>
                <p:sp>
                  <p:nvSpPr>
                    <p:cNvPr id="47" name="Oval 46">
                      <a:extLst>
                        <a:ext uri="{FF2B5EF4-FFF2-40B4-BE49-F238E27FC236}">
                          <a16:creationId xmlns:a16="http://schemas.microsoft.com/office/drawing/2014/main" id="{C78D8288-9093-4C90-89FA-D86432981D7E}"/>
                        </a:ext>
                      </a:extLst>
                    </p:cNvPr>
                    <p:cNvSpPr/>
                    <p:nvPr/>
                  </p:nvSpPr>
                  <p:spPr>
                    <a:xfrm>
                      <a:off x="2167128" y="3701371"/>
                      <a:ext cx="137160" cy="11198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191037AD-48A2-4BB2-A810-9705B565E1D5}"/>
                      </a:ext>
                    </a:extLst>
                  </p:cNvPr>
                  <p:cNvSpPr/>
                  <p:nvPr/>
                </p:nvSpPr>
                <p:spPr>
                  <a:xfrm>
                    <a:off x="6096001" y="5012154"/>
                    <a:ext cx="1565719" cy="786338"/>
                  </a:xfrm>
                  <a:prstGeom prst="rect">
                    <a:avLst/>
                  </a:prstGeom>
                  <a:solidFill>
                    <a:schemeClr val="bg1"/>
                  </a:solidFill>
                  <a:ln w="952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tx1"/>
                        </a:solidFill>
                      </a:rPr>
                      <a:t>PM trapped in Diesel Particulate Filter (DPF)</a:t>
                    </a:r>
                  </a:p>
                </p:txBody>
              </p:sp>
              <p:grpSp>
                <p:nvGrpSpPr>
                  <p:cNvPr id="36" name="Group 35">
                    <a:extLst>
                      <a:ext uri="{FF2B5EF4-FFF2-40B4-BE49-F238E27FC236}">
                        <a16:creationId xmlns:a16="http://schemas.microsoft.com/office/drawing/2014/main" id="{21A7FDC4-0E47-4EDA-B23C-8C65F3DC37F9}"/>
                      </a:ext>
                    </a:extLst>
                  </p:cNvPr>
                  <p:cNvGrpSpPr/>
                  <p:nvPr/>
                </p:nvGrpSpPr>
                <p:grpSpPr>
                  <a:xfrm>
                    <a:off x="8507237" y="3969540"/>
                    <a:ext cx="137160" cy="1043455"/>
                    <a:chOff x="1229390" y="4476693"/>
                    <a:chExt cx="137160" cy="1043455"/>
                  </a:xfrm>
                </p:grpSpPr>
                <p:cxnSp>
                  <p:nvCxnSpPr>
                    <p:cNvPr id="42" name="Straight Connector 41">
                      <a:extLst>
                        <a:ext uri="{FF2B5EF4-FFF2-40B4-BE49-F238E27FC236}">
                          <a16:creationId xmlns:a16="http://schemas.microsoft.com/office/drawing/2014/main" id="{20B5452F-7BD2-4745-A429-F669A9C5F0B5}"/>
                        </a:ext>
                      </a:extLst>
                    </p:cNvPr>
                    <p:cNvCxnSpPr>
                      <a:stCxn id="43" idx="4"/>
                      <a:endCxn id="37" idx="0"/>
                    </p:cNvCxnSpPr>
                    <p:nvPr/>
                  </p:nvCxnSpPr>
                  <p:spPr>
                    <a:xfrm>
                      <a:off x="1297970" y="4588674"/>
                      <a:ext cx="13632" cy="931474"/>
                    </a:xfrm>
                    <a:prstGeom prst="line">
                      <a:avLst/>
                    </a:prstGeom>
                  </p:spPr>
                  <p:style>
                    <a:lnRef idx="1">
                      <a:schemeClr val="dk1"/>
                    </a:lnRef>
                    <a:fillRef idx="0">
                      <a:schemeClr val="dk1"/>
                    </a:fillRef>
                    <a:effectRef idx="0">
                      <a:schemeClr val="dk1"/>
                    </a:effectRef>
                    <a:fontRef idx="minor">
                      <a:schemeClr val="tx1"/>
                    </a:fontRef>
                  </p:style>
                </p:cxnSp>
                <p:sp>
                  <p:nvSpPr>
                    <p:cNvPr id="43" name="Oval 42">
                      <a:extLst>
                        <a:ext uri="{FF2B5EF4-FFF2-40B4-BE49-F238E27FC236}">
                          <a16:creationId xmlns:a16="http://schemas.microsoft.com/office/drawing/2014/main" id="{EFB34DB9-ACCA-48EC-96ED-67F930FBE42D}"/>
                        </a:ext>
                      </a:extLst>
                    </p:cNvPr>
                    <p:cNvSpPr/>
                    <p:nvPr/>
                  </p:nvSpPr>
                  <p:spPr>
                    <a:xfrm>
                      <a:off x="1229390" y="4476693"/>
                      <a:ext cx="137160" cy="11198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4D2FEDF8-1745-415B-8432-69C39822085D}"/>
                      </a:ext>
                    </a:extLst>
                  </p:cNvPr>
                  <p:cNvSpPr/>
                  <p:nvPr/>
                </p:nvSpPr>
                <p:spPr>
                  <a:xfrm>
                    <a:off x="7737628" y="5012995"/>
                    <a:ext cx="1703642" cy="785297"/>
                  </a:xfrm>
                  <a:prstGeom prst="rect">
                    <a:avLst/>
                  </a:prstGeom>
                  <a:solidFill>
                    <a:schemeClr val="bg1"/>
                  </a:solidFill>
                  <a:ln w="952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tx1"/>
                        </a:solidFill>
                      </a:rPr>
                      <a:t>NOx reduced in Selective Catalytic Reduction (SCR)</a:t>
                    </a:r>
                  </a:p>
                </p:txBody>
              </p:sp>
              <p:sp>
                <p:nvSpPr>
                  <p:cNvPr id="38" name="Rectangle 37">
                    <a:extLst>
                      <a:ext uri="{FF2B5EF4-FFF2-40B4-BE49-F238E27FC236}">
                        <a16:creationId xmlns:a16="http://schemas.microsoft.com/office/drawing/2014/main" id="{0A9C93F4-38FA-4988-AC6D-F04E9FD40A70}"/>
                      </a:ext>
                    </a:extLst>
                  </p:cNvPr>
                  <p:cNvSpPr/>
                  <p:nvPr/>
                </p:nvSpPr>
                <p:spPr>
                  <a:xfrm>
                    <a:off x="8543162" y="2726616"/>
                    <a:ext cx="1830354" cy="491371"/>
                  </a:xfrm>
                  <a:prstGeom prst="rect">
                    <a:avLst/>
                  </a:prstGeom>
                  <a:solidFill>
                    <a:schemeClr val="bg1"/>
                  </a:solidFill>
                  <a:ln w="9525">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a:solidFill>
                          <a:schemeClr val="tx1"/>
                        </a:solidFill>
                      </a:rPr>
                      <a:t>Tailpipe emissions (SCR out)</a:t>
                    </a:r>
                  </a:p>
                </p:txBody>
              </p:sp>
              <p:pic>
                <p:nvPicPr>
                  <p:cNvPr id="39" name="Picture 38" descr="Screen Clipping">
                    <a:extLst>
                      <a:ext uri="{FF2B5EF4-FFF2-40B4-BE49-F238E27FC236}">
                        <a16:creationId xmlns:a16="http://schemas.microsoft.com/office/drawing/2014/main" id="{446A0364-25E5-4CAF-A5AC-96DC2E2267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7792" y="2726616"/>
                    <a:ext cx="457240" cy="510584"/>
                  </a:xfrm>
                  <a:prstGeom prst="rect">
                    <a:avLst/>
                  </a:prstGeom>
                </p:spPr>
              </p:pic>
              <p:sp>
                <p:nvSpPr>
                  <p:cNvPr id="40" name="Rectangle 39">
                    <a:extLst>
                      <a:ext uri="{FF2B5EF4-FFF2-40B4-BE49-F238E27FC236}">
                        <a16:creationId xmlns:a16="http://schemas.microsoft.com/office/drawing/2014/main" id="{1DCE86AE-C587-47DA-A73F-D15892BA57C5}"/>
                      </a:ext>
                    </a:extLst>
                  </p:cNvPr>
                  <p:cNvSpPr/>
                  <p:nvPr/>
                </p:nvSpPr>
                <p:spPr>
                  <a:xfrm>
                    <a:off x="5978289" y="1900593"/>
                    <a:ext cx="2352739" cy="580427"/>
                  </a:xfrm>
                  <a:prstGeom prst="rect">
                    <a:avLst/>
                  </a:prstGeom>
                  <a:solidFill>
                    <a:schemeClr val="bg1"/>
                  </a:solidFill>
                  <a:ln w="952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tx1"/>
                        </a:solidFill>
                      </a:rPr>
                      <a:t>Diesel Exhaust Fluid (DEF) injected into exhaust</a:t>
                    </a:r>
                  </a:p>
                </p:txBody>
              </p:sp>
              <p:sp>
                <p:nvSpPr>
                  <p:cNvPr id="41" name="Rectangle 40">
                    <a:extLst>
                      <a:ext uri="{FF2B5EF4-FFF2-40B4-BE49-F238E27FC236}">
                        <a16:creationId xmlns:a16="http://schemas.microsoft.com/office/drawing/2014/main" id="{E4691BA5-F84A-4744-AB55-FFD42609539D}"/>
                      </a:ext>
                    </a:extLst>
                  </p:cNvPr>
                  <p:cNvSpPr/>
                  <p:nvPr/>
                </p:nvSpPr>
                <p:spPr>
                  <a:xfrm>
                    <a:off x="1890215" y="3717753"/>
                    <a:ext cx="678391" cy="307777"/>
                  </a:xfrm>
                  <a:prstGeom prst="rect">
                    <a:avLst/>
                  </a:prstGeom>
                  <a:noFill/>
                </p:spPr>
                <p:txBody>
                  <a:bodyPr wrap="none" lIns="91440" tIns="45720" rIns="91440" bIns="45720">
                    <a:spAutoFit/>
                  </a:bodyPr>
                  <a:lstStyle/>
                  <a:p>
                    <a:pPr algn="ctr"/>
                    <a:r>
                      <a:rPr lang="en-US" sz="1400" dirty="0">
                        <a:ln w="0"/>
                        <a:effectLst>
                          <a:outerShdw blurRad="38100" dist="19050" dir="2700000" algn="tl" rotWithShape="0">
                            <a:schemeClr val="dk1">
                              <a:alpha val="40000"/>
                            </a:schemeClr>
                          </a:outerShdw>
                        </a:effectLst>
                      </a:rPr>
                      <a:t>Engine</a:t>
                    </a:r>
                  </a:p>
                </p:txBody>
              </p:sp>
            </p:grpSp>
          </p:grpSp>
        </p:grpSp>
      </p:grpSp>
    </p:spTree>
    <p:extLst>
      <p:ext uri="{BB962C8B-B14F-4D97-AF65-F5344CB8AC3E}">
        <p14:creationId xmlns:p14="http://schemas.microsoft.com/office/powerpoint/2010/main" val="2316921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5161" y="83525"/>
            <a:ext cx="10515600" cy="582361"/>
          </a:xfrm>
        </p:spPr>
        <p:txBody>
          <a:bodyPr>
            <a:normAutofit fontScale="90000"/>
          </a:bodyPr>
          <a:lstStyle/>
          <a:p>
            <a:r>
              <a:rPr lang="en-US" dirty="0"/>
              <a:t>How do we measure emissions -</a:t>
            </a:r>
          </a:p>
        </p:txBody>
      </p:sp>
      <p:sp>
        <p:nvSpPr>
          <p:cNvPr id="6" name="Title 1">
            <a:extLst>
              <a:ext uri="{FF2B5EF4-FFF2-40B4-BE49-F238E27FC236}">
                <a16:creationId xmlns:a16="http://schemas.microsoft.com/office/drawing/2014/main" id="{6AD174DB-3FD5-4DE6-9CA6-27B0B0A11B0E}"/>
              </a:ext>
            </a:extLst>
          </p:cNvPr>
          <p:cNvSpPr txBox="1">
            <a:spLocks/>
          </p:cNvSpPr>
          <p:nvPr/>
        </p:nvSpPr>
        <p:spPr>
          <a:xfrm>
            <a:off x="663711" y="505412"/>
            <a:ext cx="11356839" cy="697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en-US" sz="3600" dirty="0">
                <a:cs typeface="Arial" panose="020B0604020202020204" pitchFamily="34" charset="0"/>
              </a:rPr>
              <a:t>Dilution Tunnel - Constant Volume Sampling</a:t>
            </a:r>
            <a:endParaRPr lang="en-US" sz="3600" dirty="0"/>
          </a:p>
        </p:txBody>
      </p:sp>
      <p:sp>
        <p:nvSpPr>
          <p:cNvPr id="64" name="Content Placeholder 2">
            <a:extLst>
              <a:ext uri="{FF2B5EF4-FFF2-40B4-BE49-F238E27FC236}">
                <a16:creationId xmlns:a16="http://schemas.microsoft.com/office/drawing/2014/main" id="{F27922BA-9A48-4899-AC54-F2F677567947}"/>
              </a:ext>
            </a:extLst>
          </p:cNvPr>
          <p:cNvSpPr txBox="1">
            <a:spLocks/>
          </p:cNvSpPr>
          <p:nvPr/>
        </p:nvSpPr>
        <p:spPr>
          <a:xfrm>
            <a:off x="1764631" y="1096877"/>
            <a:ext cx="8778858" cy="1056229"/>
          </a:xfrm>
          <a:prstGeom prst="rect">
            <a:avLst/>
          </a:prstGeom>
        </p:spPr>
        <p:txBody>
          <a:bodyPr/>
          <a:lstStyle>
            <a:lvl1pPr marL="342900" indent="-342900" algn="l" rtl="0" fontAlgn="base">
              <a:spcBef>
                <a:spcPct val="20000"/>
              </a:spcBef>
              <a:spcAft>
                <a:spcPct val="0"/>
              </a:spcAft>
              <a:buClr>
                <a:schemeClr val="tx2"/>
              </a:buClr>
              <a:buSzPct val="70000"/>
              <a:buFont typeface="Wingdings" pitchFamily="2" charset="2"/>
              <a:buBlip>
                <a:blip r:embed="rId3"/>
              </a:buBlip>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Blip>
                <a:blip r:embed="rId4"/>
              </a:buBlip>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Blip>
                <a:blip r:embed="rId5"/>
              </a:buBlip>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Blip>
                <a:blip r:embed="rId4"/>
              </a:buBlip>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Blip>
                <a:blip r:embed="rId5"/>
              </a:buBlip>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Blip>
                <a:blip r:embed="rId5"/>
              </a:buBlip>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Blip>
                <a:blip r:embed="rId5"/>
              </a:buBlip>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Blip>
                <a:blip r:embed="rId5"/>
              </a:buBlip>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Blip>
                <a:blip r:embed="rId5"/>
              </a:buBlip>
              <a:defRPr sz="2000">
                <a:solidFill>
                  <a:schemeClr val="tx1"/>
                </a:solidFill>
                <a:latin typeface="+mn-lt"/>
              </a:defRPr>
            </a:lvl9pPr>
          </a:lstStyle>
          <a:p>
            <a:r>
              <a:rPr lang="en-US" sz="2000" kern="0" dirty="0"/>
              <a:t>Full exhaust is captured and diluted with filtered air </a:t>
            </a:r>
          </a:p>
          <a:p>
            <a:r>
              <a:rPr lang="en-US" sz="2000" dirty="0"/>
              <a:t>Allows full mass of exhaust to be measured – don’t need exhaust flow</a:t>
            </a:r>
          </a:p>
          <a:p>
            <a:r>
              <a:rPr lang="en-US" sz="2000" dirty="0">
                <a:cs typeface="Arial" panose="020B0604020202020204" pitchFamily="34" charset="0"/>
              </a:rPr>
              <a:t>Dilution used to prevent water condensation </a:t>
            </a:r>
          </a:p>
          <a:p>
            <a:endParaRPr lang="en-US" sz="2744" kern="0" dirty="0"/>
          </a:p>
          <a:p>
            <a:pPr marL="0" indent="0">
              <a:buNone/>
            </a:pPr>
            <a:r>
              <a:rPr lang="en-US" kern="0" dirty="0"/>
              <a:t>	</a:t>
            </a:r>
          </a:p>
        </p:txBody>
      </p:sp>
      <p:pic>
        <p:nvPicPr>
          <p:cNvPr id="65" name="Picture 64">
            <a:extLst>
              <a:ext uri="{FF2B5EF4-FFF2-40B4-BE49-F238E27FC236}">
                <a16:creationId xmlns:a16="http://schemas.microsoft.com/office/drawing/2014/main" id="{1C26B1F9-2FFC-4D95-8C4A-F01C7ED89992}"/>
              </a:ext>
            </a:extLst>
          </p:cNvPr>
          <p:cNvPicPr>
            <a:picLocks noChangeAspect="1"/>
          </p:cNvPicPr>
          <p:nvPr/>
        </p:nvPicPr>
        <p:blipFill>
          <a:blip r:embed="rId6"/>
          <a:stretch>
            <a:fillRect/>
          </a:stretch>
        </p:blipFill>
        <p:spPr>
          <a:xfrm>
            <a:off x="2230364" y="2288478"/>
            <a:ext cx="8313125" cy="4389940"/>
          </a:xfrm>
          <a:prstGeom prst="rect">
            <a:avLst/>
          </a:prstGeom>
        </p:spPr>
      </p:pic>
    </p:spTree>
    <p:extLst>
      <p:ext uri="{BB962C8B-B14F-4D97-AF65-F5344CB8AC3E}">
        <p14:creationId xmlns:p14="http://schemas.microsoft.com/office/powerpoint/2010/main" val="1454660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5161" y="83525"/>
            <a:ext cx="10515600" cy="582361"/>
          </a:xfrm>
        </p:spPr>
        <p:txBody>
          <a:bodyPr>
            <a:normAutofit fontScale="90000"/>
          </a:bodyPr>
          <a:lstStyle/>
          <a:p>
            <a:r>
              <a:rPr lang="en-US" dirty="0"/>
              <a:t>How do we measure emissions -</a:t>
            </a:r>
          </a:p>
        </p:txBody>
      </p:sp>
      <p:sp>
        <p:nvSpPr>
          <p:cNvPr id="6" name="Title 1">
            <a:extLst>
              <a:ext uri="{FF2B5EF4-FFF2-40B4-BE49-F238E27FC236}">
                <a16:creationId xmlns:a16="http://schemas.microsoft.com/office/drawing/2014/main" id="{6AD174DB-3FD5-4DE6-9CA6-27B0B0A11B0E}"/>
              </a:ext>
            </a:extLst>
          </p:cNvPr>
          <p:cNvSpPr txBox="1">
            <a:spLocks/>
          </p:cNvSpPr>
          <p:nvPr/>
        </p:nvSpPr>
        <p:spPr>
          <a:xfrm>
            <a:off x="663711" y="505412"/>
            <a:ext cx="11356839" cy="697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en-US" sz="3600" dirty="0">
                <a:cs typeface="Arial" panose="020B0604020202020204" pitchFamily="34" charset="0"/>
              </a:rPr>
              <a:t>Chassis Dynamometer Testing</a:t>
            </a:r>
            <a:endParaRPr lang="en-US" sz="36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CEB9A18-3076-420E-984F-7A5062715984}"/>
                  </a:ext>
                </a:extLst>
              </p:cNvPr>
              <p:cNvSpPr txBox="1">
                <a:spLocks/>
              </p:cNvSpPr>
              <p:nvPr/>
            </p:nvSpPr>
            <p:spPr>
              <a:xfrm>
                <a:off x="971550" y="1257053"/>
                <a:ext cx="6351814" cy="4343893"/>
              </a:xfrm>
              <a:prstGeom prst="rect">
                <a:avLst/>
              </a:prstGeom>
            </p:spPr>
            <p:txBody>
              <a:bodyPr/>
              <a:lstStyle>
                <a:lvl1pPr marL="342900" indent="-342900" algn="l" rtl="0" fontAlgn="base">
                  <a:spcBef>
                    <a:spcPct val="20000"/>
                  </a:spcBef>
                  <a:spcAft>
                    <a:spcPct val="0"/>
                  </a:spcAft>
                  <a:buClr>
                    <a:schemeClr val="tx2"/>
                  </a:buClr>
                  <a:buSzPct val="70000"/>
                  <a:buFont typeface="Wingdings" pitchFamily="2" charset="2"/>
                  <a:buBlip>
                    <a:blip r:embed="rId3"/>
                  </a:buBlip>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Blip>
                    <a:blip r:embed="rId4"/>
                  </a:buBlip>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Blip>
                    <a:blip r:embed="rId5"/>
                  </a:buBlip>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Blip>
                    <a:blip r:embed="rId4"/>
                  </a:buBlip>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Blip>
                    <a:blip r:embed="rId5"/>
                  </a:buBlip>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Blip>
                    <a:blip r:embed="rId5"/>
                  </a:buBlip>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Blip>
                    <a:blip r:embed="rId5"/>
                  </a:buBlip>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Blip>
                    <a:blip r:embed="rId5"/>
                  </a:buBlip>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Blip>
                    <a:blip r:embed="rId5"/>
                  </a:buBlip>
                  <a:defRPr sz="2000">
                    <a:solidFill>
                      <a:schemeClr val="tx1"/>
                    </a:solidFill>
                    <a:latin typeface="+mn-lt"/>
                  </a:defRPr>
                </a:lvl9pPr>
              </a:lstStyle>
              <a:p>
                <a:r>
                  <a:rPr lang="en-US" sz="2000" kern="0" dirty="0"/>
                  <a:t>Simulate on road driving by simulating the forces experienced by the vehicle as it is driving on the road. </a:t>
                </a:r>
              </a:p>
              <a:p>
                <a:r>
                  <a:rPr lang="en-US" sz="2000" dirty="0"/>
                  <a:t>Vehicle loading force is a function of vehicle speed, drag coefficient, frontal area and tire rolling resistance coefficient as follows</a:t>
                </a: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𝑀</m:t>
                      </m:r>
                      <m:f>
                        <m:fPr>
                          <m:ctrlPr>
                            <a:rPr lang="en-US" sz="2400" i="1">
                              <a:latin typeface="Cambria Math" panose="02040503050406030204" pitchFamily="18" charset="0"/>
                            </a:rPr>
                          </m:ctrlPr>
                        </m:fPr>
                        <m:num>
                          <m:r>
                            <a:rPr lang="en-US" sz="2400" i="1">
                              <a:latin typeface="Cambria Math" panose="02040503050406030204" pitchFamily="18" charset="0"/>
                            </a:rPr>
                            <m:t>𝑑𝑉</m:t>
                          </m:r>
                        </m:num>
                        <m:den>
                          <m:r>
                            <a:rPr lang="en-US" sz="2400" i="1">
                              <a:latin typeface="Cambria Math" panose="02040503050406030204" pitchFamily="18" charset="0"/>
                            </a:rPr>
                            <m:t>𝑑𝑡</m:t>
                          </m:r>
                        </m:den>
                      </m:f>
                      <m:r>
                        <a:rPr lang="en-US" sz="2400">
                          <a:latin typeface="Cambria Math" panose="02040503050406030204" pitchFamily="18" charset="0"/>
                        </a:rPr>
                        <m:t>= </m:t>
                      </m:r>
                      <m:f>
                        <m:fPr>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2</m:t>
                          </m:r>
                        </m:den>
                      </m:f>
                      <m:r>
                        <a:rPr lang="en-US" sz="2400" i="1">
                          <a:latin typeface="Cambria Math" panose="02040503050406030204" pitchFamily="18" charset="0"/>
                        </a:rPr>
                        <m:t>𝜌</m:t>
                      </m:r>
                      <m:r>
                        <a:rPr lang="en-US" sz="2400" i="1">
                          <a:latin typeface="Cambria Math" panose="02040503050406030204" pitchFamily="18" charset="0"/>
                        </a:rPr>
                        <m:t>𝐴</m:t>
                      </m:r>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𝐷</m:t>
                          </m:r>
                        </m:sub>
                      </m:sSub>
                      <m:sSup>
                        <m:sSupPr>
                          <m:ctrlPr>
                            <a:rPr lang="en-US" sz="2400" i="1">
                              <a:latin typeface="Cambria Math" panose="02040503050406030204" pitchFamily="18" charset="0"/>
                            </a:rPr>
                          </m:ctrlPr>
                        </m:sSupPr>
                        <m:e>
                          <m:r>
                            <a:rPr lang="en-US" sz="2400" i="1">
                              <a:latin typeface="Cambria Math" panose="02040503050406030204" pitchFamily="18" charset="0"/>
                            </a:rPr>
                            <m:t>𝑉</m:t>
                          </m:r>
                        </m:e>
                        <m:sup>
                          <m:r>
                            <a:rPr lang="en-US" sz="2400">
                              <a:latin typeface="Cambria Math" panose="02040503050406030204" pitchFamily="18" charset="0"/>
                            </a:rPr>
                            <m:t>2</m:t>
                          </m:r>
                        </m:sup>
                      </m:sSup>
                      <m:r>
                        <a:rPr lang="en-US" sz="2400">
                          <a:latin typeface="Cambria Math" panose="02040503050406030204" pitchFamily="18" charset="0"/>
                        </a:rPr>
                        <m:t>+</m:t>
                      </m:r>
                      <m:r>
                        <a:rPr lang="en-US" sz="2400" i="1">
                          <a:latin typeface="Cambria Math" panose="02040503050406030204" pitchFamily="18" charset="0"/>
                        </a:rPr>
                        <m:t>𝜇</m:t>
                      </m:r>
                      <m:r>
                        <a:rPr lang="en-US" sz="2400" i="1">
                          <a:latin typeface="Cambria Math" panose="02040503050406030204" pitchFamily="18" charset="0"/>
                        </a:rPr>
                        <m:t>𝑀𝑔𝑐𝑜𝑠</m:t>
                      </m:r>
                      <m:r>
                        <a:rPr lang="en-US" sz="2400">
                          <a:latin typeface="Cambria Math" panose="02040503050406030204" pitchFamily="18" charset="0"/>
                        </a:rPr>
                        <m:t>(</m:t>
                      </m:r>
                      <m:r>
                        <a:rPr lang="en-US" sz="2400" i="1">
                          <a:latin typeface="Cambria Math" panose="02040503050406030204" pitchFamily="18" charset="0"/>
                        </a:rPr>
                        <m:t>𝜃</m:t>
                      </m:r>
                      <m:r>
                        <a:rPr lang="en-US" sz="2400">
                          <a:latin typeface="Cambria Math" panose="02040503050406030204" pitchFamily="18" charset="0"/>
                        </a:rPr>
                        <m:t>)+ </m:t>
                      </m:r>
                      <m:r>
                        <a:rPr lang="en-US" sz="2400" i="1">
                          <a:latin typeface="Cambria Math" panose="02040503050406030204" pitchFamily="18" charset="0"/>
                        </a:rPr>
                        <m:t>𝑀𝑔𝑠𝑖𝑛</m:t>
                      </m:r>
                      <m:r>
                        <a:rPr lang="en-US" sz="2400">
                          <a:latin typeface="Cambria Math" panose="02040503050406030204" pitchFamily="18" charset="0"/>
                        </a:rPr>
                        <m:t>(</m:t>
                      </m:r>
                      <m:r>
                        <a:rPr lang="en-US" sz="2400" i="1">
                          <a:latin typeface="Cambria Math" panose="02040503050406030204" pitchFamily="18" charset="0"/>
                        </a:rPr>
                        <m:t>𝜃</m:t>
                      </m:r>
                      <m:r>
                        <a:rPr lang="en-US" sz="2400">
                          <a:latin typeface="Cambria Math" panose="02040503050406030204" pitchFamily="18" charset="0"/>
                        </a:rPr>
                        <m:t>)</m:t>
                      </m:r>
                    </m:oMath>
                  </m:oMathPara>
                </a14:m>
                <a:endParaRPr lang="en-US" sz="2400" dirty="0"/>
              </a:p>
              <a:p>
                <a:pPr>
                  <a:spcBef>
                    <a:spcPts val="0"/>
                  </a:spcBef>
                </a:pPr>
                <a:r>
                  <a:rPr lang="en-US" sz="2000" dirty="0"/>
                  <a:t>M = vehicle mass (</a:t>
                </a:r>
                <a:r>
                  <a:rPr lang="en-US" sz="2000" dirty="0" err="1"/>
                  <a:t>lbs</a:t>
                </a:r>
                <a:r>
                  <a:rPr lang="en-US" sz="2000" dirty="0"/>
                  <a:t>); ρ = density of air in kg/m</a:t>
                </a:r>
                <a:r>
                  <a:rPr lang="en-US" sz="2000" baseline="30000" dirty="0"/>
                  <a:t>3</a:t>
                </a:r>
                <a:r>
                  <a:rPr lang="en-US" sz="2000" dirty="0"/>
                  <a:t>; </a:t>
                </a:r>
              </a:p>
              <a:p>
                <a:pPr>
                  <a:spcBef>
                    <a:spcPts val="0"/>
                  </a:spcBef>
                </a:pPr>
                <a:r>
                  <a:rPr lang="en-US" sz="2000" dirty="0"/>
                  <a:t>A = vehicle frontal area (ft</a:t>
                </a:r>
                <a:r>
                  <a:rPr lang="en-US" sz="2000" baseline="30000" dirty="0"/>
                  <a:t>2</a:t>
                </a:r>
                <a:r>
                  <a:rPr lang="en-US" sz="2000" dirty="0"/>
                  <a:t>); C</a:t>
                </a:r>
                <a:r>
                  <a:rPr lang="en-US" sz="2000" baseline="-25000" dirty="0"/>
                  <a:t>D</a:t>
                </a:r>
                <a:r>
                  <a:rPr lang="en-US" sz="2000" dirty="0"/>
                  <a:t> = aerodynamic drag coefficient (</a:t>
                </a:r>
                <a:r>
                  <a:rPr lang="en-US" sz="2000" dirty="0" err="1"/>
                  <a:t>unitless</a:t>
                </a:r>
                <a:r>
                  <a:rPr lang="en-US" sz="2000" dirty="0"/>
                  <a:t>); </a:t>
                </a:r>
              </a:p>
              <a:p>
                <a:pPr>
                  <a:spcBef>
                    <a:spcPts val="0"/>
                  </a:spcBef>
                </a:pPr>
                <a:r>
                  <a:rPr lang="en-US" sz="2000" dirty="0"/>
                  <a:t>V = speed vehicle is traveling in mph.</a:t>
                </a:r>
              </a:p>
              <a:p>
                <a:pPr>
                  <a:spcBef>
                    <a:spcPts val="0"/>
                  </a:spcBef>
                </a:pPr>
                <a:r>
                  <a:rPr lang="en-US" sz="2000" dirty="0"/>
                  <a:t>μ = tire rolling resistance coefficient (</a:t>
                </a:r>
                <a:r>
                  <a:rPr lang="en-US" sz="2000" dirty="0" err="1"/>
                  <a:t>unitless</a:t>
                </a:r>
                <a:r>
                  <a:rPr lang="en-US" sz="2000" dirty="0"/>
                  <a:t>); </a:t>
                </a:r>
              </a:p>
              <a:p>
                <a:pPr>
                  <a:spcBef>
                    <a:spcPts val="0"/>
                  </a:spcBef>
                </a:pPr>
                <a:r>
                  <a:rPr lang="en-US" sz="2000" dirty="0"/>
                  <a:t>θ = road grade angle</a:t>
                </a:r>
                <a:endParaRPr lang="en-US" sz="2000" dirty="0">
                  <a:cs typeface="Arial" panose="020B0604020202020204" pitchFamily="34" charset="0"/>
                </a:endParaRPr>
              </a:p>
              <a:p>
                <a:endParaRPr lang="en-US" sz="2744" kern="0" dirty="0"/>
              </a:p>
              <a:p>
                <a:pPr marL="0" indent="0">
                  <a:buNone/>
                </a:pPr>
                <a:r>
                  <a:rPr lang="en-US" kern="0" dirty="0"/>
                  <a:t>	</a:t>
                </a:r>
              </a:p>
            </p:txBody>
          </p:sp>
        </mc:Choice>
        <mc:Fallback xmlns="">
          <p:sp>
            <p:nvSpPr>
              <p:cNvPr id="7" name="Content Placeholder 2">
                <a:extLst>
                  <a:ext uri="{FF2B5EF4-FFF2-40B4-BE49-F238E27FC236}">
                    <a16:creationId xmlns:a16="http://schemas.microsoft.com/office/drawing/2014/main" id="{FCEB9A18-3076-420E-984F-7A5062715984}"/>
                  </a:ext>
                </a:extLst>
              </p:cNvPr>
              <p:cNvSpPr txBox="1">
                <a:spLocks noRot="1" noChangeAspect="1" noMove="1" noResize="1" noEditPoints="1" noAdjustHandles="1" noChangeArrowheads="1" noChangeShapeType="1" noTextEdit="1"/>
              </p:cNvSpPr>
              <p:nvPr/>
            </p:nvSpPr>
            <p:spPr>
              <a:xfrm>
                <a:off x="971550" y="1257053"/>
                <a:ext cx="6351814" cy="4343893"/>
              </a:xfrm>
              <a:prstGeom prst="rect">
                <a:avLst/>
              </a:prstGeom>
              <a:blipFill>
                <a:blip r:embed="rId6"/>
                <a:stretch>
                  <a:fillRect t="-701" r="-960"/>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5C2CD9D5-AD44-4F3F-9BDF-50D584C3DD8B}"/>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571014" y="1203105"/>
            <a:ext cx="2792186" cy="3827553"/>
          </a:xfrm>
          <a:prstGeom prst="rect">
            <a:avLst/>
          </a:prstGeom>
          <a:noFill/>
          <a:ln>
            <a:noFill/>
          </a:ln>
        </p:spPr>
      </p:pic>
      <p:pic>
        <p:nvPicPr>
          <p:cNvPr id="9" name="Picture 8">
            <a:extLst>
              <a:ext uri="{FF2B5EF4-FFF2-40B4-BE49-F238E27FC236}">
                <a16:creationId xmlns:a16="http://schemas.microsoft.com/office/drawing/2014/main" id="{64F34542-FF90-443A-A90E-CF2288EF1983}"/>
              </a:ext>
            </a:extLst>
          </p:cNvPr>
          <p:cNvPicPr>
            <a:picLocks noChangeAspect="1"/>
          </p:cNvPicPr>
          <p:nvPr/>
        </p:nvPicPr>
        <p:blipFill>
          <a:blip r:embed="rId8"/>
          <a:stretch>
            <a:fillRect/>
          </a:stretch>
        </p:blipFill>
        <p:spPr>
          <a:xfrm>
            <a:off x="7267327" y="5030658"/>
            <a:ext cx="3399559" cy="1773394"/>
          </a:xfrm>
          <a:prstGeom prst="rect">
            <a:avLst/>
          </a:prstGeom>
        </p:spPr>
      </p:pic>
    </p:spTree>
    <p:extLst>
      <p:ext uri="{BB962C8B-B14F-4D97-AF65-F5344CB8AC3E}">
        <p14:creationId xmlns:p14="http://schemas.microsoft.com/office/powerpoint/2010/main" val="1505895054"/>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3119</TotalTime>
  <Words>4500</Words>
  <Application>Microsoft Office PowerPoint</Application>
  <PresentationFormat>Widescreen</PresentationFormat>
  <Paragraphs>216</Paragraphs>
  <Slides>26</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Cambria Math</vt:lpstr>
      <vt:lpstr>Courier New</vt:lpstr>
      <vt:lpstr>Wingdings</vt:lpstr>
      <vt:lpstr>Office Theme</vt:lpstr>
      <vt:lpstr>PowerPoint Presentation</vt:lpstr>
      <vt:lpstr>Lecture #12: Emissions Measurements, Characterization Methods, and Data Sources</vt:lpstr>
      <vt:lpstr>Introduction – Why do we measure emissions</vt:lpstr>
      <vt:lpstr>How are emissions formed in engines - </vt:lpstr>
      <vt:lpstr>How are emissions formed in engines - </vt:lpstr>
      <vt:lpstr>How are emissions formed in engines -</vt:lpstr>
      <vt:lpstr>How are emissions formed in engines -</vt:lpstr>
      <vt:lpstr>How do we measure emissions -</vt:lpstr>
      <vt:lpstr>How do we measure emissions -</vt:lpstr>
      <vt:lpstr>How do we measure emissions -</vt:lpstr>
      <vt:lpstr>How do we measure emissions -</vt:lpstr>
      <vt:lpstr>How do we measure emissions -</vt:lpstr>
      <vt:lpstr>How do we measure emissions -</vt:lpstr>
      <vt:lpstr>How do we measure emissions -</vt:lpstr>
      <vt:lpstr>Factors affecting vehicle emissions -</vt:lpstr>
      <vt:lpstr>Factors affecting vehicle emissions -</vt:lpstr>
      <vt:lpstr>Factors affecting vehicle emissions -</vt:lpstr>
      <vt:lpstr>Factors affecting vehicle emissions -</vt:lpstr>
      <vt:lpstr>Emissions measurements in a modern world -</vt:lpstr>
      <vt:lpstr>Discussion</vt:lpstr>
      <vt:lpstr>Research Gaps and Future Directions</vt:lpstr>
      <vt:lpstr>Take-Home Messages</vt:lpstr>
      <vt:lpstr>References </vt:lpstr>
      <vt:lpstr>Reading List - Data Sources </vt:lpstr>
      <vt:lpstr>Reading List - Data Sources </vt:lpstr>
      <vt:lpstr>List of Abbreviations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Khreis, Haneen</cp:lastModifiedBy>
  <cp:revision>281</cp:revision>
  <dcterms:created xsi:type="dcterms:W3CDTF">2019-05-01T18:04:34Z</dcterms:created>
  <dcterms:modified xsi:type="dcterms:W3CDTF">2020-09-23T00:18:14Z</dcterms:modified>
</cp:coreProperties>
</file>