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45" r:id="rId2"/>
    <p:sldId id="446" r:id="rId3"/>
    <p:sldId id="457" r:id="rId4"/>
    <p:sldId id="447" r:id="rId5"/>
    <p:sldId id="466" r:id="rId6"/>
    <p:sldId id="478" r:id="rId7"/>
    <p:sldId id="468" r:id="rId8"/>
    <p:sldId id="474" r:id="rId9"/>
    <p:sldId id="479" r:id="rId10"/>
    <p:sldId id="475" r:id="rId11"/>
    <p:sldId id="470" r:id="rId12"/>
    <p:sldId id="480" r:id="rId13"/>
    <p:sldId id="473" r:id="rId14"/>
    <p:sldId id="467" r:id="rId15"/>
    <p:sldId id="481" r:id="rId16"/>
    <p:sldId id="477" r:id="rId17"/>
    <p:sldId id="458" r:id="rId18"/>
    <p:sldId id="459" r:id="rId19"/>
    <p:sldId id="485" r:id="rId20"/>
    <p:sldId id="482" r:id="rId21"/>
    <p:sldId id="483" r:id="rId22"/>
    <p:sldId id="4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621"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a.gov/air-sensor-toolbox"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aqmd.gov/aq-spe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2.purpleair.com/?gclid=EAIaIQobChMIhaOHjfnN6gIVSf3jBx0uEgIMEAAYASAAEgKjbPD_Bw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rimm-aerosol.com/products-en/environmental-dust-monitoring/approved-pm-monitor/edm180-the-prov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wobtech.com/model-405-nm-nox-monitor.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thermofisher.com/order/catalog/product/42IQ#/42IQ"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wobtech.com/model-205-ozone-monito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pti-learn.net/lms/register/display_document.aspx?dID=27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 EPA, 2009.  Monitoring Compliance Test and Source Testing Observation, Air Pollution Training Institute Course #468, December 2009.</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EPA Low-cost air monitors</a:t>
            </a:r>
            <a:r>
              <a:rPr lang="en-US" baseline="0" dirty="0"/>
              <a:t> toolbox:</a:t>
            </a:r>
            <a:r>
              <a:rPr lang="en-US" dirty="0">
                <a:hlinkClick r:id="rId3"/>
              </a:rPr>
              <a:t> https://www.epa.gov/air-sensor-toolbox</a:t>
            </a:r>
            <a:endParaRPr lang="en-US" dirty="0"/>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California South Coast Air Quality Management </a:t>
            </a:r>
            <a:r>
              <a:rPr lang="en-US" dirty="0" err="1"/>
              <a:t>Doistrict</a:t>
            </a:r>
            <a:r>
              <a:rPr lang="en-US" dirty="0"/>
              <a:t>: </a:t>
            </a:r>
            <a:r>
              <a:rPr lang="en-US" dirty="0">
                <a:hlinkClick r:id="rId4"/>
              </a:rPr>
              <a:t>http://www.aqmd.gov/aq-spec</a:t>
            </a:r>
            <a:endParaRPr lang="en-US" dirty="0"/>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“Air sensor monitors that are lower in cost, portable and generally easier to operate than regulatory-grade monitors are widely used in the United States to understand air quality conditions. This website provides the latest science on the performance, operation and use of air sensor monitoring systems for technology developers, air quality managers, citizen scientists and the public. The EPA is involved in the advancement of air sensor technology, including performance evaluations of sensor devices and best practices for effectively using sensors. The information can help the public learn more about air quality in their communities.” – EPA Air Sensor Tool Box Webpage</a:t>
            </a:r>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     </a:t>
            </a:r>
            <a:endParaRPr lang="en-US" dirty="0"/>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10</a:t>
            </a:fld>
            <a:endParaRPr lang="en-US" dirty="0"/>
          </a:p>
        </p:txBody>
      </p:sp>
    </p:spTree>
    <p:extLst>
      <p:ext uri="{BB962C8B-B14F-4D97-AF65-F5344CB8AC3E}">
        <p14:creationId xmlns:p14="http://schemas.microsoft.com/office/powerpoint/2010/main" val="411115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3333CC"/>
                </a:solidFill>
                <a:effectLst/>
                <a:uLnTx/>
                <a:uFillTx/>
                <a:latin typeface="Times New Roman"/>
                <a:ea typeface="+mn-ea"/>
                <a:cs typeface="+mn-cs"/>
              </a:rPr>
              <a:t>Operation Principle</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a:ea typeface="+mn-ea"/>
                <a:cs typeface="+mn-cs"/>
              </a:rPr>
              <a:t>	Large particles with greater inertia cannot follow the sharp turn made by the air steam and continue to move in their initial directions and therefore are separated from the air stream.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3333CC"/>
                </a:solidFill>
                <a:effectLst/>
                <a:uLnTx/>
                <a:uFillTx/>
                <a:latin typeface="Times New Roman"/>
                <a:ea typeface="+mn-ea"/>
                <a:cs typeface="+mn-cs"/>
              </a:rPr>
              <a:t>Virtual Impaction</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a:ea typeface="+mn-ea"/>
                <a:cs typeface="+mn-cs"/>
              </a:rPr>
              <a:t>	The air stream is forced to make a turn not by physical obstruction but by the reduction of flow velocity, a virtual impaction. </a:t>
            </a:r>
            <a:endParaRPr lang="en-US" b="0"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11</a:t>
            </a:fld>
            <a:endParaRPr lang="en-US" dirty="0"/>
          </a:p>
        </p:txBody>
      </p:sp>
    </p:spTree>
    <p:extLst>
      <p:ext uri="{BB962C8B-B14F-4D97-AF65-F5344CB8AC3E}">
        <p14:creationId xmlns:p14="http://schemas.microsoft.com/office/powerpoint/2010/main" val="9147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dirty="0">
                <a:hlinkClick r:id="rId3"/>
              </a:rPr>
              <a:t>https://www2.purpleair.com/?gclid=EAIaIQobChMIhaOHjfnN6gIVSf3jBx0uEgIMEAAYASAAEgKjbPD_BwE</a:t>
            </a:r>
            <a:endParaRPr lang="en-US" dirty="0"/>
          </a:p>
          <a:p>
            <a:pPr marL="171450" indent="-171450" defTabSz="881390">
              <a:buFont typeface="Arial" panose="020B0604020202020204" pitchFamily="34" charset="0"/>
              <a:buChar char="•"/>
              <a:defRPr/>
            </a:pPr>
            <a:r>
              <a:rPr lang="en-US" dirty="0">
                <a:hlinkClick r:id="rId4"/>
              </a:rPr>
              <a:t>https://www.grimm-aerosol.com/products-en/environmental-dust-monitoring/approved-pm-monitor/edm180-the-proven/</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12</a:t>
            </a:fld>
            <a:endParaRPr lang="en-US" dirty="0"/>
          </a:p>
        </p:txBody>
      </p:sp>
    </p:spTree>
    <p:extLst>
      <p:ext uri="{BB962C8B-B14F-4D97-AF65-F5344CB8AC3E}">
        <p14:creationId xmlns:p14="http://schemas.microsoft.com/office/powerpoint/2010/main" val="74733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13</a:t>
            </a:fld>
            <a:endParaRPr lang="en-US" dirty="0"/>
          </a:p>
        </p:txBody>
      </p:sp>
    </p:spTree>
    <p:extLst>
      <p:ext uri="{BB962C8B-B14F-4D97-AF65-F5344CB8AC3E}">
        <p14:creationId xmlns:p14="http://schemas.microsoft.com/office/powerpoint/2010/main" val="226590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dirty="0">
                <a:hlinkClick r:id="rId3"/>
              </a:rPr>
              <a:t>https://twobtech.com/model-405-nm-nox-monitor.html</a:t>
            </a:r>
            <a:endParaRPr lang="en-US" dirty="0"/>
          </a:p>
          <a:p>
            <a:pPr marL="171450" indent="-171450" defTabSz="881390">
              <a:buFont typeface="Arial" panose="020B0604020202020204" pitchFamily="34" charset="0"/>
              <a:buChar char="•"/>
              <a:defRPr/>
            </a:pPr>
            <a:r>
              <a:rPr lang="en-US" sz="1200" b="0" i="0" kern="1200" dirty="0">
                <a:solidFill>
                  <a:schemeClr val="tx1"/>
                </a:solidFill>
                <a:effectLst/>
                <a:latin typeface="+mn-lt"/>
                <a:ea typeface="+mn-ea"/>
                <a:cs typeface="+mn-cs"/>
              </a:rPr>
              <a:t>Model 405 NOx Monitor measures directly by absorbance, analogous to an ozone monitor. Because NO2 has a much lower absorption cross section than ozone, a folded cell with corner mirrors is used to produce a long absorbance path of ~2 m to achieve approximately the same sensitivity for NO2 as we do for ozone in our UV-based-absorbance monitors. The wavelength of 405 nm was chosen because no other species found in ambient air has significant absorbance at that wavelength, making the Model 405 nm extremely selective for NO2.</a:t>
            </a:r>
          </a:p>
          <a:p>
            <a:pPr marL="171450" indent="-171450" defTabSz="881390">
              <a:buFont typeface="Arial" panose="020B0604020202020204" pitchFamily="34" charset="0"/>
              <a:buChar char="•"/>
              <a:defRPr/>
            </a:pPr>
            <a:r>
              <a:rPr lang="en-US" dirty="0">
                <a:hlinkClick r:id="rId4"/>
              </a:rPr>
              <a:t>https://www.thermofisher.com/order/catalog/product/42IQ#/42IQ</a:t>
            </a:r>
            <a:endParaRPr lang="en-US" dirty="0"/>
          </a:p>
          <a:p>
            <a:pPr marL="171450" indent="-171450" defTabSz="881390">
              <a:buFont typeface="Arial" panose="020B0604020202020204" pitchFamily="34" charset="0"/>
              <a:buChar char="•"/>
              <a:defRPr/>
            </a:pPr>
            <a:r>
              <a:rPr lang="en-US" dirty="0"/>
              <a:t>The </a:t>
            </a:r>
            <a:r>
              <a:rPr lang="en-US" dirty="0" err="1"/>
              <a:t>Thermo</a:t>
            </a:r>
            <a:r>
              <a:rPr lang="en-US" dirty="0"/>
              <a:t> Scientific™ 42iQ NO-NO2-NOx Analyzer is a </a:t>
            </a:r>
            <a:r>
              <a:rPr lang="en-US" dirty="0" err="1"/>
              <a:t>chemiluminescence</a:t>
            </a:r>
            <a:r>
              <a:rPr lang="en-US" dirty="0"/>
              <a:t> based instrument for nitrogen oxides measurements</a:t>
            </a:r>
          </a:p>
          <a:p>
            <a:pPr marL="171450" indent="-171450" defTabSz="881390">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14</a:t>
            </a:fld>
            <a:endParaRPr lang="en-US" dirty="0"/>
          </a:p>
        </p:txBody>
      </p:sp>
    </p:spTree>
    <p:extLst>
      <p:ext uri="{BB962C8B-B14F-4D97-AF65-F5344CB8AC3E}">
        <p14:creationId xmlns:p14="http://schemas.microsoft.com/office/powerpoint/2010/main" val="324797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dirty="0">
                <a:hlinkClick r:id="rId3"/>
              </a:rPr>
              <a:t>https://twobtech.com/model-205-ozone-monitor.html</a:t>
            </a:r>
            <a:endParaRPr lang="en-US" dirty="0"/>
          </a:p>
          <a:p>
            <a:pPr marL="171450" indent="-171450" defTabSz="881390">
              <a:buFont typeface="Arial" panose="020B0604020202020204" pitchFamily="34" charset="0"/>
              <a:buChar char="•"/>
              <a:defRPr/>
            </a:pPr>
            <a:r>
              <a:rPr lang="en-US" sz="1200" b="0" i="0" kern="1200" dirty="0">
                <a:solidFill>
                  <a:schemeClr val="tx1"/>
                </a:solidFill>
                <a:effectLst/>
                <a:latin typeface="+mn-lt"/>
                <a:ea typeface="+mn-ea"/>
                <a:cs typeface="+mn-cs"/>
              </a:rPr>
              <a:t>The Model 205 Dual Beam Ozone Monitor makes use of two detection cells to improve precision, baseline stability, and response time.  In the Dual Beam instrument, UV light intensity measurements </a:t>
            </a:r>
            <a:r>
              <a:rPr lang="en-US" sz="1200" b="0" i="1" kern="120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o (ozone-scrubbed air) and </a:t>
            </a:r>
            <a:r>
              <a:rPr lang="en-US" sz="1200" b="0" i="1" kern="120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unscrubbed</a:t>
            </a:r>
            <a:r>
              <a:rPr lang="en-US" sz="1200" b="0" i="0" kern="1200" dirty="0">
                <a:solidFill>
                  <a:schemeClr val="tx1"/>
                </a:solidFill>
                <a:effectLst/>
                <a:latin typeface="+mn-lt"/>
                <a:ea typeface="+mn-ea"/>
                <a:cs typeface="+mn-cs"/>
              </a:rPr>
              <a:t> air) are made simultaneously. Combined with other improvements, this made it possible to reduce the time between ozone measurements to 2 seconds, making our instrument the fastest UV-based ozone monitor on the market, while still retaining the small size, weight, and power requirements of our popular Model 202 Ozone Monitor.</a:t>
            </a:r>
          </a:p>
          <a:p>
            <a:pPr marL="171450" indent="-171450" defTabSz="881390">
              <a:buFont typeface="Arial" panose="020B0604020202020204" pitchFamily="34" charset="0"/>
              <a:buChar char="•"/>
              <a:defRPr/>
            </a:pPr>
            <a:r>
              <a:rPr lang="en-US" dirty="0"/>
              <a:t>The </a:t>
            </a:r>
            <a:r>
              <a:rPr lang="en-US" dirty="0" err="1"/>
              <a:t>chemiluminescence</a:t>
            </a:r>
            <a:r>
              <a:rPr lang="en-US" dirty="0"/>
              <a:t> measurement method is based on the reaction of ozone (O3) with nitric oxide (NO) to form nitrogen dioxide (NO2) and oxygen (O2). The excited state nitrogen dioxide (NO2*) emits infrared light with an intensity proportional to the NO concentration.</a:t>
            </a:r>
          </a:p>
          <a:p>
            <a:pPr marL="171450" indent="-171450" defTabSz="881390">
              <a:buFont typeface="Arial" panose="020B0604020202020204" pitchFamily="34" charset="0"/>
              <a:buChar char="•"/>
              <a:defRPr/>
            </a:pPr>
            <a:endParaRPr lang="en-US" sz="1200" b="0" i="0" kern="1200" dirty="0">
              <a:solidFill>
                <a:schemeClr val="tx1"/>
              </a:solidFill>
              <a:effectLst/>
              <a:latin typeface="+mn-lt"/>
              <a:ea typeface="+mn-ea"/>
              <a:cs typeface="+mn-cs"/>
            </a:endParaRPr>
          </a:p>
          <a:p>
            <a:pPr marL="171450" indent="-171450" defTabSz="881390">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15</a:t>
            </a:fld>
            <a:endParaRPr lang="en-US" dirty="0"/>
          </a:p>
        </p:txBody>
      </p:sp>
    </p:spTree>
    <p:extLst>
      <p:ext uri="{BB962C8B-B14F-4D97-AF65-F5344CB8AC3E}">
        <p14:creationId xmlns:p14="http://schemas.microsoft.com/office/powerpoint/2010/main" val="107863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Air pollution data are readily available everywhere on the web.  It is up to the users to decide where to get it based on the needs of the researchers.  </a:t>
            </a:r>
          </a:p>
        </p:txBody>
      </p:sp>
      <p:sp>
        <p:nvSpPr>
          <p:cNvPr id="4" name="Slide Number Placeholder 3"/>
          <p:cNvSpPr>
            <a:spLocks noGrp="1"/>
          </p:cNvSpPr>
          <p:nvPr>
            <p:ph type="sldNum" sz="quarter" idx="10"/>
          </p:nvPr>
        </p:nvSpPr>
        <p:spPr/>
        <p:txBody>
          <a:bodyPr/>
          <a:lstStyle/>
          <a:p>
            <a:fld id="{8ECC129C-E094-44A9-9990-2FFEB90AEFE5}" type="slidenum">
              <a:rPr lang="en-US" smtClean="0"/>
              <a:t>16</a:t>
            </a:fld>
            <a:endParaRPr lang="en-US" dirty="0"/>
          </a:p>
        </p:txBody>
      </p:sp>
    </p:spTree>
    <p:extLst>
      <p:ext uri="{BB962C8B-B14F-4D97-AF65-F5344CB8AC3E}">
        <p14:creationId xmlns:p14="http://schemas.microsoft.com/office/powerpoint/2010/main" val="242432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EPA </a:t>
            </a:r>
            <a:r>
              <a:rPr lang="en-US" sz="1200" b="1" i="1" u="sng" kern="1200" dirty="0" err="1">
                <a:solidFill>
                  <a:schemeClr val="tx1"/>
                </a:solidFill>
                <a:effectLst/>
                <a:latin typeface="+mn-lt"/>
                <a:ea typeface="+mn-ea"/>
                <a:cs typeface="+mn-cs"/>
              </a:rPr>
              <a:t>WindRose</a:t>
            </a:r>
            <a:r>
              <a:rPr lang="en-US" sz="1200" b="1" i="1" u="sng" kern="1200" dirty="0">
                <a:solidFill>
                  <a:schemeClr val="tx1"/>
                </a:solidFill>
                <a:effectLst/>
                <a:latin typeface="+mn-lt"/>
                <a:ea typeface="+mn-ea"/>
                <a:cs typeface="+mn-cs"/>
              </a:rPr>
              <a:t> Model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Model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Wrplot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http://www.epa.gov/scram001/metobsdata_procaccprogs.htm/ or from consulting firms such as Lakes</a:t>
            </a:r>
            <a:r>
              <a:rPr lang="en-US" sz="1200" kern="1200" baseline="0" dirty="0">
                <a:solidFill>
                  <a:schemeClr val="tx1"/>
                </a:solidFill>
                <a:effectLst/>
                <a:latin typeface="+mn-lt"/>
                <a:ea typeface="+mn-ea"/>
                <a:cs typeface="+mn-cs"/>
              </a:rPr>
              <a:t> Environmental Inc. which offers user friendly window-version freeware for WRPLOT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Find WRPLOT to download the program for generating </a:t>
            </a:r>
            <a:r>
              <a:rPr lang="en-US" sz="1200" kern="1200" dirty="0" err="1">
                <a:solidFill>
                  <a:schemeClr val="tx1"/>
                </a:solidFill>
                <a:effectLst/>
                <a:latin typeface="+mn-lt"/>
                <a:ea typeface="+mn-ea"/>
                <a:cs typeface="+mn-cs"/>
              </a:rPr>
              <a:t>windroses</a:t>
            </a:r>
            <a:r>
              <a:rPr lang="en-US" sz="1200" kern="1200" dirty="0">
                <a:solidFill>
                  <a:schemeClr val="tx1"/>
                </a:solidFill>
                <a:effectLst/>
                <a:latin typeface="+mn-lt"/>
                <a:ea typeface="+mn-ea"/>
                <a:cs typeface="+mn-cs"/>
              </a:rPr>
              <a:t> using surface wind observations.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Save the program </a:t>
            </a:r>
            <a:r>
              <a:rPr lang="en-US" sz="1200" kern="1200" dirty="0" err="1">
                <a:solidFill>
                  <a:schemeClr val="tx1"/>
                </a:solidFill>
                <a:effectLst/>
                <a:latin typeface="+mn-lt"/>
                <a:ea typeface="+mn-ea"/>
                <a:cs typeface="+mn-cs"/>
              </a:rPr>
              <a:t>wrplot</a:t>
            </a:r>
            <a:r>
              <a:rPr lang="en-US" sz="1200" kern="1200" dirty="0">
                <a:solidFill>
                  <a:schemeClr val="tx1"/>
                </a:solidFill>
                <a:effectLst/>
                <a:latin typeface="+mn-lt"/>
                <a:ea typeface="+mn-ea"/>
                <a:cs typeface="+mn-cs"/>
              </a:rPr>
              <a:t> and unzip in a directory with a name of less than 8 characters.  The </a:t>
            </a:r>
            <a:r>
              <a:rPr lang="en-US" sz="1200" kern="1200" dirty="0" err="1">
                <a:solidFill>
                  <a:schemeClr val="tx1"/>
                </a:solidFill>
                <a:effectLst/>
                <a:latin typeface="+mn-lt"/>
                <a:ea typeface="+mn-ea"/>
                <a:cs typeface="+mn-cs"/>
              </a:rPr>
              <a:t>wrplot</a:t>
            </a:r>
            <a:r>
              <a:rPr lang="en-US" sz="1200" kern="1200" dirty="0">
                <a:solidFill>
                  <a:schemeClr val="tx1"/>
                </a:solidFill>
                <a:effectLst/>
                <a:latin typeface="+mn-lt"/>
                <a:ea typeface="+mn-ea"/>
                <a:cs typeface="+mn-cs"/>
              </a:rPr>
              <a:t> was written in FORTEAN and can only be run on DOS.  Therefore, some conveniences that come with WINDOW Environment won’t be applicable.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45093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of DRONE</a:t>
            </a:r>
            <a:r>
              <a:rPr lang="en-US" baseline="0" dirty="0"/>
              <a:t> in air monitoring.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Contemporary issues to be developed/updated later.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Proprietary, state-of-the</a:t>
            </a:r>
            <a:r>
              <a:rPr lang="en-US" baseline="0" dirty="0"/>
              <a:t>-art</a:t>
            </a:r>
            <a:r>
              <a:rPr lang="en-US" dirty="0"/>
              <a:t> materials shall be discussed based on new development in the fields.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linkClick r:id="rId3"/>
              </a:rPr>
              <a:t>https://www.apti-learn.net/lms/register/display_document.aspx?dID=278</a:t>
            </a:r>
            <a:endParaRPr lang="en-US" dirty="0"/>
          </a:p>
          <a:p>
            <a:pPr marL="171450" indent="-171450">
              <a:buFont typeface="Arial" panose="020B0604020202020204" pitchFamily="34" charset="0"/>
              <a:buChar char="•"/>
            </a:pPr>
            <a:r>
              <a:rPr lang="en-US" dirty="0"/>
              <a:t>Contemporary issues to be developed/updated later.</a:t>
            </a:r>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17956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air pollution measurements required in air quality study, namely, the ambient monitoring and the source monitoring.  Ambient monitoring aims at monitoring ambient air concentrations at specific locations and times for targeted pollutants.  Source monitoring is conducted to determine the emissions of pollutants.  Ambient air quality data can be used for regulatory compliance, exposure and health assessment, and receptor modeling.  Source data are used for emission compliance at industrial facilities and in source modeling for estimating onsite and offsite exposure concentrations.  Along with the pollution measurements, other parameters are routinely monitored to supplement the air pollution data.  Depending on the applications and purposes of the pollution data, these parameters include atmospheric conditions (such as upper-air and surface meteorological data of wind direction, wind speed, humidity, temperature,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traffic data (fleet mix, traffic counts,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facility operating conditions (such as operating temperature, on/off time, material used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 etc.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24112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Air Mover: create a flow of air carrying pollutants in the air to be analyzed into a sample collection device</a:t>
            </a:r>
          </a:p>
          <a:p>
            <a:pPr marL="171450" indent="-171450" defTabSz="881390">
              <a:buFont typeface="Arial" panose="020B0604020202020204" pitchFamily="34" charset="0"/>
              <a:buChar char="•"/>
              <a:defRPr/>
            </a:pPr>
            <a:r>
              <a:rPr lang="en-US" baseline="0" dirty="0"/>
              <a:t>Inlet device: to filter out unwanted materials such as bugs, moistures, debris, </a:t>
            </a:r>
            <a:r>
              <a:rPr lang="en-US" baseline="0" dirty="0" err="1"/>
              <a:t>etc</a:t>
            </a:r>
            <a:endParaRPr lang="en-US" baseline="0" dirty="0"/>
          </a:p>
          <a:p>
            <a:pPr marL="171450" indent="-171450" defTabSz="881390">
              <a:buFont typeface="Arial" panose="020B0604020202020204" pitchFamily="34" charset="0"/>
              <a:buChar char="•"/>
              <a:defRPr/>
            </a:pPr>
            <a:r>
              <a:rPr lang="en-US" baseline="0" dirty="0"/>
              <a:t>Inlet Design: isokinetic sampling with least disturbance to the atmospheric/ambient conditions</a:t>
            </a:r>
          </a:p>
          <a:p>
            <a:pPr marL="171450" indent="-171450" defTabSz="881390">
              <a:buFont typeface="Arial" panose="020B0604020202020204" pitchFamily="34" charset="0"/>
              <a:buChar char="•"/>
              <a:defRPr/>
            </a:pPr>
            <a:r>
              <a:rPr lang="en-US" baseline="0" dirty="0"/>
              <a:t>Sampling media and collection devices: filers, impactors, </a:t>
            </a:r>
            <a:r>
              <a:rPr lang="en-US" baseline="0" dirty="0" err="1"/>
              <a:t>impingers</a:t>
            </a:r>
            <a:r>
              <a:rPr lang="en-US" baseline="0" dirty="0"/>
              <a:t>, </a:t>
            </a:r>
            <a:r>
              <a:rPr lang="en-US" baseline="0" dirty="0" err="1"/>
              <a:t>absorbants</a:t>
            </a:r>
            <a:r>
              <a:rPr lang="en-US" baseline="0" dirty="0"/>
              <a:t>, </a:t>
            </a:r>
            <a:r>
              <a:rPr lang="en-US" baseline="0" dirty="0" err="1"/>
              <a:t>etc</a:t>
            </a:r>
            <a:endParaRPr lang="en-US" baseline="0" dirty="0"/>
          </a:p>
          <a:p>
            <a:pPr marL="171450" indent="-171450" defTabSz="881390">
              <a:buFont typeface="Arial" panose="020B0604020202020204" pitchFamily="34" charset="0"/>
              <a:buChar char="•"/>
              <a:defRPr/>
            </a:pPr>
            <a:r>
              <a:rPr lang="en-US" baseline="0" dirty="0"/>
              <a:t>Air flow control devices: </a:t>
            </a:r>
            <a:r>
              <a:rPr lang="en-US" baseline="0" dirty="0" err="1"/>
              <a:t>ratameters</a:t>
            </a:r>
            <a:r>
              <a:rPr lang="en-US" baseline="0" dirty="0"/>
              <a:t>, flow meters, pressure valves, </a:t>
            </a:r>
            <a:r>
              <a:rPr lang="en-US" baseline="0" dirty="0" err="1"/>
              <a:t>etc</a:t>
            </a:r>
            <a:r>
              <a:rPr lang="en-US" baseline="0" dirty="0"/>
              <a:t> </a:t>
            </a:r>
          </a:p>
          <a:p>
            <a:pPr marL="171450" indent="-171450" defTabSz="881390">
              <a:buFont typeface="Arial" panose="020B0604020202020204" pitchFamily="34" charset="0"/>
              <a:buChar char="•"/>
              <a:defRPr/>
            </a:pPr>
            <a:endParaRPr lang="en-US" baseline="0" dirty="0"/>
          </a:p>
          <a:p>
            <a:pPr marL="171450" indent="-171450" defTabSz="881390">
              <a:buFont typeface="Arial" panose="020B0604020202020204" pitchFamily="34" charset="0"/>
              <a:buChar char="•"/>
              <a:defRPr/>
            </a:pPr>
            <a:endParaRPr lang="en-US" baseline="0" dirty="0"/>
          </a:p>
          <a:p>
            <a:pPr marL="171450" indent="-171450" defTabSz="881390">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4</a:t>
            </a:fld>
            <a:endParaRPr lang="en-US" dirty="0"/>
          </a:p>
        </p:txBody>
      </p:sp>
    </p:spTree>
    <p:extLst>
      <p:ext uri="{BB962C8B-B14F-4D97-AF65-F5344CB8AC3E}">
        <p14:creationId xmlns:p14="http://schemas.microsoft.com/office/powerpoint/2010/main" val="244928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Ambient Air Monitoring</a:t>
            </a:r>
          </a:p>
          <a:p>
            <a:r>
              <a:rPr lang="en-US" sz="1200" kern="1200" dirty="0">
                <a:solidFill>
                  <a:schemeClr val="tx1"/>
                </a:solidFill>
                <a:effectLst/>
                <a:latin typeface="+mn-lt"/>
                <a:ea typeface="+mn-ea"/>
                <a:cs typeface="+mn-cs"/>
              </a:rPr>
              <a:t>Measurements of Air Pollutants</a:t>
            </a:r>
          </a:p>
          <a:p>
            <a:r>
              <a:rPr lang="en-US" sz="1200" kern="1200" dirty="0">
                <a:solidFill>
                  <a:schemeClr val="tx1"/>
                </a:solidFill>
                <a:effectLst/>
                <a:latin typeface="+mn-lt"/>
                <a:ea typeface="+mn-ea"/>
                <a:cs typeface="+mn-cs"/>
              </a:rPr>
              <a:t>	Time-integrated Air Monitoring</a:t>
            </a: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Particulate Matter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Hi-</a:t>
            </a:r>
            <a:r>
              <a:rPr lang="en-US" sz="1200" kern="1200" dirty="0" err="1">
                <a:solidFill>
                  <a:schemeClr val="tx1"/>
                </a:solidFill>
                <a:effectLst/>
                <a:latin typeface="+mn-lt"/>
                <a:ea typeface="+mn-ea"/>
                <a:cs typeface="+mn-cs"/>
              </a:rPr>
              <a:t>vol</a:t>
            </a:r>
            <a:r>
              <a:rPr lang="en-US" sz="1200" kern="1200" dirty="0">
                <a:solidFill>
                  <a:schemeClr val="tx1"/>
                </a:solidFill>
                <a:effectLst/>
                <a:latin typeface="+mn-lt"/>
                <a:ea typeface="+mn-ea"/>
                <a:cs typeface="+mn-cs"/>
              </a:rPr>
              <a:t>: 	1 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/min</a:t>
            </a:r>
          </a:p>
          <a:p>
            <a:r>
              <a:rPr lang="en-US" sz="1200" kern="1200" dirty="0">
                <a:solidFill>
                  <a:schemeClr val="tx1"/>
                </a:solidFill>
                <a:effectLst/>
                <a:latin typeface="+mn-lt"/>
                <a:ea typeface="+mn-ea"/>
                <a:cs typeface="+mn-cs"/>
              </a:rPr>
              <a:t>		Mid-</a:t>
            </a:r>
            <a:r>
              <a:rPr lang="en-US" sz="1200" kern="1200" dirty="0" err="1">
                <a:solidFill>
                  <a:schemeClr val="tx1"/>
                </a:solidFill>
                <a:effectLst/>
                <a:latin typeface="+mn-lt"/>
                <a:ea typeface="+mn-ea"/>
                <a:cs typeface="+mn-cs"/>
              </a:rPr>
              <a:t>vol</a:t>
            </a:r>
            <a:r>
              <a:rPr lang="en-US" sz="1200" kern="1200" dirty="0">
                <a:solidFill>
                  <a:schemeClr val="tx1"/>
                </a:solidFill>
                <a:effectLst/>
                <a:latin typeface="+mn-lt"/>
                <a:ea typeface="+mn-ea"/>
                <a:cs typeface="+mn-cs"/>
              </a:rPr>
              <a:t>:	100 </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 - 1 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/min</a:t>
            </a:r>
          </a:p>
          <a:p>
            <a:r>
              <a:rPr lang="en-US" sz="1200" kern="1200" dirty="0">
                <a:solidFill>
                  <a:schemeClr val="tx1"/>
                </a:solidFill>
                <a:effectLst/>
                <a:latin typeface="+mn-lt"/>
                <a:ea typeface="+mn-ea"/>
                <a:cs typeface="+mn-cs"/>
              </a:rPr>
              <a:t>		Low-</a:t>
            </a:r>
            <a:r>
              <a:rPr lang="en-US" sz="1200" kern="1200" dirty="0" err="1">
                <a:solidFill>
                  <a:schemeClr val="tx1"/>
                </a:solidFill>
                <a:effectLst/>
                <a:latin typeface="+mn-lt"/>
                <a:ea typeface="+mn-ea"/>
                <a:cs typeface="+mn-cs"/>
              </a:rPr>
              <a:t>vol</a:t>
            </a:r>
            <a:r>
              <a:rPr lang="en-US" sz="1200" kern="1200" dirty="0">
                <a:solidFill>
                  <a:schemeClr val="tx1"/>
                </a:solidFill>
                <a:effectLst/>
                <a:latin typeface="+mn-lt"/>
                <a:ea typeface="+mn-ea"/>
                <a:cs typeface="+mn-cs"/>
              </a:rPr>
              <a:t>:	10 </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 - 100 </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 /min</a:t>
            </a:r>
          </a:p>
          <a:p>
            <a:r>
              <a:rPr lang="en-US" sz="1200" kern="1200" dirty="0">
                <a:solidFill>
                  <a:schemeClr val="tx1"/>
                </a:solidFill>
                <a:effectLst/>
                <a:latin typeface="+mn-lt"/>
                <a:ea typeface="+mn-ea"/>
                <a:cs typeface="+mn-cs"/>
              </a:rPr>
              <a:t>Quite often the sampling rate will be set at 1 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hr</a:t>
            </a:r>
            <a:r>
              <a:rPr lang="en-US" sz="1200" kern="1200" dirty="0">
                <a:solidFill>
                  <a:schemeClr val="tx1"/>
                </a:solidFill>
                <a:effectLst/>
                <a:latin typeface="+mn-lt"/>
                <a:ea typeface="+mn-ea"/>
                <a:cs typeface="+mn-cs"/>
              </a:rPr>
              <a:t>, which is approximately the same as the inhalation rate of an adult.</a:t>
            </a:r>
          </a:p>
          <a:p>
            <a:r>
              <a:rPr lang="en-US" sz="1200" kern="1200" dirty="0">
                <a:solidFill>
                  <a:schemeClr val="tx1"/>
                </a:solidFill>
                <a:effectLst/>
                <a:latin typeface="+mn-lt"/>
                <a:ea typeface="+mn-ea"/>
                <a:cs typeface="+mn-cs"/>
              </a:rPr>
              <a:t>	Personal:	&lt; 10 </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/min</a:t>
            </a: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Vapor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Grab samples</a:t>
            </a:r>
          </a:p>
          <a:p>
            <a:r>
              <a:rPr lang="en-US" sz="1200" kern="1200" dirty="0">
                <a:solidFill>
                  <a:schemeClr val="tx1"/>
                </a:solidFill>
                <a:effectLst/>
                <a:latin typeface="+mn-lt"/>
                <a:ea typeface="+mn-ea"/>
                <a:cs typeface="+mn-cs"/>
              </a:rPr>
              <a:t>	Canister</a:t>
            </a:r>
          </a:p>
          <a:p>
            <a:r>
              <a:rPr lang="en-US" sz="1200" kern="1200" dirty="0">
                <a:solidFill>
                  <a:schemeClr val="tx1"/>
                </a:solidFill>
                <a:effectLst/>
                <a:latin typeface="+mn-lt"/>
                <a:ea typeface="+mn-ea"/>
                <a:cs typeface="+mn-cs"/>
              </a:rPr>
              <a:t>	Media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Continuous Air Monitoring</a:t>
            </a:r>
          </a:p>
          <a:p>
            <a:r>
              <a:rPr lang="en-US" sz="1200" kern="1200" dirty="0">
                <a:solidFill>
                  <a:schemeClr val="tx1"/>
                </a:solidFill>
                <a:effectLst/>
                <a:latin typeface="+mn-lt"/>
                <a:ea typeface="+mn-ea"/>
                <a:cs typeface="+mn-cs"/>
              </a:rPr>
              <a:t>Measurements of Meteorological Parameters</a:t>
            </a:r>
          </a:p>
          <a:p>
            <a:r>
              <a:rPr lang="en-US" sz="1200" kern="1200" dirty="0">
                <a:solidFill>
                  <a:schemeClr val="tx1"/>
                </a:solidFill>
                <a:effectLst/>
                <a:latin typeface="+mn-lt"/>
                <a:ea typeface="+mn-ea"/>
                <a:cs typeface="+mn-cs"/>
              </a:rPr>
              <a:t>	Measurements of Surface Meteorology</a:t>
            </a: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Wind Direction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Wind Speed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Atmospheric Temperature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Atmospheric Humidity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Atmospheric Pressure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Vertical Temperature Profile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Upper Air Measurement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Balloon Measurements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Radiosonde</a:t>
            </a:r>
            <a:r>
              <a:rPr lang="en-US" sz="1200" kern="1200" dirty="0">
                <a:solidFill>
                  <a:schemeClr val="tx1"/>
                </a:solidFill>
                <a:effectLst/>
                <a:latin typeface="+mn-lt"/>
                <a:ea typeface="+mn-ea"/>
                <a:cs typeface="+mn-cs"/>
              </a:rPr>
              <a:t>:  A balloon-borne instrument fitted with radio transmitters for simultaneous measurements and transmission of meteorological parameters of temperature, pressure, and relative humidity.</a:t>
            </a:r>
          </a:p>
          <a:p>
            <a:r>
              <a:rPr lang="en-US" sz="1200" i="1" kern="1200" dirty="0" err="1">
                <a:solidFill>
                  <a:schemeClr val="tx1"/>
                </a:solidFill>
                <a:effectLst/>
                <a:latin typeface="+mn-lt"/>
                <a:ea typeface="+mn-ea"/>
                <a:cs typeface="+mn-cs"/>
              </a:rPr>
              <a:t>Rawinsonde</a:t>
            </a:r>
            <a:r>
              <a:rPr lang="en-US" sz="1200" kern="1200" dirty="0">
                <a:solidFill>
                  <a:schemeClr val="tx1"/>
                </a:solidFill>
                <a:effectLst/>
                <a:latin typeface="+mn-lt"/>
                <a:ea typeface="+mn-ea"/>
                <a:cs typeface="+mn-cs"/>
              </a:rPr>
              <a:t>: When the radiosonde is tracked by radar in order to obtain data on wind speed and direction at various altitudes, the system is known as </a:t>
            </a:r>
            <a:r>
              <a:rPr lang="en-US" sz="1200" kern="1200" dirty="0" err="1">
                <a:solidFill>
                  <a:schemeClr val="tx1"/>
                </a:solidFill>
                <a:effectLst/>
                <a:latin typeface="+mn-lt"/>
                <a:ea typeface="+mn-ea"/>
                <a:cs typeface="+mn-cs"/>
              </a:rPr>
              <a:t>rawinsonde</a:t>
            </a:r>
            <a:r>
              <a:rPr lang="en-US" sz="1200" kern="1200" dirty="0">
                <a:solidFill>
                  <a:schemeClr val="tx1"/>
                </a:solidFill>
                <a:effectLst/>
                <a:latin typeface="+mn-lt"/>
                <a:ea typeface="+mn-ea"/>
                <a:cs typeface="+mn-cs"/>
              </a:rPr>
              <a:t>.  They are </a:t>
            </a:r>
            <a:r>
              <a:rPr lang="en-US" sz="1200" kern="1200" dirty="0" err="1">
                <a:solidFill>
                  <a:schemeClr val="tx1"/>
                </a:solidFill>
                <a:effectLst/>
                <a:latin typeface="+mn-lt"/>
                <a:ea typeface="+mn-ea"/>
                <a:cs typeface="+mn-cs"/>
              </a:rPr>
              <a:t>ypically</a:t>
            </a:r>
            <a:r>
              <a:rPr lang="en-US" sz="1200" kern="1200" dirty="0">
                <a:solidFill>
                  <a:schemeClr val="tx1"/>
                </a:solidFill>
                <a:effectLst/>
                <a:latin typeface="+mn-lt"/>
                <a:ea typeface="+mn-ea"/>
                <a:cs typeface="+mn-cs"/>
              </a:rPr>
              <a:t> tracked by a radar or radio direction finder.</a:t>
            </a:r>
          </a:p>
          <a:p>
            <a:r>
              <a:rPr lang="en-US" sz="1200" i="1" kern="1200" dirty="0">
                <a:solidFill>
                  <a:schemeClr val="tx1"/>
                </a:solidFill>
                <a:effectLst/>
                <a:latin typeface="+mn-lt"/>
                <a:ea typeface="+mn-ea"/>
                <a:cs typeface="+mn-cs"/>
              </a:rPr>
              <a:t>Rocket-fired Equipment falling through the atmosphere: </a:t>
            </a:r>
            <a:r>
              <a:rPr lang="en-US" sz="1200" kern="1200" dirty="0">
                <a:solidFill>
                  <a:schemeClr val="tx1"/>
                </a:solidFill>
                <a:effectLst/>
                <a:latin typeface="+mn-lt"/>
                <a:ea typeface="+mn-ea"/>
                <a:cs typeface="+mn-cs"/>
              </a:rPr>
              <a:t> A Rocket is fired to release a sphere in the atmosphere.  The sphere falls toward the earth.  The velocity and accelerations are determined and the air density at different level can be deduced through the use of a ground-based radar.  Air density can be determined because the air density increases and the drag force increases as the sphere falls through the atmosphere.  Instrument packages are ejected from the sphere and slowly descend by parachute.  Data is radioed to the ground.</a:t>
            </a:r>
          </a:p>
          <a:p>
            <a:r>
              <a:rPr lang="en-US" sz="1200" i="1" kern="1200" dirty="0">
                <a:solidFill>
                  <a:schemeClr val="tx1"/>
                </a:solidFill>
                <a:effectLst/>
                <a:latin typeface="+mn-lt"/>
                <a:ea typeface="+mn-ea"/>
                <a:cs typeface="+mn-cs"/>
              </a:rPr>
              <a:t>Remote Sensing: </a:t>
            </a:r>
            <a:r>
              <a:rPr lang="en-US" sz="1200" kern="1200" dirty="0">
                <a:solidFill>
                  <a:schemeClr val="tx1"/>
                </a:solidFill>
                <a:effectLst/>
                <a:latin typeface="+mn-lt"/>
                <a:ea typeface="+mn-ea"/>
                <a:cs typeface="+mn-cs"/>
              </a:rPr>
              <a:t>Remote sensing attempts to measure the characteristics of the atmosphere with instrumentation that does not have a sensing element in or surrounding the volume of interest in the atmosphere.  The instruments include </a:t>
            </a:r>
            <a:r>
              <a:rPr lang="en-US" sz="1200" kern="1200" dirty="0" err="1">
                <a:solidFill>
                  <a:schemeClr val="tx1"/>
                </a:solidFill>
                <a:effectLst/>
                <a:latin typeface="+mn-lt"/>
                <a:ea typeface="+mn-ea"/>
                <a:cs typeface="+mn-cs"/>
              </a:rPr>
              <a:t>sodar</a:t>
            </a:r>
            <a:r>
              <a:rPr lang="en-US" sz="1200" kern="1200" dirty="0">
                <a:solidFill>
                  <a:schemeClr val="tx1"/>
                </a:solidFill>
                <a:effectLst/>
                <a:latin typeface="+mn-lt"/>
                <a:ea typeface="+mn-ea"/>
                <a:cs typeface="+mn-cs"/>
              </a:rPr>
              <a:t>, long-wavelength radar, short-wavelength radar, CW </a:t>
            </a:r>
            <a:r>
              <a:rPr lang="en-US" sz="1200" kern="1200" dirty="0" err="1">
                <a:solidFill>
                  <a:schemeClr val="tx1"/>
                </a:solidFill>
                <a:effectLst/>
                <a:latin typeface="+mn-lt"/>
                <a:ea typeface="+mn-ea"/>
                <a:cs typeface="+mn-cs"/>
              </a:rPr>
              <a:t>lidar</a:t>
            </a:r>
            <a:r>
              <a:rPr lang="en-US" sz="1200" kern="1200" dirty="0">
                <a:solidFill>
                  <a:schemeClr val="tx1"/>
                </a:solidFill>
                <a:effectLst/>
                <a:latin typeface="+mn-lt"/>
                <a:ea typeface="+mn-ea"/>
                <a:cs typeface="+mn-cs"/>
              </a:rPr>
              <a:t>, and pulsed </a:t>
            </a:r>
            <a:r>
              <a:rPr lang="en-US" sz="1200" kern="1200" dirty="0" err="1">
                <a:solidFill>
                  <a:schemeClr val="tx1"/>
                </a:solidFill>
                <a:effectLst/>
                <a:latin typeface="+mn-lt"/>
                <a:ea typeface="+mn-ea"/>
                <a:cs typeface="+mn-cs"/>
              </a:rPr>
              <a:t>lidar</a:t>
            </a:r>
            <a:r>
              <a:rPr lang="en-US" sz="1200" kern="1200" dirty="0">
                <a:solidFill>
                  <a:schemeClr val="tx1"/>
                </a:solidFill>
                <a:effectLst/>
                <a:latin typeface="+mn-lt"/>
                <a:ea typeface="+mn-ea"/>
                <a:cs typeface="+mn-cs"/>
              </a:rPr>
              <a:t>.</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5</a:t>
            </a:fld>
            <a:endParaRPr lang="en-US" dirty="0"/>
          </a:p>
        </p:txBody>
      </p:sp>
    </p:spTree>
    <p:extLst>
      <p:ext uri="{BB962C8B-B14F-4D97-AF65-F5344CB8AC3E}">
        <p14:creationId xmlns:p14="http://schemas.microsoft.com/office/powerpoint/2010/main" val="58213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kern="1200" dirty="0" err="1">
                <a:solidFill>
                  <a:schemeClr val="tx1"/>
                </a:solidFill>
                <a:effectLst/>
                <a:latin typeface="+mn-lt"/>
                <a:ea typeface="+mn-ea"/>
                <a:cs typeface="+mn-cs"/>
              </a:rPr>
              <a:t>Windrose</a:t>
            </a:r>
            <a:r>
              <a:rPr lang="en-US" sz="1200" b="1"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Windrose</a:t>
            </a:r>
            <a:r>
              <a:rPr lang="en-US" sz="1200" kern="1200" dirty="0">
                <a:solidFill>
                  <a:schemeClr val="tx1"/>
                </a:solidFill>
                <a:effectLst/>
                <a:latin typeface="+mn-lt"/>
                <a:ea typeface="+mn-ea"/>
                <a:cs typeface="+mn-cs"/>
              </a:rPr>
              <a:t> is the graphical presentation of the frequency of occurrence of wind direction and wind speed categories for the purpose of identifying prevailing winds for air pollution study.  </a:t>
            </a:r>
          </a:p>
          <a:p>
            <a:pPr marL="171450" marR="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can construct any </a:t>
            </a:r>
            <a:r>
              <a:rPr lang="en-US" sz="1200" kern="1200" dirty="0" err="1">
                <a:solidFill>
                  <a:schemeClr val="tx1"/>
                </a:solidFill>
                <a:effectLst/>
                <a:latin typeface="+mn-lt"/>
                <a:ea typeface="+mn-ea"/>
                <a:cs typeface="+mn-cs"/>
              </a:rPr>
              <a:t>windrose</a:t>
            </a:r>
            <a:r>
              <a:rPr lang="en-US" sz="1200" kern="1200" dirty="0">
                <a:solidFill>
                  <a:schemeClr val="tx1"/>
                </a:solidFill>
                <a:effectLst/>
                <a:latin typeface="+mn-lt"/>
                <a:ea typeface="+mn-ea"/>
                <a:cs typeface="+mn-cs"/>
              </a:rPr>
              <a:t> plots using the portion of wind data of interest.  For instance, a </a:t>
            </a:r>
            <a:r>
              <a:rPr lang="en-US" sz="1200" kern="1200" dirty="0" err="1">
                <a:solidFill>
                  <a:schemeClr val="tx1"/>
                </a:solidFill>
                <a:effectLst/>
                <a:latin typeface="+mn-lt"/>
                <a:ea typeface="+mn-ea"/>
                <a:cs typeface="+mn-cs"/>
              </a:rPr>
              <a:t>windrose</a:t>
            </a:r>
            <a:r>
              <a:rPr lang="en-US" sz="1200" kern="1200" dirty="0">
                <a:solidFill>
                  <a:schemeClr val="tx1"/>
                </a:solidFill>
                <a:effectLst/>
                <a:latin typeface="+mn-lt"/>
                <a:ea typeface="+mn-ea"/>
                <a:cs typeface="+mn-cs"/>
              </a:rPr>
              <a:t> can be constructed for a fixed duration of time or for a specific time segment of the same fixed duration.  You can construct a </a:t>
            </a:r>
            <a:r>
              <a:rPr lang="en-US" sz="1200" kern="1200" dirty="0" err="1">
                <a:solidFill>
                  <a:schemeClr val="tx1"/>
                </a:solidFill>
                <a:effectLst/>
                <a:latin typeface="+mn-lt"/>
                <a:ea typeface="+mn-ea"/>
                <a:cs typeface="+mn-cs"/>
              </a:rPr>
              <a:t>windrose</a:t>
            </a:r>
            <a:r>
              <a:rPr lang="en-US" sz="1200" kern="1200" dirty="0">
                <a:solidFill>
                  <a:schemeClr val="tx1"/>
                </a:solidFill>
                <a:effectLst/>
                <a:latin typeface="+mn-lt"/>
                <a:ea typeface="+mn-ea"/>
                <a:cs typeface="+mn-cs"/>
              </a:rPr>
              <a:t> using one year of wind record or you can construct a </a:t>
            </a:r>
            <a:r>
              <a:rPr lang="en-US" sz="1200" kern="1200" dirty="0" err="1">
                <a:solidFill>
                  <a:schemeClr val="tx1"/>
                </a:solidFill>
                <a:effectLst/>
                <a:latin typeface="+mn-lt"/>
                <a:ea typeface="+mn-ea"/>
                <a:cs typeface="+mn-cs"/>
              </a:rPr>
              <a:t>windrose</a:t>
            </a:r>
            <a:r>
              <a:rPr lang="en-US" sz="1200" kern="1200" dirty="0">
                <a:solidFill>
                  <a:schemeClr val="tx1"/>
                </a:solidFill>
                <a:effectLst/>
                <a:latin typeface="+mn-lt"/>
                <a:ea typeface="+mn-ea"/>
                <a:cs typeface="+mn-cs"/>
              </a:rPr>
              <a:t> using only the nighttime wind data, depending on the purposes of your research/analyses.  </a:t>
            </a:r>
          </a:p>
          <a:p>
            <a:pPr marL="171450" marR="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How to read a </a:t>
            </a:r>
            <a:r>
              <a:rPr lang="en-US" sz="1200" kern="1200" baseline="0" dirty="0" err="1">
                <a:solidFill>
                  <a:schemeClr val="tx1"/>
                </a:solidFill>
                <a:effectLst/>
                <a:latin typeface="+mn-lt"/>
                <a:ea typeface="+mn-ea"/>
                <a:cs typeface="+mn-cs"/>
              </a:rPr>
              <a:t>windrose</a:t>
            </a:r>
            <a:r>
              <a:rPr lang="en-US" sz="1200" kern="1200" baseline="0" dirty="0">
                <a:solidFill>
                  <a:schemeClr val="tx1"/>
                </a:solidFill>
                <a:effectLst/>
                <a:latin typeface="+mn-lt"/>
                <a:ea typeface="+mn-ea"/>
                <a:cs typeface="+mn-cs"/>
              </a:rPr>
              <a:t>: each spoke represents the percentage of time during the period that winds are coming from in various wind speed categories.   </a:t>
            </a:r>
          </a:p>
          <a:p>
            <a:pPr marL="171450" marR="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6</a:t>
            </a:fld>
            <a:endParaRPr lang="en-US" dirty="0"/>
          </a:p>
        </p:txBody>
      </p:sp>
    </p:spTree>
    <p:extLst>
      <p:ext uri="{BB962C8B-B14F-4D97-AF65-F5344CB8AC3E}">
        <p14:creationId xmlns:p14="http://schemas.microsoft.com/office/powerpoint/2010/main" val="26130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Upper Air Measurement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Balloon Measurements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Radiosonde</a:t>
            </a:r>
            <a:r>
              <a:rPr lang="en-US" sz="1200" kern="1200" dirty="0">
                <a:solidFill>
                  <a:schemeClr val="tx1"/>
                </a:solidFill>
                <a:effectLst/>
                <a:latin typeface="+mn-lt"/>
                <a:ea typeface="+mn-ea"/>
                <a:cs typeface="+mn-cs"/>
              </a:rPr>
              <a:t>:  A balloon-borne instrument fitted with radio transmitters for simultaneous measurements and transmission of meteorological parameters of temperature, pressure, and relative humidity.</a:t>
            </a:r>
          </a:p>
          <a:p>
            <a:r>
              <a:rPr lang="en-US" sz="1200" kern="1200" dirty="0">
                <a:solidFill>
                  <a:schemeClr val="tx1"/>
                </a:solidFill>
                <a:effectLst/>
                <a:latin typeface="+mn-lt"/>
                <a:ea typeface="+mn-ea"/>
                <a:cs typeface="+mn-cs"/>
              </a:rPr>
              <a:t> </a:t>
            </a:r>
          </a:p>
          <a:p>
            <a:r>
              <a:rPr lang="en-US" sz="1200" i="1" kern="1200" dirty="0" err="1">
                <a:solidFill>
                  <a:schemeClr val="tx1"/>
                </a:solidFill>
                <a:effectLst/>
                <a:latin typeface="+mn-lt"/>
                <a:ea typeface="+mn-ea"/>
                <a:cs typeface="+mn-cs"/>
              </a:rPr>
              <a:t>Rawinsonde</a:t>
            </a:r>
            <a:r>
              <a:rPr lang="en-US" sz="1200" kern="1200" dirty="0">
                <a:solidFill>
                  <a:schemeClr val="tx1"/>
                </a:solidFill>
                <a:effectLst/>
                <a:latin typeface="+mn-lt"/>
                <a:ea typeface="+mn-ea"/>
                <a:cs typeface="+mn-cs"/>
              </a:rPr>
              <a:t>: When the radiosonde is tracked by radar in order to obtain data on wind speed and direction at various altitudes, the system is known as </a:t>
            </a:r>
            <a:r>
              <a:rPr lang="en-US" sz="1200" kern="1200" dirty="0" err="1">
                <a:solidFill>
                  <a:schemeClr val="tx1"/>
                </a:solidFill>
                <a:effectLst/>
                <a:latin typeface="+mn-lt"/>
                <a:ea typeface="+mn-ea"/>
                <a:cs typeface="+mn-cs"/>
              </a:rPr>
              <a:t>rawinsonde</a:t>
            </a:r>
            <a:r>
              <a:rPr lang="en-US" sz="1200" kern="1200" dirty="0">
                <a:solidFill>
                  <a:schemeClr val="tx1"/>
                </a:solidFill>
                <a:effectLst/>
                <a:latin typeface="+mn-lt"/>
                <a:ea typeface="+mn-ea"/>
                <a:cs typeface="+mn-cs"/>
              </a:rPr>
              <a:t>.  They are typically tracked by a radar or radio direction finder.</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Rocket-fired Equipment falling through the atmosphere: </a:t>
            </a:r>
            <a:r>
              <a:rPr lang="en-US" sz="1200" kern="1200" dirty="0">
                <a:solidFill>
                  <a:schemeClr val="tx1"/>
                </a:solidFill>
                <a:effectLst/>
                <a:latin typeface="+mn-lt"/>
                <a:ea typeface="+mn-ea"/>
                <a:cs typeface="+mn-cs"/>
              </a:rPr>
              <a:t> A Rocket is fired to release a sphere in the atmosphere.  The sphere falls toward the earth.  The velocity and accelerations are determined and the air density at different level can be deduced through the use of a ground-based radar.  Air density can be determined because the air density increases and the drag force increases as the sphere falls through the atmosphere.  Instrument packages are ejected from the sphere and slowly descend by parachute.  Data is radioed to the ground.</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Remote Sensing: </a:t>
            </a:r>
            <a:r>
              <a:rPr lang="en-US" sz="1200" kern="1200" dirty="0">
                <a:solidFill>
                  <a:schemeClr val="tx1"/>
                </a:solidFill>
                <a:effectLst/>
                <a:latin typeface="+mn-lt"/>
                <a:ea typeface="+mn-ea"/>
                <a:cs typeface="+mn-cs"/>
              </a:rPr>
              <a:t>Remote sensing attempts to measure the characteristics of the atmosphere with instrumentation that does not have a sensing element in or surrounding the volume of interest in the atmosphere.  The instruments include </a:t>
            </a:r>
            <a:r>
              <a:rPr lang="en-US" sz="1200" kern="1200" dirty="0" err="1">
                <a:solidFill>
                  <a:schemeClr val="tx1"/>
                </a:solidFill>
                <a:effectLst/>
                <a:latin typeface="+mn-lt"/>
                <a:ea typeface="+mn-ea"/>
                <a:cs typeface="+mn-cs"/>
              </a:rPr>
              <a:t>sodar</a:t>
            </a:r>
            <a:r>
              <a:rPr lang="en-US" sz="1200" kern="1200" dirty="0">
                <a:solidFill>
                  <a:schemeClr val="tx1"/>
                </a:solidFill>
                <a:effectLst/>
                <a:latin typeface="+mn-lt"/>
                <a:ea typeface="+mn-ea"/>
                <a:cs typeface="+mn-cs"/>
              </a:rPr>
              <a:t>, long-wavelength radar, short-wavelength radar, CW </a:t>
            </a:r>
            <a:r>
              <a:rPr lang="en-US" sz="1200" kern="1200" dirty="0" err="1">
                <a:solidFill>
                  <a:schemeClr val="tx1"/>
                </a:solidFill>
                <a:effectLst/>
                <a:latin typeface="+mn-lt"/>
                <a:ea typeface="+mn-ea"/>
                <a:cs typeface="+mn-cs"/>
              </a:rPr>
              <a:t>lidar</a:t>
            </a:r>
            <a:r>
              <a:rPr lang="en-US" sz="1200" kern="1200" dirty="0">
                <a:solidFill>
                  <a:schemeClr val="tx1"/>
                </a:solidFill>
                <a:effectLst/>
                <a:latin typeface="+mn-lt"/>
                <a:ea typeface="+mn-ea"/>
                <a:cs typeface="+mn-cs"/>
              </a:rPr>
              <a:t>, and pulsed </a:t>
            </a:r>
            <a:r>
              <a:rPr lang="en-US" sz="1200" kern="1200" dirty="0" err="1">
                <a:solidFill>
                  <a:schemeClr val="tx1"/>
                </a:solidFill>
                <a:effectLst/>
                <a:latin typeface="+mn-lt"/>
                <a:ea typeface="+mn-ea"/>
                <a:cs typeface="+mn-cs"/>
              </a:rPr>
              <a:t>lidar</a:t>
            </a:r>
            <a:r>
              <a:rPr lang="en-US" sz="1200" kern="1200" dirty="0">
                <a:solidFill>
                  <a:schemeClr val="tx1"/>
                </a:solidFill>
                <a:effectLst/>
                <a:latin typeface="+mn-lt"/>
                <a:ea typeface="+mn-ea"/>
                <a:cs typeface="+mn-cs"/>
              </a:rPr>
              <a:t>.</a:t>
            </a:r>
          </a:p>
          <a:p>
            <a:pPr defTabSz="881390">
              <a:defRPr/>
            </a:pPr>
            <a:endParaRPr lang="en-US" baseline="0" dirty="0"/>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7</a:t>
            </a:fld>
            <a:endParaRPr lang="en-US" dirty="0"/>
          </a:p>
        </p:txBody>
      </p:sp>
    </p:spTree>
    <p:extLst>
      <p:ext uri="{BB962C8B-B14F-4D97-AF65-F5344CB8AC3E}">
        <p14:creationId xmlns:p14="http://schemas.microsoft.com/office/powerpoint/2010/main" val="367160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Aerodynamic diameter</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two particles with the same Stoke stopping distance for any initial velocity in air with the same viscosity are called to have the same aerodynamic diameter.  If one refers to an unit density (1 g/cm</a:t>
            </a:r>
            <a:r>
              <a:rPr kumimoji="0" lang="en-US" altLang="en-US" sz="2400" b="0" i="0" u="none" strike="noStrike" kern="1200" cap="none" spc="0" normalizeH="0" baseline="30000" noProof="0" dirty="0">
                <a:ln>
                  <a:noFill/>
                </a:ln>
                <a:solidFill>
                  <a:srgbClr val="3333CC"/>
                </a:solidFill>
                <a:effectLst/>
                <a:uLnTx/>
                <a:uFillTx/>
                <a:latin typeface="Times New Roman" panose="02020603050405020304" pitchFamily="18" charset="0"/>
                <a:ea typeface="+mn-ea"/>
                <a:cs typeface="+mn-cs"/>
              </a:rPr>
              <a:t>3</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and the same terminal gravitational settling velocity in still air as the actual particle in question, then the aerodynamic diameter is defined as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mn-cs"/>
              </a:rPr>
              <a:t>d</a:t>
            </a:r>
            <a:r>
              <a:rPr kumimoji="0" lang="en-US" altLang="en-US" sz="2400" b="0" i="0" u="none" strike="noStrike" kern="1200" cap="none" spc="0" normalizeH="0" baseline="-25000" noProof="0" dirty="0" err="1">
                <a:ln>
                  <a:noFill/>
                </a:ln>
                <a:solidFill>
                  <a:srgbClr val="3333CC"/>
                </a:solidFill>
                <a:effectLst/>
                <a:uLnTx/>
                <a:uFillTx/>
                <a:latin typeface="Times New Roman" panose="02020603050405020304" pitchFamily="18" charset="0"/>
                <a:ea typeface="+mn-ea"/>
                <a:cs typeface="+mn-cs"/>
              </a:rPr>
              <a:t>aerodynamic</a:t>
            </a:r>
            <a:r>
              <a:rPr kumimoji="0" lang="en-US" altLang="en-US" sz="2400" b="0" i="0" u="none" strike="noStrike" kern="1200" cap="none" spc="0" normalizeH="0" baseline="-25000" noProof="0" dirty="0">
                <a:ln>
                  <a:noFill/>
                </a:ln>
                <a:solidFill>
                  <a:srgbClr val="3333CC"/>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 </a:t>
            </a:r>
            <a:r>
              <a:rPr kumimoji="0" lang="en-US" altLang="en-US" sz="2400" b="0"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mn-cs"/>
              </a:rPr>
              <a:t>d</a:t>
            </a:r>
            <a:r>
              <a:rPr kumimoji="0" lang="en-US" altLang="en-US" sz="2400" b="0" i="0" u="none" strike="noStrike" kern="1200" cap="none" spc="0" normalizeH="0" baseline="-25000" noProof="0" dirty="0" err="1">
                <a:ln>
                  <a:noFill/>
                </a:ln>
                <a:solidFill>
                  <a:srgbClr val="3333CC"/>
                </a:solidFill>
                <a:effectLst/>
                <a:uLnTx/>
                <a:uFillTx/>
                <a:latin typeface="Times New Roman" panose="02020603050405020304" pitchFamily="18" charset="0"/>
                <a:ea typeface="+mn-ea"/>
                <a:cs typeface="+mn-cs"/>
              </a:rPr>
              <a:t>particle</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x (</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400" b="0" i="0" u="none" strike="noStrike" kern="1200" cap="none" spc="0" normalizeH="0" baseline="-25000" noProof="0" dirty="0">
                <a:ln>
                  <a:noFill/>
                </a:ln>
                <a:solidFill>
                  <a:srgbClr val="3333CC"/>
                </a:solidFill>
                <a:effectLst/>
                <a:uLnTx/>
                <a:uFillTx/>
                <a:latin typeface="Times New Roman" panose="02020603050405020304" pitchFamily="18" charset="0"/>
                <a:ea typeface="+mn-ea"/>
                <a:cs typeface="+mn-cs"/>
              </a:rPr>
              <a:t>particle</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a:t>
            </a:r>
            <a:r>
              <a:rPr kumimoji="0" lang="en-US" altLang="en-US" sz="2400" b="0" i="0" u="none" strike="noStrike" kern="1200" cap="none" spc="0" normalizeH="0" baseline="30000" noProof="0" dirty="0">
                <a:ln>
                  <a:noFill/>
                </a:ln>
                <a:solidFill>
                  <a:srgbClr val="3333CC"/>
                </a:solidFill>
                <a:effectLst/>
                <a:uLnTx/>
                <a:uFillTx/>
                <a:latin typeface="Times New Roman" panose="02020603050405020304" pitchFamily="18" charset="0"/>
                <a:ea typeface="+mn-ea"/>
                <a:cs typeface="+mn-cs"/>
              </a:rPr>
              <a:t>0.5</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 where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mn-cs"/>
              </a:rPr>
              <a:t>d</a:t>
            </a:r>
            <a:r>
              <a:rPr kumimoji="0" lang="en-US" altLang="en-US" sz="2000" b="0" i="0" u="none" strike="noStrike" kern="1200" cap="none" spc="0" normalizeH="0" baseline="-25000" noProof="0" dirty="0" err="1">
                <a:ln>
                  <a:noFill/>
                </a:ln>
                <a:solidFill>
                  <a:srgbClr val="3333CC"/>
                </a:solidFill>
                <a:effectLst/>
                <a:uLnTx/>
                <a:uFillTx/>
                <a:latin typeface="Times New Roman" panose="02020603050405020304" pitchFamily="18" charset="0"/>
                <a:ea typeface="+mn-ea"/>
                <a:cs typeface="+mn-cs"/>
              </a:rPr>
              <a:t>aerodynamic</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 	equivalent aerodynamic diameter of a particle, micrometer;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mn-cs"/>
              </a:rPr>
              <a:t>d</a:t>
            </a:r>
            <a:r>
              <a:rPr kumimoji="0" lang="en-US" altLang="en-US" sz="2000" b="0" i="0" u="none" strike="noStrike" kern="1200" cap="none" spc="0" normalizeH="0" baseline="-25000" noProof="0" dirty="0" err="1">
                <a:ln>
                  <a:noFill/>
                </a:ln>
                <a:solidFill>
                  <a:srgbClr val="3333CC"/>
                </a:solidFill>
                <a:effectLst/>
                <a:uLnTx/>
                <a:uFillTx/>
                <a:latin typeface="Times New Roman" panose="02020603050405020304" pitchFamily="18" charset="0"/>
                <a:ea typeface="+mn-ea"/>
                <a:cs typeface="+mn-cs"/>
              </a:rPr>
              <a:t>particle</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	actual diameter of a particle, micrometer;</a:t>
            </a:r>
            <a:endPar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25000" noProof="0" dirty="0">
                <a:ln>
                  <a:noFill/>
                </a:ln>
                <a:solidFill>
                  <a:srgbClr val="3333CC"/>
                </a:solidFill>
                <a:effectLst/>
                <a:uLnTx/>
                <a:uFillTx/>
                <a:latin typeface="Times New Roman" panose="02020603050405020304" pitchFamily="18" charset="0"/>
                <a:ea typeface="+mn-ea"/>
                <a:cs typeface="+mn-cs"/>
              </a:rPr>
              <a:t>particle</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	actual density of a particle, g/cm</a:t>
            </a:r>
            <a:r>
              <a:rPr kumimoji="0" lang="en-US" altLang="en-US" sz="2000" b="0" i="0" u="none" strike="noStrike" kern="1200" cap="none" spc="0" normalizeH="0" baseline="30000" noProof="0" dirty="0">
                <a:ln>
                  <a:noFill/>
                </a:ln>
                <a:solidFill>
                  <a:srgbClr val="3333CC"/>
                </a:solidFill>
                <a:effectLst/>
                <a:uLnTx/>
                <a:uFillTx/>
                <a:latin typeface="Times New Roman" panose="02020603050405020304" pitchFamily="18" charset="0"/>
                <a:ea typeface="+mn-ea"/>
                <a:cs typeface="+mn-cs"/>
              </a:rPr>
              <a:t>3</a:t>
            </a:r>
          </a:p>
          <a:p>
            <a:endParaRPr lang="en-US" sz="1200" u="sng"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Aerosol sizes by equivalent diameter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Nano particles: particles &lt; 10 nm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Ultrafine particles: particles cover the range from large molecules to about 100 nm (0.001 to 0.1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Fine particles: particles less than 2.5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m in diameter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Thoracic coarse particles: particles that can be inhaled and penetrate into the thoracic region of the lung (tracheobronchial and the gas-exchange regions)</a:t>
            </a:r>
            <a:r>
              <a:rPr kumimoji="0" lang="en-US" altLang="en-US" sz="2000" b="0" i="0" u="none" strike="noStrike" kern="1200" cap="none" spc="0" normalizeH="0" baseline="-25000" noProof="0" dirty="0">
                <a:ln>
                  <a:noFill/>
                </a:ln>
                <a:solidFill>
                  <a:srgbClr val="3333CC"/>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Coarse particles: particles greater than 2.5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m in diameter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Aerosol sizes by sampling methods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PM</a:t>
            </a:r>
            <a:r>
              <a:rPr kumimoji="0" lang="en-US" altLang="en-US" sz="2000" b="0" i="0" u="none" strike="noStrike" kern="1200" cap="none" spc="0" normalizeH="0" baseline="-25000" noProof="0" dirty="0">
                <a:ln>
                  <a:noFill/>
                </a:ln>
                <a:solidFill>
                  <a:srgbClr val="3333CC"/>
                </a:solidFill>
                <a:effectLst/>
                <a:uLnTx/>
                <a:uFillTx/>
                <a:latin typeface="Times New Roman" panose="02020603050405020304" pitchFamily="18" charset="0"/>
                <a:ea typeface="+mn-ea"/>
                <a:cs typeface="+mn-cs"/>
              </a:rPr>
              <a:t>2.5</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particles less than 2.5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m in diameter at 50 % cutoff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PM</a:t>
            </a:r>
            <a:r>
              <a:rPr kumimoji="0" lang="en-US" altLang="en-US" sz="2000" b="0" i="0" u="none" strike="noStrike" kern="1200" cap="none" spc="0" normalizeH="0" baseline="-25000" noProof="0" dirty="0">
                <a:ln>
                  <a:noFill/>
                </a:ln>
                <a:solidFill>
                  <a:srgbClr val="3333CC"/>
                </a:solidFill>
                <a:effectLst/>
                <a:uLnTx/>
                <a:uFillTx/>
                <a:latin typeface="Times New Roman" panose="02020603050405020304" pitchFamily="18" charset="0"/>
                <a:ea typeface="+mn-ea"/>
                <a:cs typeface="+mn-cs"/>
              </a:rPr>
              <a:t>10</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particles less than 10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m in diameter at 50 % cutoff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mn-cs"/>
              </a:rPr>
              <a:t>PM</a:t>
            </a:r>
            <a:r>
              <a:rPr kumimoji="0" lang="en-US" altLang="en-US" sz="2000" b="0" i="0" u="none" strike="noStrike" kern="1200" cap="none" spc="0" normalizeH="0" baseline="-25000" noProof="0" dirty="0" err="1">
                <a:ln>
                  <a:noFill/>
                </a:ln>
                <a:solidFill>
                  <a:srgbClr val="3333CC"/>
                </a:solidFill>
                <a:effectLst/>
                <a:uLnTx/>
                <a:uFillTx/>
                <a:latin typeface="Times New Roman" panose="02020603050405020304" pitchFamily="18" charset="0"/>
                <a:ea typeface="+mn-ea"/>
                <a:cs typeface="+mn-cs"/>
              </a:rPr>
              <a:t>coarse</a:t>
            </a:r>
            <a:r>
              <a:rPr kumimoji="0" lang="en-US" altLang="en-US" sz="2000" b="0" i="0" u="none" strike="noStrike" kern="1200" cap="none" spc="0" normalizeH="0" baseline="-25000" noProof="0" dirty="0">
                <a:ln>
                  <a:noFill/>
                </a:ln>
                <a:solidFill>
                  <a:srgbClr val="3333CC"/>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particles greater than 2.5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m but less than 10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m in diameter at 50 % cutoff</a:t>
            </a:r>
          </a:p>
          <a:p>
            <a:r>
              <a:rPr lang="en-US" sz="1200" u="sng" kern="1200" dirty="0">
                <a:solidFill>
                  <a:schemeClr val="tx1"/>
                </a:solidFill>
                <a:effectLst/>
                <a:latin typeface="+mn-lt"/>
                <a:ea typeface="+mn-ea"/>
                <a:cs typeface="+mn-cs"/>
              </a:rPr>
              <a:t>Major chemical components in PM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Geologic Elements: Al, Ca, Si, K, P, Na, and other trace elements</a:t>
            </a:r>
          </a:p>
          <a:p>
            <a:pPr lvl="0"/>
            <a:r>
              <a:rPr lang="en-US" sz="1200" kern="1200" dirty="0">
                <a:solidFill>
                  <a:schemeClr val="tx1"/>
                </a:solidFill>
                <a:effectLst/>
                <a:latin typeface="+mn-lt"/>
                <a:ea typeface="+mn-ea"/>
                <a:cs typeface="+mn-cs"/>
              </a:rPr>
              <a:t>Sulfate: Ammonium sulfate, ammonium bisulfate, sulfuric acid, sodium sulfate</a:t>
            </a:r>
          </a:p>
          <a:p>
            <a:pPr lvl="0"/>
            <a:r>
              <a:rPr lang="en-US" sz="1200" kern="1200" dirty="0">
                <a:solidFill>
                  <a:schemeClr val="tx1"/>
                </a:solidFill>
                <a:effectLst/>
                <a:latin typeface="+mn-lt"/>
                <a:ea typeface="+mn-ea"/>
                <a:cs typeface="+mn-cs"/>
              </a:rPr>
              <a:t>Nitrate: Ammonium nitrate, sodium nitrate</a:t>
            </a:r>
          </a:p>
          <a:p>
            <a:pPr lvl="0"/>
            <a:r>
              <a:rPr lang="en-US" sz="1200" kern="1200" dirty="0">
                <a:solidFill>
                  <a:schemeClr val="tx1"/>
                </a:solidFill>
                <a:effectLst/>
                <a:latin typeface="+mn-lt"/>
                <a:ea typeface="+mn-ea"/>
                <a:cs typeface="+mn-cs"/>
              </a:rPr>
              <a:t>Ammonium: Ammonium sulfate, ammonium bisulfate, ammonium nitrate</a:t>
            </a:r>
          </a:p>
          <a:p>
            <a:pPr lvl="0"/>
            <a:r>
              <a:rPr lang="en-US" sz="1200" kern="1200" dirty="0">
                <a:solidFill>
                  <a:schemeClr val="tx1"/>
                </a:solidFill>
                <a:effectLst/>
                <a:latin typeface="+mn-lt"/>
                <a:ea typeface="+mn-ea"/>
                <a:cs typeface="+mn-cs"/>
              </a:rPr>
              <a:t>Sodium Chloride</a:t>
            </a:r>
          </a:p>
          <a:p>
            <a:pPr lvl="0"/>
            <a:r>
              <a:rPr lang="en-US" sz="1200" kern="1200" dirty="0">
                <a:solidFill>
                  <a:schemeClr val="tx1"/>
                </a:solidFill>
                <a:effectLst/>
                <a:latin typeface="+mn-lt"/>
                <a:ea typeface="+mn-ea"/>
                <a:cs typeface="+mn-cs"/>
              </a:rPr>
              <a:t>Organic Carbon: compounds containing more than 20 carbon atoms (&lt;C</a:t>
            </a:r>
            <a:r>
              <a:rPr lang="en-US" sz="1200" kern="1200" baseline="-25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Element Carbon (soot)</a:t>
            </a:r>
          </a:p>
          <a:p>
            <a:pPr lvl="0"/>
            <a:r>
              <a:rPr lang="en-US" sz="1200" kern="1200" dirty="0">
                <a:solidFill>
                  <a:schemeClr val="tx1"/>
                </a:solidFill>
                <a:effectLst/>
                <a:latin typeface="+mn-lt"/>
                <a:ea typeface="+mn-ea"/>
                <a:cs typeface="+mn-cs"/>
              </a:rPr>
              <a:t>Liquid Water</a:t>
            </a:r>
          </a:p>
          <a:p>
            <a:r>
              <a:rPr lang="en-US" sz="1200" kern="1200" dirty="0">
                <a:solidFill>
                  <a:schemeClr val="tx1"/>
                </a:solidFill>
                <a:effectLst/>
                <a:latin typeface="+mn-lt"/>
                <a:ea typeface="+mn-ea"/>
                <a:cs typeface="+mn-cs"/>
              </a:rPr>
              <a:t>   </a:t>
            </a:r>
          </a:p>
          <a:p>
            <a:pPr marL="0" marR="0" indent="0" algn="l" defTabSz="88139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Size Cut-off: </a:t>
            </a:r>
          </a:p>
          <a:p>
            <a:pPr marL="171450" marR="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PM exists in the air with various shapes and densities.  No sampling instrument (or at least not developed) can provide stepwise sharp cut of passing 100 % of PM small than a specific size and excluding 100 % of PM large than that specified size.  As a result, the PM samples we collected in the air always include various sizes of PM.  The methods used in PM sampling include inlet size selection, filtration, impaction, virtual impaction, and other technologies based on particle aerodynamics that are applicable in air pollution control.  In any cases, size selective inlets are commonly used in every sampling instrument.</a:t>
            </a:r>
          </a:p>
          <a:p>
            <a:pPr marL="171450" marR="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 instrument’s size cut-off is defined by the 50 % cut-point (d</a:t>
            </a:r>
            <a:r>
              <a:rPr lang="en-US" sz="1200" kern="1200" baseline="-25000" dirty="0">
                <a:solidFill>
                  <a:schemeClr val="tx1"/>
                </a:solidFill>
                <a:effectLst/>
                <a:latin typeface="+mn-lt"/>
                <a:ea typeface="+mn-ea"/>
                <a:cs typeface="+mn-cs"/>
              </a:rPr>
              <a:t>50</a:t>
            </a:r>
            <a:r>
              <a:rPr lang="en-US" sz="1200" kern="1200" dirty="0">
                <a:solidFill>
                  <a:schemeClr val="tx1"/>
                </a:solidFill>
                <a:effectLst/>
                <a:latin typeface="+mn-lt"/>
                <a:ea typeface="+mn-ea"/>
                <a:cs typeface="+mn-cs"/>
              </a:rPr>
              <a:t>).   d</a:t>
            </a:r>
            <a:r>
              <a:rPr lang="en-US" sz="1200" kern="1200" baseline="-25000" dirty="0">
                <a:solidFill>
                  <a:schemeClr val="tx1"/>
                </a:solidFill>
                <a:effectLst/>
                <a:latin typeface="+mn-lt"/>
                <a:ea typeface="+mn-ea"/>
                <a:cs typeface="+mn-cs"/>
              </a:rPr>
              <a:t>50</a:t>
            </a:r>
            <a:r>
              <a:rPr lang="en-US" sz="1200" kern="1200" dirty="0">
                <a:solidFill>
                  <a:schemeClr val="tx1"/>
                </a:solidFill>
                <a:effectLst/>
                <a:latin typeface="+mn-lt"/>
                <a:ea typeface="+mn-ea"/>
                <a:cs typeface="+mn-cs"/>
              </a:rPr>
              <a:t> represents the aerodynamic diameter at which 50 % of the sampled particles penetrate an inlet.  The effectiveness of the sharp cut-off is defined by the slope of the sample effectiveness (or the ratio of d</a:t>
            </a:r>
            <a:r>
              <a:rPr lang="en-US" sz="1200" kern="1200" baseline="-25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/d</a:t>
            </a:r>
            <a:r>
              <a:rPr lang="en-US" sz="1200" kern="1200" baseline="-25000" dirty="0">
                <a:solidFill>
                  <a:schemeClr val="tx1"/>
                </a:solidFill>
                <a:effectLst/>
                <a:latin typeface="+mn-lt"/>
                <a:ea typeface="+mn-ea"/>
                <a:cs typeface="+mn-cs"/>
              </a:rPr>
              <a:t>84</a:t>
            </a:r>
            <a:r>
              <a:rPr lang="en-US" sz="1200" kern="1200" dirty="0">
                <a:solidFill>
                  <a:schemeClr val="tx1"/>
                </a:solidFill>
                <a:effectLst/>
                <a:latin typeface="+mn-lt"/>
                <a:ea typeface="+mn-ea"/>
                <a:cs typeface="+mn-cs"/>
              </a:rPr>
              <a:t>).  A slope of 1 indicates that 100 % of the particles with aerodynamic diameter less than the cut-off pass through the inlet to the filter, and 0 % of those larger than the cut-point are collected.  Typical values of the slope vary between 1.3 and 2.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Classical Aerodynamic Diameter, </a:t>
            </a:r>
            <a:r>
              <a:rPr lang="en-US" sz="1200" i="1" kern="1200" dirty="0" err="1">
                <a:solidFill>
                  <a:schemeClr val="tx1"/>
                </a:solidFill>
                <a:effectLst/>
                <a:latin typeface="+mn-lt"/>
                <a:ea typeface="+mn-ea"/>
                <a:cs typeface="+mn-cs"/>
              </a:rPr>
              <a:t>D</a:t>
            </a:r>
            <a:r>
              <a:rPr lang="en-US" sz="1200" i="1" kern="1200" baseline="-25000" dirty="0" err="1">
                <a:solidFill>
                  <a:schemeClr val="tx1"/>
                </a:solidFill>
                <a:effectLst/>
                <a:latin typeface="+mn-lt"/>
                <a:ea typeface="+mn-ea"/>
                <a:cs typeface="+mn-cs"/>
              </a:rPr>
              <a:t>ca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diameter of unit density sphere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part </a:t>
            </a:r>
            <a:r>
              <a:rPr lang="en-US" sz="1200" kern="1200" dirty="0">
                <a:solidFill>
                  <a:schemeClr val="tx1"/>
                </a:solidFill>
                <a:effectLst/>
                <a:latin typeface="+mn-lt"/>
                <a:ea typeface="+mn-ea"/>
                <a:cs typeface="+mn-cs"/>
              </a:rPr>
              <a:t>= 1 g/cm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having the same terminal velocity as the particle.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Stokes’ Law: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err="1">
                <a:solidFill>
                  <a:schemeClr val="tx1"/>
                </a:solidFill>
                <a:effectLst/>
                <a:latin typeface="+mn-lt"/>
                <a:ea typeface="+mn-ea"/>
                <a:cs typeface="+mn-cs"/>
              </a:rPr>
              <a:t>F</a:t>
            </a:r>
            <a:r>
              <a:rPr lang="en-US" sz="1200" kern="1200" baseline="-25000" dirty="0" err="1">
                <a:solidFill>
                  <a:schemeClr val="tx1"/>
                </a:solidFill>
                <a:effectLst/>
                <a:latin typeface="+mn-lt"/>
                <a:ea typeface="+mn-ea"/>
                <a:cs typeface="+mn-cs"/>
              </a:rPr>
              <a:t>drag</a:t>
            </a:r>
            <a:r>
              <a:rPr lang="en-US" sz="1200" kern="1200" dirty="0">
                <a:solidFill>
                  <a:schemeClr val="tx1"/>
                </a:solidFill>
                <a:effectLst/>
                <a:latin typeface="+mn-lt"/>
                <a:ea typeface="+mn-ea"/>
                <a:cs typeface="+mn-cs"/>
              </a:rPr>
              <a:t> = 6</a:t>
            </a:r>
            <a:r>
              <a:rPr lang="en-US" sz="1200" kern="1200" dirty="0">
                <a:solidFill>
                  <a:schemeClr val="tx1"/>
                </a:solidFill>
                <a:effectLst/>
                <a:latin typeface="+mn-lt"/>
                <a:ea typeface="+mn-ea"/>
                <a:cs typeface="+mn-cs"/>
                <a:sym typeface="Symbol" panose="05050102010706020507" pitchFamily="18" charset="2"/>
              </a:rPr>
              <a:t></a:t>
            </a:r>
            <a:r>
              <a:rPr lang="en-US" sz="1200"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sym typeface="Symbol" panose="05050102010706020507" pitchFamily="18" charset="2"/>
              </a:rPr>
              <a:t></a:t>
            </a:r>
            <a:r>
              <a:rPr lang="en-US" sz="1200" kern="1200" dirty="0" err="1">
                <a:solidFill>
                  <a:schemeClr val="tx1"/>
                </a:solidFill>
                <a:effectLst/>
                <a:latin typeface="+mn-lt"/>
                <a:ea typeface="+mn-ea"/>
                <a:cs typeface="+mn-cs"/>
              </a:rPr>
              <a:t>R</a:t>
            </a:r>
            <a:r>
              <a:rPr lang="en-US" sz="1200" kern="1200" dirty="0">
                <a:solidFill>
                  <a:schemeClr val="tx1"/>
                </a:solidFill>
                <a:effectLst/>
                <a:latin typeface="+mn-lt"/>
                <a:ea typeface="+mn-ea"/>
                <a:cs typeface="+mn-cs"/>
              </a:rPr>
              <a:t> expresses the drag force experienced by a particle in a fluid field and the relationship is call the Stokes’ Law. </a:t>
            </a:r>
            <a:r>
              <a:rPr lang="en-US" sz="1200" kern="1200" dirty="0" err="1">
                <a:solidFill>
                  <a:schemeClr val="tx1"/>
                </a:solidFill>
                <a:effectLst/>
                <a:latin typeface="+mn-lt"/>
                <a:ea typeface="+mn-ea"/>
                <a:cs typeface="+mn-cs"/>
              </a:rPr>
              <a:t>Stoke’s</a:t>
            </a:r>
            <a:r>
              <a:rPr lang="en-US" sz="1200" kern="1200" dirty="0">
                <a:solidFill>
                  <a:schemeClr val="tx1"/>
                </a:solidFill>
                <a:effectLst/>
                <a:latin typeface="+mn-lt"/>
                <a:ea typeface="+mn-ea"/>
                <a:cs typeface="+mn-cs"/>
              </a:rPr>
              <a:t> </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Law defines the total resistance force acting on a spherical object in an incompressible, steady creeping flow (Low Reynolds number) where inertia forces can be neglected and the non-slip condition at the surface of the sphere applies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baseline="0" dirty="0">
                <a:solidFill>
                  <a:schemeClr val="bg1"/>
                </a:solidFill>
                <a:effectLst/>
                <a:latin typeface="+mn-lt"/>
                <a:ea typeface="+mn-ea"/>
                <a:cs typeface="+mn-cs"/>
              </a:rPr>
              <a:t>Corrections to Stokes' Law  </a:t>
            </a:r>
            <a:endParaRPr lang="en-US" sz="1200" kern="1200" baseline="0" dirty="0">
              <a:solidFill>
                <a:schemeClr val="bg1"/>
              </a:solidFill>
              <a:effectLst/>
              <a:latin typeface="+mn-lt"/>
              <a:ea typeface="+mn-ea"/>
              <a:cs typeface="+mn-cs"/>
            </a:endParaRPr>
          </a:p>
          <a:p>
            <a:r>
              <a:rPr lang="en-US" sz="1200" kern="1200" dirty="0">
                <a:solidFill>
                  <a:schemeClr val="tx1"/>
                </a:solidFill>
                <a:effectLst/>
                <a:latin typeface="+mn-lt"/>
                <a:ea typeface="+mn-ea"/>
                <a:cs typeface="+mn-cs"/>
              </a:rPr>
              <a:t> a) Re &gt; 1</a:t>
            </a:r>
          </a:p>
          <a:p>
            <a:r>
              <a:rPr lang="en-US" sz="1200" kern="1200" dirty="0">
                <a:solidFill>
                  <a:schemeClr val="tx1"/>
                </a:solidFill>
                <a:effectLst/>
                <a:latin typeface="+mn-lt"/>
                <a:ea typeface="+mn-ea"/>
                <a:cs typeface="+mn-cs"/>
              </a:rPr>
              <a:t>The above stokes Law is derived for Re&lt;&lt;1.  For Re &gt; 1, the inertial term in the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equation becomes significant.  Experimentally, the drag force can be expressed as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a:t>
            </a:r>
          </a:p>
          <a:p>
            <a:r>
              <a:rPr lang="en-US" sz="1200" kern="1200" dirty="0">
                <a:solidFill>
                  <a:schemeClr val="tx1"/>
                </a:solidFill>
                <a:effectLst/>
                <a:latin typeface="+mn-lt"/>
                <a:ea typeface="+mn-ea"/>
                <a:cs typeface="+mn-cs"/>
              </a:rPr>
              <a:t>And C</a:t>
            </a:r>
            <a:r>
              <a:rPr lang="en-US" sz="1200" kern="1200" baseline="-250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is given as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Re&lt;&lt;1</a:t>
            </a:r>
          </a:p>
          <a:p>
            <a:r>
              <a:rPr lang="en-US" sz="1200" kern="1200" dirty="0">
                <a:solidFill>
                  <a:schemeClr val="tx1"/>
                </a:solidFill>
                <a:effectLst/>
                <a:latin typeface="+mn-lt"/>
                <a:ea typeface="+mn-ea"/>
                <a:cs typeface="+mn-cs"/>
              </a:rPr>
              <a:t>For Re&lt;&lt;1, although the inertial force can be completely ignored, unfortunately, the assumption of continuum is gradually fading away as the size of the particle decreases.  In a way, the Knudsen number approaches 1.  As a result, the drag force exerted by the fluid becomes smaller than predicted by Stokes' law.  The slip correction factor is introduced into the Stokes' equation to account for this effect.</a:t>
            </a:r>
          </a:p>
          <a:p>
            <a:r>
              <a:rPr lang="en-US" sz="1200" b="0" i="0" kern="1200" dirty="0">
                <a:solidFill>
                  <a:schemeClr val="tx1"/>
                </a:solidFill>
                <a:effectLst/>
                <a:latin typeface="+mn-lt"/>
                <a:ea typeface="+mn-ea"/>
                <a:cs typeface="+mn-cs"/>
              </a:rPr>
              <a:t>The following definitions are taken from the US Code of Federal Regulations, Title 40, Part 50: (40CFR § 50.1)</a:t>
            </a:r>
          </a:p>
          <a:p>
            <a:pPr marL="171450" indent="-171450">
              <a:buFont typeface="Arial" panose="020B0604020202020204" pitchFamily="34" charset="0"/>
              <a:buChar char="•"/>
            </a:pPr>
            <a:r>
              <a:rPr lang="en-US" sz="1200" b="0" i="1" u="sng" kern="1200" dirty="0">
                <a:solidFill>
                  <a:schemeClr val="tx1"/>
                </a:solidFill>
                <a:effectLst/>
                <a:latin typeface="+mn-lt"/>
                <a:ea typeface="+mn-ea"/>
                <a:cs typeface="+mn-cs"/>
              </a:rPr>
              <a:t>Federal Reference Method</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means a method of sampling and analyzing the ambient air for an air </a:t>
            </a:r>
            <a:r>
              <a:rPr lang="en-US" sz="1200" b="0" i="0" kern="1200" dirty="0" err="1">
                <a:solidFill>
                  <a:schemeClr val="tx1"/>
                </a:solidFill>
                <a:effectLst/>
                <a:latin typeface="+mn-lt"/>
                <a:ea typeface="+mn-ea"/>
                <a:cs typeface="+mn-cs"/>
              </a:rPr>
              <a:t>pMllutant</a:t>
            </a:r>
            <a:r>
              <a:rPr lang="en-US" sz="1200" b="0" i="0" kern="1200" dirty="0">
                <a:solidFill>
                  <a:schemeClr val="tx1"/>
                </a:solidFill>
                <a:effectLst/>
                <a:latin typeface="+mn-lt"/>
                <a:ea typeface="+mn-ea"/>
                <a:cs typeface="+mn-cs"/>
              </a:rPr>
              <a:t> that is specified as a reference method in an appendix to this part, or a method that has been designated as a reference method in accordance with part 53 of this chapter; it does not include a method for which a reference method designation has been cancelled in accordance with §53.11 or §53.16 of this chapter.</a:t>
            </a:r>
          </a:p>
          <a:p>
            <a:pPr marL="171450" indent="-171450">
              <a:buFont typeface="Arial" panose="020B0604020202020204" pitchFamily="34" charset="0"/>
              <a:buChar char="•"/>
            </a:pPr>
            <a:r>
              <a:rPr lang="en-US" sz="1200" b="0" i="1" u="sng" kern="1200" dirty="0">
                <a:solidFill>
                  <a:schemeClr val="tx1"/>
                </a:solidFill>
                <a:effectLst/>
                <a:latin typeface="+mn-lt"/>
                <a:ea typeface="+mn-ea"/>
                <a:cs typeface="+mn-cs"/>
              </a:rPr>
              <a:t>Federal Equivalent Method</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means a method of sampling and analyzing the ambient air for an air pollutant that has been designated as an equivalent method in accordance with part 53 of this chapter; it does not include a method for which an equivalent method designation has been cancelled in accordance with §53.11 or §53.16 of this chapter.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3333CC"/>
                </a:solidFill>
                <a:effectLst/>
                <a:uLnTx/>
                <a:uFillTx/>
                <a:latin typeface="Times New Roman"/>
                <a:ea typeface="+mn-ea"/>
                <a:cs typeface="+mn-cs"/>
              </a:rPr>
              <a:t>Virtual Impaction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3333CC"/>
                </a:solidFill>
                <a:effectLst/>
                <a:uLnTx/>
                <a:uFillTx/>
                <a:latin typeface="Times New Roman"/>
                <a:ea typeface="+mn-ea"/>
                <a:cs typeface="+mn-cs"/>
              </a:rPr>
              <a:t>	Operation Principle</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a:ea typeface="+mn-ea"/>
                <a:cs typeface="+mn-cs"/>
              </a:rPr>
              <a:t>	Large particles with greater inertia cannot follow the sharp turn made by the air steam and continue to move in their initial directions and therefore are separated from the air stream.</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3333CC"/>
                </a:solidFill>
                <a:effectLst/>
                <a:uLnTx/>
                <a:uFillTx/>
                <a:latin typeface="Times New Roman"/>
                <a:ea typeface="+mn-ea"/>
                <a:cs typeface="+mn-cs"/>
              </a:rPr>
              <a:t>	Virtual Impaction</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a:ea typeface="+mn-ea"/>
                <a:cs typeface="+mn-cs"/>
              </a:rPr>
              <a:t>	The air stream is forced to make a turn not by physical obstruction but by the reduction of flow velocity, a virtual impaction.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8</a:t>
            </a:fld>
            <a:endParaRPr lang="en-US" dirty="0"/>
          </a:p>
        </p:txBody>
      </p:sp>
    </p:spTree>
    <p:extLst>
      <p:ext uri="{BB962C8B-B14F-4D97-AF65-F5344CB8AC3E}">
        <p14:creationId xmlns:p14="http://schemas.microsoft.com/office/powerpoint/2010/main" val="84389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Medium volume of air intake is typically refer to the breathing rate of human (1 m</a:t>
            </a:r>
            <a:r>
              <a:rPr lang="en-US" baseline="30000" dirty="0"/>
              <a:t>3</a:t>
            </a:r>
            <a:r>
              <a:rPr lang="en-US" baseline="0" dirty="0"/>
              <a:t>/</a:t>
            </a:r>
            <a:r>
              <a:rPr lang="en-US" baseline="0" dirty="0" err="1"/>
              <a:t>hr</a:t>
            </a:r>
            <a:r>
              <a:rPr lang="en-US" baseline="0" dirty="0"/>
              <a:t> or 16.7 liter/min)</a:t>
            </a:r>
          </a:p>
          <a:p>
            <a:pPr marL="171450" indent="-171450" defTabSz="881390">
              <a:buFont typeface="Arial" panose="020B0604020202020204" pitchFamily="34" charset="0"/>
              <a:buChar char="•"/>
              <a:defRPr/>
            </a:pPr>
            <a:r>
              <a:rPr lang="en-US" baseline="0" dirty="0"/>
              <a:t>Sampling theory for PM is referred to Hinds’ Aerosol Technology.</a:t>
            </a:r>
          </a:p>
          <a:p>
            <a:pPr defTabSz="881390">
              <a:defRPr/>
            </a:pPr>
            <a:endParaRPr lang="en-US" baseline="0" dirty="0"/>
          </a:p>
          <a:p>
            <a:pPr defTabSz="881390">
              <a:defRPr/>
            </a:pPr>
            <a:endParaRPr lang="en-US" baseline="0" dirty="0"/>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9</a:t>
            </a:fld>
            <a:endParaRPr lang="en-US" dirty="0"/>
          </a:p>
        </p:txBody>
      </p:sp>
    </p:spTree>
    <p:extLst>
      <p:ext uri="{BB962C8B-B14F-4D97-AF65-F5344CB8AC3E}">
        <p14:creationId xmlns:p14="http://schemas.microsoft.com/office/powerpoint/2010/main" val="3188341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outdoor-air-quality-dat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17.tceq.texas.gov/tamis/index.cfm?fuseaction=home.welcome" TargetMode="External"/><Relationship Id="rId5" Type="http://schemas.openxmlformats.org/officeDocument/2006/relationships/hyperlink" Target="https://www.tceq.texas.gov/airquality/monops/hourly_data.html" TargetMode="External"/><Relationship Id="rId4" Type="http://schemas.openxmlformats.org/officeDocument/2006/relationships/hyperlink" Target="https://www.epa.gov/air-sensor-toolbox/evaluation-emerging-air-sensor-performanc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wli@utep.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Measurements of Particulate Matter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6" name="Content Placeholder 1">
            <a:extLst>
              <a:ext uri="{FF2B5EF4-FFF2-40B4-BE49-F238E27FC236}">
                <a16:creationId xmlns:a16="http://schemas.microsoft.com/office/drawing/2014/main" id="{EC950E73-8740-47EE-BCBE-F8CE20A3A3B8}"/>
              </a:ext>
            </a:extLst>
          </p:cNvPr>
          <p:cNvSpPr txBox="1">
            <a:spLocks/>
          </p:cNvSpPr>
          <p:nvPr/>
        </p:nvSpPr>
        <p:spPr>
          <a:xfrm>
            <a:off x="428018" y="1449033"/>
            <a:ext cx="10596664" cy="489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Continuous Measurements</a:t>
            </a:r>
          </a:p>
          <a:p>
            <a:pPr lvl="1"/>
            <a:r>
              <a:rPr lang="en-US" dirty="0"/>
              <a:t>Principles of Measurements</a:t>
            </a:r>
          </a:p>
          <a:p>
            <a:pPr lvl="1"/>
            <a:r>
              <a:rPr lang="en-US" dirty="0"/>
              <a:t>Available Devices</a:t>
            </a:r>
          </a:p>
          <a:p>
            <a:pPr lvl="2">
              <a:buFontTx/>
              <a:buChar char="-"/>
            </a:pPr>
            <a:r>
              <a:rPr lang="en-US" dirty="0"/>
              <a:t>Stationery FRM Monitors</a:t>
            </a:r>
          </a:p>
          <a:p>
            <a:pPr lvl="2">
              <a:buFontTx/>
              <a:buChar char="-"/>
            </a:pPr>
            <a:r>
              <a:rPr lang="en-US" dirty="0"/>
              <a:t>Portable Monitors</a:t>
            </a:r>
          </a:p>
          <a:p>
            <a:pPr lvl="2">
              <a:buFontTx/>
              <a:buChar char="-"/>
            </a:pPr>
            <a:r>
              <a:rPr lang="en-US" dirty="0"/>
              <a:t>Personal Monitors</a:t>
            </a:r>
          </a:p>
          <a:p>
            <a:pPr lvl="1"/>
            <a:r>
              <a:rPr lang="en-US" dirty="0"/>
              <a:t>Low-Cost Monitors</a:t>
            </a:r>
          </a:p>
          <a:p>
            <a:pPr lvl="2">
              <a:buFontTx/>
              <a:buChar char="-"/>
            </a:pPr>
            <a:r>
              <a:rPr lang="en-US" dirty="0"/>
              <a:t>Based on light scattering caused by particles in an air stream through a light beam</a:t>
            </a:r>
          </a:p>
          <a:p>
            <a:pPr lvl="2">
              <a:buFontTx/>
              <a:buChar char="-"/>
            </a:pPr>
            <a:r>
              <a:rPr lang="en-US" dirty="0"/>
              <a:t>Low energy consumption</a:t>
            </a:r>
          </a:p>
          <a:p>
            <a:pPr lvl="2">
              <a:buFontTx/>
              <a:buChar char="-"/>
            </a:pPr>
            <a:r>
              <a:rPr lang="en-US" dirty="0"/>
              <a:t>Evaluated by US EPA and SCAQMD of California</a:t>
            </a:r>
          </a:p>
          <a:p>
            <a:pPr marL="457200" lvl="1" indent="0">
              <a:buNone/>
            </a:pPr>
            <a:r>
              <a:rPr lang="en-US" b="1" dirty="0">
                <a:solidFill>
                  <a:srgbClr val="FF0000"/>
                </a:solidFill>
              </a:rPr>
              <a:t>		</a:t>
            </a:r>
          </a:p>
        </p:txBody>
      </p:sp>
    </p:spTree>
    <p:extLst>
      <p:ext uri="{BB962C8B-B14F-4D97-AF65-F5344CB8AC3E}">
        <p14:creationId xmlns:p14="http://schemas.microsoft.com/office/powerpoint/2010/main" val="56292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Sample Ambient PM Measurement Devices</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7972" y="1317441"/>
            <a:ext cx="3090147" cy="36107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a:stretch>
            <a:fillRect/>
          </a:stretch>
        </p:blipFill>
        <p:spPr>
          <a:xfrm>
            <a:off x="3433479" y="1317441"/>
            <a:ext cx="2623175" cy="3632961"/>
          </a:xfrm>
          <a:prstGeom prst="rect">
            <a:avLst/>
          </a:prstGeom>
        </p:spPr>
      </p:pic>
      <p:sp>
        <p:nvSpPr>
          <p:cNvPr id="9" name="TextBox 8"/>
          <p:cNvSpPr txBox="1"/>
          <p:nvPr/>
        </p:nvSpPr>
        <p:spPr>
          <a:xfrm>
            <a:off x="144445" y="5245260"/>
            <a:ext cx="3308278" cy="646331"/>
          </a:xfrm>
          <a:prstGeom prst="rect">
            <a:avLst/>
          </a:prstGeom>
          <a:noFill/>
        </p:spPr>
        <p:txBody>
          <a:bodyPr wrap="none" rtlCol="0">
            <a:spAutoFit/>
          </a:bodyPr>
          <a:lstStyle/>
          <a:p>
            <a:r>
              <a:rPr lang="en-US" dirty="0"/>
              <a:t>Dichotomous (Virtual Impaction) </a:t>
            </a:r>
          </a:p>
          <a:p>
            <a:r>
              <a:rPr lang="en-US" dirty="0"/>
              <a:t>PM Monitor</a:t>
            </a:r>
          </a:p>
        </p:txBody>
      </p:sp>
      <p:sp>
        <p:nvSpPr>
          <p:cNvPr id="10" name="TextBox 9"/>
          <p:cNvSpPr txBox="1"/>
          <p:nvPr/>
        </p:nvSpPr>
        <p:spPr>
          <a:xfrm>
            <a:off x="3433479" y="5245260"/>
            <a:ext cx="2791533" cy="646331"/>
          </a:xfrm>
          <a:prstGeom prst="rect">
            <a:avLst/>
          </a:prstGeom>
          <a:noFill/>
        </p:spPr>
        <p:txBody>
          <a:bodyPr wrap="none" rtlCol="0">
            <a:spAutoFit/>
          </a:bodyPr>
          <a:lstStyle/>
          <a:p>
            <a:r>
              <a:rPr lang="en-US" dirty="0"/>
              <a:t>Tapered Element Oscillating</a:t>
            </a:r>
          </a:p>
          <a:p>
            <a:r>
              <a:rPr lang="en-US" dirty="0"/>
              <a:t>Microbalance PM Monitor</a:t>
            </a:r>
          </a:p>
        </p:txBody>
      </p:sp>
      <p:pic>
        <p:nvPicPr>
          <p:cNvPr id="11" name="Picture 10"/>
          <p:cNvPicPr>
            <a:picLocks noChangeAspect="1"/>
          </p:cNvPicPr>
          <p:nvPr/>
        </p:nvPicPr>
        <p:blipFill>
          <a:blip r:embed="rId5"/>
          <a:stretch>
            <a:fillRect/>
          </a:stretch>
        </p:blipFill>
        <p:spPr>
          <a:xfrm>
            <a:off x="6470720" y="1317441"/>
            <a:ext cx="3551387" cy="2560156"/>
          </a:xfrm>
          <a:prstGeom prst="rect">
            <a:avLst/>
          </a:prstGeom>
        </p:spPr>
      </p:pic>
      <p:sp>
        <p:nvSpPr>
          <p:cNvPr id="12" name="TextBox 11"/>
          <p:cNvSpPr txBox="1"/>
          <p:nvPr/>
        </p:nvSpPr>
        <p:spPr>
          <a:xfrm>
            <a:off x="6515100" y="3945789"/>
            <a:ext cx="2969916" cy="369332"/>
          </a:xfrm>
          <a:prstGeom prst="rect">
            <a:avLst/>
          </a:prstGeom>
          <a:noFill/>
        </p:spPr>
        <p:txBody>
          <a:bodyPr wrap="none" rtlCol="0">
            <a:spAutoFit/>
          </a:bodyPr>
          <a:lstStyle/>
          <a:p>
            <a:r>
              <a:rPr lang="en-US" dirty="0"/>
              <a:t>Beta Attenuation PM Monitor</a:t>
            </a:r>
          </a:p>
        </p:txBody>
      </p:sp>
      <p:pic>
        <p:nvPicPr>
          <p:cNvPr id="15" name="Picture 3" descr="IMG_0006"/>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666265" y="4383314"/>
            <a:ext cx="3160295" cy="23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16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Sample Ambient PM Measurement Devices</a:t>
            </a:r>
          </a:p>
        </p:txBody>
      </p:sp>
      <p:sp>
        <p:nvSpPr>
          <p:cNvPr id="9" name="TextBox 8"/>
          <p:cNvSpPr txBox="1"/>
          <p:nvPr/>
        </p:nvSpPr>
        <p:spPr>
          <a:xfrm>
            <a:off x="76210" y="5055231"/>
            <a:ext cx="2886752" cy="923330"/>
          </a:xfrm>
          <a:prstGeom prst="rect">
            <a:avLst/>
          </a:prstGeom>
          <a:noFill/>
        </p:spPr>
        <p:txBody>
          <a:bodyPr wrap="none" rtlCol="0">
            <a:spAutoFit/>
          </a:bodyPr>
          <a:lstStyle/>
          <a:p>
            <a:r>
              <a:rPr lang="en-US" dirty="0"/>
              <a:t>Low-cost limited channels </a:t>
            </a:r>
          </a:p>
          <a:p>
            <a:r>
              <a:rPr lang="en-US" dirty="0"/>
              <a:t>Particle Counter PM Monitor</a:t>
            </a:r>
          </a:p>
          <a:p>
            <a:r>
              <a:rPr lang="en-US" dirty="0"/>
              <a:t> – Purple Air</a:t>
            </a:r>
          </a:p>
        </p:txBody>
      </p:sp>
      <p:sp>
        <p:nvSpPr>
          <p:cNvPr id="10" name="TextBox 9"/>
          <p:cNvSpPr txBox="1"/>
          <p:nvPr/>
        </p:nvSpPr>
        <p:spPr>
          <a:xfrm>
            <a:off x="3320382" y="3787205"/>
            <a:ext cx="2300245" cy="646331"/>
          </a:xfrm>
          <a:prstGeom prst="rect">
            <a:avLst/>
          </a:prstGeom>
          <a:noFill/>
        </p:spPr>
        <p:txBody>
          <a:bodyPr wrap="none" rtlCol="0">
            <a:spAutoFit/>
          </a:bodyPr>
          <a:lstStyle/>
          <a:p>
            <a:r>
              <a:rPr lang="en-US" dirty="0"/>
              <a:t>Multiple Size Channels</a:t>
            </a:r>
          </a:p>
          <a:p>
            <a:r>
              <a:rPr lang="en-US" dirty="0"/>
              <a:t>PM Monitor - GRIM</a:t>
            </a:r>
          </a:p>
        </p:txBody>
      </p:sp>
      <p:pic>
        <p:nvPicPr>
          <p:cNvPr id="2050" name="Picture 2" descr="http://www.aqmd.gov/images/default-source/aq-spec-images/sensor-images-for-products-pages/purpleair-ii.jpg?sfvrs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39" y="1371600"/>
            <a:ext cx="2286836" cy="34302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grimm-aerosol.com/fileadmin/files/grimm-aerosol/3%20Products/Environmental%20Dust%20Monitoring/Approved%20PM%20Monitor/EDM180/Product%20Images/EDM180_Approved-PM-monitor_full-view-perspective_w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4812" y="1352300"/>
            <a:ext cx="3131386" cy="23485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esrl.noaa.gov/gmd/aero/instrumentation/images/3563NEP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027" y="4212919"/>
            <a:ext cx="5530757" cy="193576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566669" y="6291431"/>
            <a:ext cx="5235472" cy="369332"/>
          </a:xfrm>
          <a:prstGeom prst="rect">
            <a:avLst/>
          </a:prstGeom>
          <a:noFill/>
        </p:spPr>
        <p:txBody>
          <a:bodyPr wrap="none" rtlCol="0">
            <a:spAutoFit/>
          </a:bodyPr>
          <a:lstStyle/>
          <a:p>
            <a:r>
              <a:rPr lang="en-US" dirty="0"/>
              <a:t>Light Scattering PM Monitor - </a:t>
            </a:r>
            <a:r>
              <a:rPr lang="en-US" i="1" dirty="0"/>
              <a:t>TSI 3563 </a:t>
            </a:r>
            <a:r>
              <a:rPr lang="en-US" i="1" dirty="0" err="1"/>
              <a:t>Nephelometer</a:t>
            </a:r>
            <a:r>
              <a:rPr lang="en-US" i="1" dirty="0"/>
              <a:t> </a:t>
            </a:r>
            <a:endParaRPr lang="en-US" dirty="0"/>
          </a:p>
        </p:txBody>
      </p:sp>
      <p:pic>
        <p:nvPicPr>
          <p:cNvPr id="2054" name="Picture 6" descr="https://www.aeroqual.com/wp-content/uploads/sh-pm-sensor-series-5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1352300"/>
            <a:ext cx="2466473" cy="246647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181142" y="1822684"/>
            <a:ext cx="2723951" cy="1200329"/>
          </a:xfrm>
          <a:prstGeom prst="rect">
            <a:avLst/>
          </a:prstGeom>
          <a:noFill/>
        </p:spPr>
        <p:txBody>
          <a:bodyPr wrap="none" rtlCol="0">
            <a:spAutoFit/>
          </a:bodyPr>
          <a:lstStyle/>
          <a:p>
            <a:r>
              <a:rPr lang="en-US" dirty="0"/>
              <a:t>Low-cost limited channels, </a:t>
            </a:r>
          </a:p>
          <a:p>
            <a:r>
              <a:rPr lang="en-US" dirty="0"/>
              <a:t>Light scattering Personal</a:t>
            </a:r>
          </a:p>
          <a:p>
            <a:r>
              <a:rPr lang="en-US" dirty="0"/>
              <a:t>Particle Counter PM </a:t>
            </a:r>
          </a:p>
          <a:p>
            <a:r>
              <a:rPr lang="en-US" dirty="0"/>
              <a:t> – </a:t>
            </a:r>
            <a:r>
              <a:rPr lang="en-US" dirty="0" err="1"/>
              <a:t>Aeroqual</a:t>
            </a:r>
            <a:endParaRPr lang="en-US" dirty="0"/>
          </a:p>
        </p:txBody>
      </p:sp>
      <p:pic>
        <p:nvPicPr>
          <p:cNvPr id="4" name="Picture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904812" y="4578538"/>
            <a:ext cx="2502288" cy="1876716"/>
          </a:xfrm>
          <a:prstGeom prst="rect">
            <a:avLst/>
          </a:prstGeom>
        </p:spPr>
      </p:pic>
    </p:spTree>
    <p:extLst>
      <p:ext uri="{BB962C8B-B14F-4D97-AF65-F5344CB8AC3E}">
        <p14:creationId xmlns:p14="http://schemas.microsoft.com/office/powerpoint/2010/main" val="202248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Measurements of Gaseous Materials</a:t>
            </a:r>
          </a:p>
        </p:txBody>
      </p:sp>
      <p:sp>
        <p:nvSpPr>
          <p:cNvPr id="4" name="Rectangle 3">
            <a:extLst>
              <a:ext uri="{FF2B5EF4-FFF2-40B4-BE49-F238E27FC236}">
                <a16:creationId xmlns:a16="http://schemas.microsoft.com/office/drawing/2014/main" id="{17F630E7-C28D-491C-BDA4-DB81C6329D6F}"/>
              </a:ext>
            </a:extLst>
          </p:cNvPr>
          <p:cNvSpPr/>
          <p:nvPr/>
        </p:nvSpPr>
        <p:spPr>
          <a:xfrm>
            <a:off x="592210" y="1325816"/>
            <a:ext cx="10432472" cy="4832092"/>
          </a:xfrm>
          <a:prstGeom prst="rect">
            <a:avLst/>
          </a:prstGeom>
        </p:spPr>
        <p:txBody>
          <a:bodyPr wrap="square">
            <a:spAutoFit/>
          </a:bodyPr>
          <a:lstStyle/>
          <a:p>
            <a:pPr marL="285750" indent="-285750">
              <a:buFont typeface="Arial" panose="020B0604020202020204" pitchFamily="34" charset="0"/>
              <a:buChar char="•"/>
            </a:pPr>
            <a:r>
              <a:rPr lang="en-US" sz="2800" dirty="0"/>
              <a:t>Methods </a:t>
            </a:r>
            <a:r>
              <a:rPr lang="en-US" sz="2800"/>
              <a:t>to collect </a:t>
            </a:r>
            <a:r>
              <a:rPr lang="en-US" sz="2800" dirty="0"/>
              <a:t>gaseous </a:t>
            </a:r>
            <a:r>
              <a:rPr lang="en-US" sz="2800"/>
              <a:t>materials depend </a:t>
            </a:r>
            <a:r>
              <a:rPr lang="en-US" sz="2800" dirty="0"/>
              <a:t>strongly on the chemicals of concern</a:t>
            </a:r>
          </a:p>
          <a:p>
            <a:pPr marL="285750" indent="-285750">
              <a:buFont typeface="Arial" panose="020B0604020202020204" pitchFamily="34" charset="0"/>
              <a:buChar char="•"/>
            </a:pPr>
            <a:r>
              <a:rPr lang="en-US" sz="2800" dirty="0"/>
              <a:t>Different sampling media and techniques are required based on the laboratory procedures.</a:t>
            </a:r>
          </a:p>
          <a:p>
            <a:pPr marL="285750" indent="-285750">
              <a:buFont typeface="Arial" panose="020B0604020202020204" pitchFamily="34" charset="0"/>
              <a:buChar char="•"/>
            </a:pPr>
            <a:r>
              <a:rPr lang="en-US" sz="2800" dirty="0"/>
              <a:t>Instantaneous and integrated sampling for non-reactive, non-degrading, high concentration chemicals are typically done using a pre-calibrated, cleaned canister.  Samples are brought back to a chemical laboratory for GC/MS analyses.  </a:t>
            </a:r>
          </a:p>
          <a:p>
            <a:pPr marL="285750" indent="-285750">
              <a:buFont typeface="Arial" panose="020B0604020202020204" pitchFamily="34" charset="0"/>
              <a:buChar char="•"/>
            </a:pPr>
            <a:r>
              <a:rPr lang="en-US" sz="2800" dirty="0"/>
              <a:t>Other media are used to compensate low concentration and the requirements of various sampling times.  Media commonly used are </a:t>
            </a:r>
            <a:r>
              <a:rPr lang="en-US" sz="2800" dirty="0" err="1"/>
              <a:t>Tenex</a:t>
            </a:r>
            <a:r>
              <a:rPr lang="en-US" sz="2800" dirty="0"/>
              <a:t> tube, silica gel, activated carbon, etc.</a:t>
            </a:r>
            <a:endParaRPr lang="en-US" sz="2800" b="1" dirty="0"/>
          </a:p>
        </p:txBody>
      </p:sp>
      <p:sp>
        <p:nvSpPr>
          <p:cNvPr id="6" name="Content Placeholder 1">
            <a:extLst>
              <a:ext uri="{FF2B5EF4-FFF2-40B4-BE49-F238E27FC236}">
                <a16:creationId xmlns:a16="http://schemas.microsoft.com/office/drawing/2014/main" id="{EC950E73-8740-47EE-BCBE-F8CE20A3A3B8}"/>
              </a:ext>
            </a:extLst>
          </p:cNvPr>
          <p:cNvSpPr txBox="1">
            <a:spLocks/>
          </p:cNvSpPr>
          <p:nvPr/>
        </p:nvSpPr>
        <p:spPr>
          <a:xfrm>
            <a:off x="428018" y="1449033"/>
            <a:ext cx="10596664" cy="489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endParaRPr lang="en-US" b="1" dirty="0">
              <a:solidFill>
                <a:srgbClr val="FF0000"/>
              </a:solidFill>
            </a:endParaRPr>
          </a:p>
        </p:txBody>
      </p:sp>
    </p:spTree>
    <p:extLst>
      <p:ext uri="{BB962C8B-B14F-4D97-AF65-F5344CB8AC3E}">
        <p14:creationId xmlns:p14="http://schemas.microsoft.com/office/powerpoint/2010/main" val="181763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Sample Continuous Gas Monitors</a:t>
            </a:r>
          </a:p>
        </p:txBody>
      </p:sp>
      <p:pic>
        <p:nvPicPr>
          <p:cNvPr id="3076"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53" y="3167784"/>
            <a:ext cx="5014326" cy="20285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53" y="1365584"/>
            <a:ext cx="4030579" cy="16013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2356" y="5592013"/>
            <a:ext cx="3943549" cy="646331"/>
          </a:xfrm>
          <a:prstGeom prst="rect">
            <a:avLst/>
          </a:prstGeom>
          <a:noFill/>
        </p:spPr>
        <p:txBody>
          <a:bodyPr wrap="square" rtlCol="0">
            <a:spAutoFit/>
          </a:bodyPr>
          <a:lstStyle/>
          <a:p>
            <a:r>
              <a:rPr lang="en-US" dirty="0"/>
              <a:t>FEM-approved direct measurement </a:t>
            </a:r>
          </a:p>
          <a:p>
            <a:r>
              <a:rPr lang="en-US" dirty="0"/>
              <a:t>NO2 Monitor – 2B Model 405</a:t>
            </a:r>
          </a:p>
        </p:txBody>
      </p:sp>
      <p:pic>
        <p:nvPicPr>
          <p:cNvPr id="3080" name="Picture 8" descr="https://assets.thermofisher.com/TFS-Assets/EPM/product-images/42iQ.png-6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567" y="1365584"/>
            <a:ext cx="3135896" cy="1432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841331" y="2998625"/>
            <a:ext cx="4759218" cy="3070560"/>
          </a:xfrm>
          <a:prstGeom prst="rect">
            <a:avLst/>
          </a:prstGeom>
        </p:spPr>
      </p:pic>
      <p:sp>
        <p:nvSpPr>
          <p:cNvPr id="11" name="TextBox 10"/>
          <p:cNvSpPr txBox="1"/>
          <p:nvPr/>
        </p:nvSpPr>
        <p:spPr>
          <a:xfrm>
            <a:off x="6249165" y="6087203"/>
            <a:ext cx="3943549" cy="646331"/>
          </a:xfrm>
          <a:prstGeom prst="rect">
            <a:avLst/>
          </a:prstGeom>
          <a:noFill/>
        </p:spPr>
        <p:txBody>
          <a:bodyPr wrap="square" rtlCol="0">
            <a:spAutoFit/>
          </a:bodyPr>
          <a:lstStyle/>
          <a:p>
            <a:r>
              <a:rPr lang="en-US" dirty="0"/>
              <a:t>FRM-approved NO-O3 reaction </a:t>
            </a:r>
          </a:p>
          <a:p>
            <a:r>
              <a:rPr lang="en-US" dirty="0"/>
              <a:t>NO2 Monitor – </a:t>
            </a:r>
            <a:r>
              <a:rPr lang="en-US" dirty="0" err="1"/>
              <a:t>Thermoscience</a:t>
            </a:r>
            <a:r>
              <a:rPr lang="en-US" dirty="0"/>
              <a:t> 42iQ</a:t>
            </a:r>
          </a:p>
        </p:txBody>
      </p:sp>
    </p:spTree>
    <p:extLst>
      <p:ext uri="{BB962C8B-B14F-4D97-AF65-F5344CB8AC3E}">
        <p14:creationId xmlns:p14="http://schemas.microsoft.com/office/powerpoint/2010/main" val="80406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2356" y="107329"/>
            <a:ext cx="11353800" cy="931207"/>
          </a:xfrm>
        </p:spPr>
        <p:txBody>
          <a:bodyPr>
            <a:normAutofit/>
          </a:bodyPr>
          <a:lstStyle/>
          <a:p>
            <a:r>
              <a:rPr lang="en-US" dirty="0"/>
              <a:t>Sample Continuous Gas Monitors</a:t>
            </a:r>
          </a:p>
        </p:txBody>
      </p:sp>
      <p:sp>
        <p:nvSpPr>
          <p:cNvPr id="8" name="TextBox 7"/>
          <p:cNvSpPr txBox="1"/>
          <p:nvPr/>
        </p:nvSpPr>
        <p:spPr>
          <a:xfrm>
            <a:off x="592356" y="5985544"/>
            <a:ext cx="3943549" cy="646331"/>
          </a:xfrm>
          <a:prstGeom prst="rect">
            <a:avLst/>
          </a:prstGeom>
          <a:noFill/>
        </p:spPr>
        <p:txBody>
          <a:bodyPr wrap="square" rtlCol="0">
            <a:spAutoFit/>
          </a:bodyPr>
          <a:lstStyle/>
          <a:p>
            <a:r>
              <a:rPr lang="en-US" dirty="0"/>
              <a:t>FEM-approved direct measurement </a:t>
            </a:r>
          </a:p>
          <a:p>
            <a:r>
              <a:rPr lang="en-US" dirty="0"/>
              <a:t>Ozone Monitor – 2B Model 205</a:t>
            </a:r>
          </a:p>
        </p:txBody>
      </p:sp>
      <p:sp>
        <p:nvSpPr>
          <p:cNvPr id="11" name="TextBox 10"/>
          <p:cNvSpPr txBox="1"/>
          <p:nvPr/>
        </p:nvSpPr>
        <p:spPr>
          <a:xfrm>
            <a:off x="6249165" y="6087203"/>
            <a:ext cx="4351384" cy="646331"/>
          </a:xfrm>
          <a:prstGeom prst="rect">
            <a:avLst/>
          </a:prstGeom>
          <a:noFill/>
        </p:spPr>
        <p:txBody>
          <a:bodyPr wrap="square" rtlCol="0">
            <a:spAutoFit/>
          </a:bodyPr>
          <a:lstStyle/>
          <a:p>
            <a:r>
              <a:rPr lang="en-US" dirty="0"/>
              <a:t>FRM-approved Ethylene-</a:t>
            </a:r>
            <a:r>
              <a:rPr lang="en-US" dirty="0" err="1"/>
              <a:t>chemiluminescence</a:t>
            </a:r>
            <a:r>
              <a:rPr lang="en-US" dirty="0"/>
              <a:t> Ozone Monitor – Bendix 8002 (obsolete)</a:t>
            </a:r>
          </a:p>
        </p:txBody>
      </p:sp>
      <p:pic>
        <p:nvPicPr>
          <p:cNvPr id="4098"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972" y="1235302"/>
            <a:ext cx="2294316" cy="1824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34" y="3256628"/>
            <a:ext cx="4581191" cy="2532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6024235" y="1754535"/>
            <a:ext cx="5141357" cy="3840149"/>
          </a:xfrm>
          <a:prstGeom prst="rect">
            <a:avLst/>
          </a:prstGeom>
        </p:spPr>
      </p:pic>
    </p:spTree>
    <p:extLst>
      <p:ext uri="{BB962C8B-B14F-4D97-AF65-F5344CB8AC3E}">
        <p14:creationId xmlns:p14="http://schemas.microsoft.com/office/powerpoint/2010/main" val="345726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marL="0" indent="0">
              <a:buClr>
                <a:srgbClr val="425B2A"/>
              </a:buClr>
              <a:buNone/>
            </a:pPr>
            <a:r>
              <a:rPr lang="en-US" b="1" u="sng" dirty="0"/>
              <a:t>U.S. Federal</a:t>
            </a:r>
          </a:p>
          <a:p>
            <a:pPr marL="0" indent="0">
              <a:buClr>
                <a:srgbClr val="425B2A"/>
              </a:buClr>
              <a:buNone/>
            </a:pPr>
            <a:r>
              <a:rPr lang="en-US" b="1" dirty="0"/>
              <a:t>Air Data: Air Quality Data Collected at Outdoor Monitors Across the US</a:t>
            </a:r>
          </a:p>
          <a:p>
            <a:pPr marL="0" lvl="0" indent="0">
              <a:buClr>
                <a:srgbClr val="425B2A"/>
              </a:buClr>
              <a:buNone/>
            </a:pPr>
            <a:r>
              <a:rPr lang="en-US" dirty="0">
                <a:hlinkClick r:id="rId3"/>
              </a:rPr>
              <a:t>https://www.epa.gov/outdoor-air-quality-data</a:t>
            </a:r>
            <a:endParaRPr lang="en-US" dirty="0"/>
          </a:p>
          <a:p>
            <a:pPr marL="0" indent="0">
              <a:buClr>
                <a:srgbClr val="425B2A"/>
              </a:buClr>
              <a:buNone/>
            </a:pPr>
            <a:r>
              <a:rPr lang="en-US" b="1" dirty="0"/>
              <a:t>Evaluation of Emerging Air Sensor Performance</a:t>
            </a:r>
            <a:endParaRPr lang="en-US" dirty="0"/>
          </a:p>
          <a:p>
            <a:pPr marL="0" lvl="0" indent="0">
              <a:buClr>
                <a:srgbClr val="425B2A"/>
              </a:buClr>
              <a:buNone/>
            </a:pPr>
            <a:r>
              <a:rPr lang="en-US" dirty="0">
                <a:hlinkClick r:id="rId4"/>
              </a:rPr>
              <a:t>https://www.epa.gov/air-sensor-toolbox/evaluation-emerging-air-sensor-performance</a:t>
            </a:r>
            <a:endParaRPr lang="en-US" dirty="0"/>
          </a:p>
          <a:p>
            <a:pPr marL="0" lvl="0" indent="0">
              <a:buClr>
                <a:srgbClr val="425B2A"/>
              </a:buClr>
              <a:buNone/>
            </a:pPr>
            <a:r>
              <a:rPr lang="en-US" b="1" u="sng" dirty="0"/>
              <a:t>U.S. State (Texas for example)</a:t>
            </a:r>
          </a:p>
          <a:p>
            <a:pPr marL="0" lvl="0" indent="0">
              <a:buClr>
                <a:srgbClr val="425B2A"/>
              </a:buClr>
              <a:buNone/>
            </a:pPr>
            <a:r>
              <a:rPr lang="en-US" dirty="0">
                <a:hlinkClick r:id="rId5"/>
              </a:rPr>
              <a:t>https://www.tceq.texas.gov/airquality/monops/hourly_data.html</a:t>
            </a:r>
            <a:endParaRPr lang="en-US" dirty="0"/>
          </a:p>
          <a:p>
            <a:pPr marL="0" lvl="0" indent="0">
              <a:buClr>
                <a:srgbClr val="425B2A"/>
              </a:buClr>
              <a:buNone/>
            </a:pPr>
            <a:r>
              <a:rPr lang="en-US" dirty="0">
                <a:hlinkClick r:id="rId6"/>
              </a:rPr>
              <a:t>https://www17.tceq.texas.gov/tamis/index.cfm?fuseaction=home.welcome</a:t>
            </a:r>
            <a:endParaRPr lang="en-US" dirty="0"/>
          </a:p>
        </p:txBody>
      </p:sp>
      <p:sp>
        <p:nvSpPr>
          <p:cNvPr id="3" name="Title 2"/>
          <p:cNvSpPr>
            <a:spLocks noGrp="1"/>
          </p:cNvSpPr>
          <p:nvPr>
            <p:ph type="title"/>
          </p:nvPr>
        </p:nvSpPr>
        <p:spPr>
          <a:xfrm>
            <a:off x="838200" y="211167"/>
            <a:ext cx="11353800" cy="931207"/>
          </a:xfrm>
        </p:spPr>
        <p:txBody>
          <a:bodyPr>
            <a:normAutofit/>
          </a:bodyPr>
          <a:lstStyle/>
          <a:p>
            <a:r>
              <a:rPr lang="en-US" dirty="0"/>
              <a:t>Air Pollution Data Sources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21603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513031"/>
            <a:ext cx="10515600" cy="4771129"/>
          </a:xfrm>
        </p:spPr>
        <p:txBody>
          <a:bodyPr>
            <a:normAutofit/>
          </a:bodyPr>
          <a:lstStyle/>
          <a:p>
            <a:endParaRPr lang="en-US" dirty="0"/>
          </a:p>
          <a:p>
            <a:r>
              <a:rPr lang="en-US" dirty="0"/>
              <a:t>Process surface wind data and construct a time-averaged, duration-specific </a:t>
            </a:r>
            <a:r>
              <a:rPr lang="en-US" dirty="0" err="1"/>
              <a:t>windrose</a:t>
            </a:r>
            <a:endParaRPr lang="en-US" dirty="0"/>
          </a:p>
          <a:p>
            <a:r>
              <a:rPr lang="en-US" dirty="0"/>
              <a:t>Determination of advantage and disadvantage of low-cost air sensor</a:t>
            </a:r>
          </a:p>
          <a:p>
            <a:r>
              <a:rPr lang="en-US" dirty="0"/>
              <a:t>QAPP for air pollution measurement</a:t>
            </a:r>
          </a:p>
          <a:p>
            <a:r>
              <a:rPr lang="en-US" dirty="0"/>
              <a:t>Uncertainties involved in the mass concentration developed from gravitational method vs Gravitational weighing light scattering</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40999" y="1585220"/>
            <a:ext cx="10515600" cy="4771129"/>
          </a:xfrm>
        </p:spPr>
        <p:txBody>
          <a:bodyPr>
            <a:normAutofit lnSpcReduction="10000"/>
          </a:bodyPr>
          <a:lstStyle/>
          <a:p>
            <a:r>
              <a:rPr lang="en-US" dirty="0"/>
              <a:t>Health effects associated with exposures to air pollution may not be directly related to the mass concentration of a pollutant.  The constituents of air pollutants and sizes, surface areas of particles can all play an important role.  How measurements can be improved to acquire such information in terms of timeliness and quality of the data?</a:t>
            </a:r>
          </a:p>
          <a:p>
            <a:r>
              <a:rPr lang="en-US" dirty="0"/>
              <a:t>Low-cost air sensors provide an economic way for network monitoring.  However, the quality of the instrument needs to be improved. </a:t>
            </a:r>
          </a:p>
          <a:p>
            <a:r>
              <a:rPr lang="en-US" dirty="0"/>
              <a:t>Biological pollutants such as Covid-19 create pandemic health problem for mankind.  New methods in identifying and quantifying biological pollutants are needed in the future.</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80839" y="1585220"/>
            <a:ext cx="10515600" cy="4771129"/>
          </a:xfrm>
        </p:spPr>
        <p:txBody>
          <a:bodyPr/>
          <a:lstStyle/>
          <a:p>
            <a:r>
              <a:rPr lang="en-US" dirty="0"/>
              <a:t>Air quality monitoring is an integrated component in air quality management and assessment of health effects</a:t>
            </a:r>
          </a:p>
          <a:p>
            <a:r>
              <a:rPr lang="en-US" dirty="0"/>
              <a:t>Determination of air pollution measurement methods depends on the purpose of monitoring, pollutants of interest, sampling time, best available knowledge, and science</a:t>
            </a:r>
          </a:p>
          <a:p>
            <a:r>
              <a:rPr lang="en-US" dirty="0"/>
              <a:t>Thanks to the internet, air quality data are readily available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377515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Lecture #14: Air Pollution Measurement Methods and Data Sources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544562" y="1939047"/>
            <a:ext cx="10895165" cy="3046988"/>
          </a:xfrm>
          <a:prstGeom prst="rect">
            <a:avLst/>
          </a:prstGeom>
          <a:noFill/>
        </p:spPr>
        <p:txBody>
          <a:bodyPr wrap="square" rtlCol="0">
            <a:spAutoFit/>
          </a:bodyPr>
          <a:lstStyle/>
          <a:p>
            <a:pPr algn="ctr"/>
            <a:r>
              <a:rPr lang="en-US" sz="2400" b="1" dirty="0"/>
              <a:t>Wen-Whai Li, Ph.D., P.E.</a:t>
            </a:r>
          </a:p>
          <a:p>
            <a:pPr algn="ctr"/>
            <a:r>
              <a:rPr lang="en-US" sz="2400" b="1" dirty="0"/>
              <a:t>The University of Texas at El Paso</a:t>
            </a:r>
          </a:p>
          <a:p>
            <a:pPr algn="ctr"/>
            <a:r>
              <a:rPr lang="en-US" sz="2400" b="1" dirty="0">
                <a:hlinkClick r:id="rId3"/>
              </a:rPr>
              <a:t>wli@utep.edu</a:t>
            </a:r>
            <a:r>
              <a:rPr lang="en-US" sz="2400" b="1" dirty="0"/>
              <a:t>; (915) 747-8755</a:t>
            </a:r>
          </a:p>
          <a:p>
            <a:pPr algn="ctr"/>
            <a:endParaRPr lang="en-US" sz="2400" b="1" dirty="0"/>
          </a:p>
          <a:p>
            <a:pPr algn="ctr"/>
            <a:r>
              <a:rPr lang="en-US" sz="2400" b="1" dirty="0"/>
              <a:t>Materials used in the presentation are for education and discussion purposes only.  Do not use or cite the materials without the permission of the author </a:t>
            </a:r>
          </a:p>
          <a:p>
            <a:pPr algn="ctr"/>
            <a:r>
              <a:rPr lang="en-US" sz="2400" b="1"/>
              <a:t>The author declares that there is no conflict of interest</a:t>
            </a:r>
          </a:p>
          <a:p>
            <a:pPr algn="ctr"/>
            <a:r>
              <a:rPr lang="en-US" sz="2400" b="1"/>
              <a:t>Lecture </a:t>
            </a:r>
            <a:r>
              <a:rPr lang="en-US" sz="2400" b="1" dirty="0"/>
              <a:t>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20683" y="1416778"/>
            <a:ext cx="10515600" cy="4771129"/>
          </a:xfrm>
        </p:spPr>
        <p:txBody>
          <a:bodyPr>
            <a:normAutofit/>
          </a:bodyPr>
          <a:lstStyle/>
          <a:p>
            <a:pPr marL="0" lvl="0" indent="0">
              <a:buNone/>
            </a:pPr>
            <a:r>
              <a:rPr lang="en-US" dirty="0"/>
              <a:t>Li, W-W, 2020. Chapter 2: Air pollution, air quality, vehicle emissions and environmental regulations, in Traffic-Related Air Pollution: Emissions, Human Exposures, and Health, edited by </a:t>
            </a:r>
            <a:r>
              <a:rPr lang="en-US" dirty="0" err="1"/>
              <a:t>Khreis</a:t>
            </a:r>
            <a:r>
              <a:rPr lang="en-US" dirty="0"/>
              <a:t> H. et al, Elsevier S&amp;T Books.</a:t>
            </a:r>
          </a:p>
          <a:p>
            <a:pPr marL="0" indent="0">
              <a:buNone/>
            </a:pPr>
            <a:r>
              <a:rPr lang="en-US" dirty="0"/>
              <a:t>De Nevers, Noel. 2017.  Air Pollution Control Engineering, Waveland Press, Inc., ISBN 1-4786-2905-3.</a:t>
            </a:r>
          </a:p>
          <a:p>
            <a:pPr marL="0" indent="0">
              <a:buNone/>
            </a:pPr>
            <a:r>
              <a:rPr lang="en-US" dirty="0"/>
              <a:t>Hinds, William C., 1999.  Aerosol Technology, John Wiley &amp; Sons, Inc., ISBN0-471-19410-7.</a:t>
            </a:r>
          </a:p>
          <a:p>
            <a:pPr marL="0" indent="0">
              <a:buNone/>
            </a:pPr>
            <a:r>
              <a:rPr lang="en-US" dirty="0"/>
              <a:t>Kulkarni, P., Baron, P.A., </a:t>
            </a:r>
            <a:r>
              <a:rPr lang="en-US" dirty="0" err="1"/>
              <a:t>Willeke</a:t>
            </a:r>
            <a:r>
              <a:rPr lang="en-US" dirty="0"/>
              <a:t>, K., 2011, Aerosol Measurement: Principles, Techniques, and Applications,  3rd Edition, John Wiley &amp; Sons, Inc.,  ISBN-13: 978-0470387412 </a:t>
            </a:r>
          </a:p>
          <a:p>
            <a:pPr marL="0" indent="0">
              <a:buNone/>
            </a:pPr>
            <a:endParaRPr lang="en-US" dirty="0"/>
          </a:p>
          <a:p>
            <a:pPr marL="0" lvl="0" indent="0">
              <a:buNone/>
            </a:pPr>
            <a:endParaRPr lang="en-US" dirty="0"/>
          </a:p>
          <a:p>
            <a:pPr marL="0" lv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368731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pPr lvl="0"/>
            <a:r>
              <a:rPr lang="en-US" dirty="0" err="1"/>
              <a:t>Khreis</a:t>
            </a:r>
            <a:r>
              <a:rPr lang="en-US" dirty="0"/>
              <a:t> H. et al, 2020. Traffic-Related Air Pollution: Emissions, Human Exposures, and Health, Elsevier S&amp;T Books.</a:t>
            </a:r>
          </a:p>
          <a:p>
            <a:r>
              <a:rPr lang="en-US" dirty="0"/>
              <a:t>Li, W-W, 2020. Chapter 2: Air pollution, air quality, vehicle emissions and environmental regulations, in Traffic-Related Air Pollution: Emissions, Human Exposures, and Health, edited by </a:t>
            </a:r>
            <a:r>
              <a:rPr lang="en-US" dirty="0" err="1"/>
              <a:t>Khreis</a:t>
            </a:r>
            <a:r>
              <a:rPr lang="en-US" dirty="0"/>
              <a:t> H. et al, Elsevier S&amp;T Books.</a:t>
            </a:r>
          </a:p>
          <a:p>
            <a:r>
              <a:rPr lang="en-US" dirty="0"/>
              <a:t>De Nevers, Noel. 2017.  Air Pollution Control Engineering, Waveland Press, Inc., ISBN 1-4786-2905-3.</a:t>
            </a:r>
          </a:p>
          <a:p>
            <a:r>
              <a:rPr lang="en-US" dirty="0"/>
              <a:t>U.S. EPA, 2009. Monitoring Compliance Test and Source Testing Observation, Air Pollution Training Institute Course #468, December 2009.</a:t>
            </a:r>
          </a:p>
          <a:p>
            <a:r>
              <a:rPr lang="en-US" dirty="0"/>
              <a:t>Hinds, William C., 1999.  Aerosol Technology, John Wiley &amp; Sons, Inc., ISBN0-471-19410-7.</a:t>
            </a:r>
          </a:p>
          <a:p>
            <a:r>
              <a:rPr lang="en-US" dirty="0"/>
              <a:t>Kulkarni, P., Baron, P.A., </a:t>
            </a:r>
            <a:r>
              <a:rPr lang="en-US" dirty="0" err="1"/>
              <a:t>Willeke</a:t>
            </a:r>
            <a:r>
              <a:rPr lang="en-US" dirty="0"/>
              <a:t>, K., 2011, Aerosol Measurement: Principles, Techniques, and Applications,  3rd Edition, John Wiley &amp; Sons, Inc.,  ISBN-13: 978-0470387412, </a:t>
            </a:r>
          </a:p>
          <a:p>
            <a:pPr lvl="0"/>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49788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lvl="0"/>
            <a:r>
              <a:rPr lang="en-US" dirty="0"/>
              <a:t>This presentation is adapted from the class notes used in the class CE 5326: Air Pollution Control Engineering at UTEP and refers to several documents, in particular, “ Air Pollution Control Engineering’” by De Nevers , Waveland Press, Inc., ISBN 1-4786-2905-3, and “Monitoring Compliance Test and Source Testing Observation” by Air Pollution Training Institute Course #468, and U.S. EPA websites.  The author does not endorse any instruments discussed in this presentation.  They are merely examples of instruments available in the market. The information provided in this presentation is designed sole for discussion only and should not be cited or reproduced for any other uses without the consent of the author.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260803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70500" y="1449033"/>
            <a:ext cx="10515600" cy="4771129"/>
          </a:xfrm>
        </p:spPr>
        <p:txBody>
          <a:bodyPr>
            <a:normAutofit/>
          </a:bodyPr>
          <a:lstStyle/>
          <a:p>
            <a:r>
              <a:rPr lang="en-US" dirty="0"/>
              <a:t>The objectives for air pollution measurements are </a:t>
            </a:r>
          </a:p>
          <a:p>
            <a:pPr lvl="1">
              <a:spcBef>
                <a:spcPct val="0"/>
              </a:spcBef>
            </a:pPr>
            <a:r>
              <a:rPr lang="en-US" altLang="en-US" dirty="0"/>
              <a:t>Provide air pollution data to the general public in a timely manner</a:t>
            </a:r>
          </a:p>
          <a:p>
            <a:pPr lvl="1">
              <a:spcBef>
                <a:spcPct val="0"/>
              </a:spcBef>
            </a:pPr>
            <a:r>
              <a:rPr lang="en-US" altLang="en-US" dirty="0"/>
              <a:t>Support compliance with NAAQS and emission strategy development</a:t>
            </a:r>
          </a:p>
          <a:p>
            <a:pPr lvl="1">
              <a:spcBef>
                <a:spcPct val="0"/>
              </a:spcBef>
            </a:pPr>
            <a:r>
              <a:rPr lang="en-US" altLang="en-US" dirty="0"/>
              <a:t>Support for air pollution research studies in </a:t>
            </a:r>
            <a:r>
              <a:rPr lang="en-US" dirty="0"/>
              <a:t>exposure and health assessment and sources identification.  </a:t>
            </a:r>
          </a:p>
          <a:p>
            <a:r>
              <a:rPr lang="en-US" dirty="0"/>
              <a:t>In this presentation, we shall go over following subjects:</a:t>
            </a:r>
          </a:p>
          <a:p>
            <a:pPr lvl="1"/>
            <a:r>
              <a:rPr lang="en-US" dirty="0"/>
              <a:t>Principles of air pollution measurements</a:t>
            </a:r>
          </a:p>
          <a:p>
            <a:pPr lvl="1"/>
            <a:r>
              <a:rPr lang="en-US" dirty="0"/>
              <a:t>Supplemental meteorological measurements</a:t>
            </a:r>
          </a:p>
          <a:p>
            <a:pPr lvl="1"/>
            <a:r>
              <a:rPr lang="en-US" dirty="0"/>
              <a:t>Measurements of Particulate matter</a:t>
            </a:r>
          </a:p>
          <a:p>
            <a:pPr lvl="1"/>
            <a:r>
              <a:rPr lang="en-US" dirty="0"/>
              <a:t>Measurements of Gaseous materials </a:t>
            </a:r>
          </a:p>
          <a:p>
            <a:pPr lvl="1"/>
            <a:r>
              <a:rPr lang="en-US" dirty="0"/>
              <a:t>Available data sources</a:t>
            </a:r>
          </a:p>
          <a:p>
            <a:pPr lvl="1"/>
            <a:r>
              <a:rPr lang="en-US" dirty="0"/>
              <a:t>Discussion and Summary</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0082" y="81466"/>
            <a:ext cx="11353800" cy="931207"/>
          </a:xfrm>
        </p:spPr>
        <p:txBody>
          <a:bodyPr>
            <a:normAutofit/>
          </a:bodyPr>
          <a:lstStyle/>
          <a:p>
            <a:r>
              <a:rPr lang="en-US" dirty="0"/>
              <a:t>Principle of Air Pollution Measurements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477" y="1446178"/>
            <a:ext cx="9776881" cy="460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95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Supplemental Meteorological Measurements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6" name="Content Placeholder 1">
            <a:extLst>
              <a:ext uri="{FF2B5EF4-FFF2-40B4-BE49-F238E27FC236}">
                <a16:creationId xmlns:a16="http://schemas.microsoft.com/office/drawing/2014/main" id="{EC950E73-8740-47EE-BCBE-F8CE20A3A3B8}"/>
              </a:ext>
            </a:extLst>
          </p:cNvPr>
          <p:cNvSpPr txBox="1">
            <a:spLocks/>
          </p:cNvSpPr>
          <p:nvPr/>
        </p:nvSpPr>
        <p:spPr>
          <a:xfrm>
            <a:off x="428018" y="1449033"/>
            <a:ext cx="10596664" cy="489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Surface Meteorology </a:t>
            </a:r>
          </a:p>
          <a:p>
            <a:pPr>
              <a:spcBef>
                <a:spcPct val="0"/>
              </a:spcBef>
              <a:buFontTx/>
              <a:buChar char="-"/>
            </a:pPr>
            <a:r>
              <a:rPr lang="en-US" altLang="en-US" i="1" dirty="0"/>
              <a:t>Wind Direction</a:t>
            </a:r>
          </a:p>
          <a:p>
            <a:pPr>
              <a:spcBef>
                <a:spcPct val="0"/>
              </a:spcBef>
              <a:buFontTx/>
              <a:buChar char="-"/>
            </a:pPr>
            <a:r>
              <a:rPr lang="en-US" altLang="en-US" i="1" dirty="0"/>
              <a:t>Wind Speed</a:t>
            </a:r>
          </a:p>
          <a:p>
            <a:pPr>
              <a:spcBef>
                <a:spcPct val="0"/>
              </a:spcBef>
              <a:buFontTx/>
              <a:buChar char="-"/>
            </a:pPr>
            <a:r>
              <a:rPr lang="en-US" altLang="en-US" i="1" dirty="0"/>
              <a:t>Atmospheric Temperature</a:t>
            </a:r>
          </a:p>
          <a:p>
            <a:pPr>
              <a:spcBef>
                <a:spcPct val="0"/>
              </a:spcBef>
              <a:buFontTx/>
              <a:buChar char="-"/>
            </a:pPr>
            <a:r>
              <a:rPr lang="en-US" altLang="en-US" i="1" dirty="0"/>
              <a:t>Atmospheric Humidity</a:t>
            </a:r>
          </a:p>
          <a:p>
            <a:pPr>
              <a:spcBef>
                <a:spcPct val="0"/>
              </a:spcBef>
              <a:buFontTx/>
              <a:buChar char="-"/>
            </a:pPr>
            <a:r>
              <a:rPr lang="en-US" altLang="en-US" i="1" dirty="0"/>
              <a:t>Atmospheric Pressure</a:t>
            </a:r>
          </a:p>
          <a:p>
            <a:pPr>
              <a:spcBef>
                <a:spcPct val="0"/>
              </a:spcBef>
              <a:buFontTx/>
              <a:buChar char="-"/>
            </a:pPr>
            <a:r>
              <a:rPr lang="en-US" altLang="en-US" i="1" dirty="0"/>
              <a:t>Vertical Temperature Profile</a:t>
            </a:r>
          </a:p>
          <a:p>
            <a:pPr>
              <a:spcBef>
                <a:spcPct val="0"/>
              </a:spcBef>
            </a:pPr>
            <a:endParaRPr lang="en-US" i="1" dirty="0"/>
          </a:p>
          <a:p>
            <a:pPr>
              <a:spcBef>
                <a:spcPct val="0"/>
              </a:spcBef>
            </a:pPr>
            <a:r>
              <a:rPr lang="en-US" dirty="0" err="1"/>
              <a:t>Windrose</a:t>
            </a:r>
            <a:endParaRPr lang="en-US" dirty="0"/>
          </a:p>
          <a:p>
            <a:pPr marL="0" indent="0">
              <a:spcBef>
                <a:spcPct val="0"/>
              </a:spcBef>
              <a:buNone/>
            </a:pPr>
            <a:r>
              <a:rPr lang="en-US" dirty="0"/>
              <a:t>Graphical presentation of the frequency</a:t>
            </a:r>
          </a:p>
          <a:p>
            <a:pPr marL="0" indent="0">
              <a:spcBef>
                <a:spcPct val="0"/>
              </a:spcBef>
              <a:buNone/>
            </a:pPr>
            <a:r>
              <a:rPr lang="en-US" dirty="0"/>
              <a:t>of occurrence of wind direction and </a:t>
            </a:r>
          </a:p>
          <a:p>
            <a:pPr marL="0" indent="0">
              <a:spcBef>
                <a:spcPct val="0"/>
              </a:spcBef>
              <a:buNone/>
            </a:pPr>
            <a:r>
              <a:rPr lang="en-US" dirty="0"/>
              <a:t>wind speed categories </a:t>
            </a:r>
          </a:p>
          <a:p>
            <a:pPr marL="0" indent="0">
              <a:spcBef>
                <a:spcPct val="0"/>
              </a:spcBef>
              <a:buNone/>
            </a:pPr>
            <a:endParaRPr lang="en-US" b="1" dirty="0">
              <a:solidFill>
                <a:srgbClr val="FF0000"/>
              </a:solidFill>
            </a:endParaRPr>
          </a:p>
        </p:txBody>
      </p:sp>
      <p:pic>
        <p:nvPicPr>
          <p:cNvPr id="8" name="Picture 2" descr="http://www.tceq.texas.gov/assets/public/compliance/monops/air/windroses/elp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588" y="1387813"/>
            <a:ext cx="5623373" cy="421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0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Supplemental Meteorological Measurements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46" y="1261062"/>
            <a:ext cx="4212550" cy="54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863714" y="1229964"/>
            <a:ext cx="5937885" cy="5511800"/>
          </a:xfrm>
          <a:prstGeom prst="rect">
            <a:avLst/>
          </a:prstGeom>
        </p:spPr>
      </p:pic>
    </p:spTree>
    <p:extLst>
      <p:ext uri="{BB962C8B-B14F-4D97-AF65-F5344CB8AC3E}">
        <p14:creationId xmlns:p14="http://schemas.microsoft.com/office/powerpoint/2010/main" val="206472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Supplemental Meteorological Measurements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6" name="Content Placeholder 1">
            <a:extLst>
              <a:ext uri="{FF2B5EF4-FFF2-40B4-BE49-F238E27FC236}">
                <a16:creationId xmlns:a16="http://schemas.microsoft.com/office/drawing/2014/main" id="{EC950E73-8740-47EE-BCBE-F8CE20A3A3B8}"/>
              </a:ext>
            </a:extLst>
          </p:cNvPr>
          <p:cNvSpPr txBox="1">
            <a:spLocks/>
          </p:cNvSpPr>
          <p:nvPr/>
        </p:nvSpPr>
        <p:spPr>
          <a:xfrm>
            <a:off x="356681" y="1403638"/>
            <a:ext cx="10596664" cy="48934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Upper Air Meteorology </a:t>
            </a:r>
          </a:p>
          <a:p>
            <a:pPr>
              <a:spcBef>
                <a:spcPct val="0"/>
              </a:spcBef>
              <a:buFontTx/>
              <a:buChar char="-"/>
            </a:pPr>
            <a:r>
              <a:rPr lang="en-US" altLang="en-US" i="1" dirty="0"/>
              <a:t>Balloon Measurements</a:t>
            </a:r>
          </a:p>
          <a:p>
            <a:pPr>
              <a:spcBef>
                <a:spcPct val="0"/>
              </a:spcBef>
              <a:buFontTx/>
              <a:buChar char="-"/>
            </a:pPr>
            <a:r>
              <a:rPr lang="en-US" altLang="en-US" i="1" dirty="0"/>
              <a:t>Radiosonde</a:t>
            </a:r>
          </a:p>
          <a:p>
            <a:pPr>
              <a:spcBef>
                <a:spcPct val="0"/>
              </a:spcBef>
              <a:buFontTx/>
              <a:buChar char="-"/>
            </a:pPr>
            <a:r>
              <a:rPr lang="en-US" altLang="en-US" i="1" dirty="0" err="1"/>
              <a:t>Rawinsonde</a:t>
            </a:r>
            <a:r>
              <a:rPr lang="en-US" altLang="en-US" dirty="0"/>
              <a:t> ("radar wind-</a:t>
            </a:r>
            <a:r>
              <a:rPr lang="en-US" altLang="en-US" dirty="0" err="1"/>
              <a:t>sonde</a:t>
            </a:r>
            <a:r>
              <a:rPr lang="en-US" altLang="en-US" dirty="0"/>
              <a:t>")</a:t>
            </a:r>
          </a:p>
          <a:p>
            <a:pPr>
              <a:spcBef>
                <a:spcPct val="0"/>
              </a:spcBef>
              <a:buFontTx/>
              <a:buChar char="-"/>
            </a:pPr>
            <a:r>
              <a:rPr lang="en-US" altLang="en-US" i="1" dirty="0"/>
              <a:t>Remote Sensing</a:t>
            </a:r>
          </a:p>
          <a:p>
            <a:pPr>
              <a:spcBef>
                <a:spcPct val="0"/>
              </a:spcBef>
              <a:buFontTx/>
              <a:buChar char="-"/>
            </a:pPr>
            <a:endParaRPr lang="en-US" i="1" dirty="0"/>
          </a:p>
          <a:p>
            <a:pPr>
              <a:spcBef>
                <a:spcPct val="0"/>
              </a:spcBef>
            </a:pPr>
            <a:r>
              <a:rPr lang="en-US" dirty="0"/>
              <a:t>Mixing Height</a:t>
            </a:r>
            <a:endParaRPr lang="en-US" altLang="en-US" i="1" dirty="0"/>
          </a:p>
          <a:p>
            <a:pPr marL="0" indent="0">
              <a:spcBef>
                <a:spcPct val="0"/>
              </a:spcBef>
              <a:buNone/>
            </a:pPr>
            <a:r>
              <a:rPr lang="en-US" altLang="en-US" i="1" dirty="0"/>
              <a:t>the distance between the surface and </a:t>
            </a:r>
          </a:p>
          <a:p>
            <a:pPr marL="0" indent="0">
              <a:spcBef>
                <a:spcPct val="0"/>
              </a:spcBef>
              <a:buNone/>
            </a:pPr>
            <a:r>
              <a:rPr lang="en-US" altLang="en-US" i="1" dirty="0"/>
              <a:t>the top of the planetary boundary, </a:t>
            </a:r>
          </a:p>
          <a:p>
            <a:pPr marL="0" indent="0">
              <a:spcBef>
                <a:spcPct val="0"/>
              </a:spcBef>
              <a:buNone/>
            </a:pPr>
            <a:r>
              <a:rPr lang="en-US" altLang="en-US" i="1" dirty="0"/>
              <a:t>where turbulence diminishes and </a:t>
            </a:r>
          </a:p>
          <a:p>
            <a:pPr marL="0" indent="0">
              <a:spcBef>
                <a:spcPct val="0"/>
              </a:spcBef>
              <a:buNone/>
            </a:pPr>
            <a:r>
              <a:rPr lang="en-US" altLang="en-US" i="1" dirty="0"/>
              <a:t>surface friction becomes insignificant.  </a:t>
            </a:r>
          </a:p>
          <a:p>
            <a:pPr marL="0" indent="0">
              <a:spcBef>
                <a:spcPct val="0"/>
              </a:spcBef>
              <a:buNone/>
            </a:pPr>
            <a:r>
              <a:rPr lang="en-US" altLang="en-US" i="1" dirty="0"/>
              <a:t>It is the layer from the ground-level to the</a:t>
            </a:r>
          </a:p>
          <a:p>
            <a:pPr marL="0" indent="0">
              <a:spcBef>
                <a:spcPct val="0"/>
              </a:spcBef>
              <a:buNone/>
            </a:pPr>
            <a:r>
              <a:rPr lang="en-US" altLang="en-US" i="1" dirty="0"/>
              <a:t>altitude about where the neutral condition is </a:t>
            </a:r>
          </a:p>
          <a:p>
            <a:pPr marL="0" indent="0">
              <a:spcBef>
                <a:spcPct val="0"/>
              </a:spcBef>
              <a:buNone/>
            </a:pPr>
            <a:r>
              <a:rPr lang="en-US" altLang="en-US" i="1" dirty="0"/>
              <a:t>reached is a region that vertical mixing would</a:t>
            </a:r>
          </a:p>
          <a:p>
            <a:pPr marL="0" indent="0">
              <a:spcBef>
                <a:spcPct val="0"/>
              </a:spcBef>
              <a:buNone/>
            </a:pPr>
            <a:r>
              <a:rPr lang="en-US" altLang="en-US" i="1" dirty="0"/>
              <a:t>occur more rigorously</a:t>
            </a:r>
            <a:r>
              <a:rPr lang="en-US" altLang="en-US" dirty="0"/>
              <a:t>. </a:t>
            </a:r>
          </a:p>
          <a:p>
            <a:pPr marL="0" indent="0">
              <a:spcBef>
                <a:spcPct val="0"/>
              </a:spcBef>
              <a:buNone/>
            </a:pPr>
            <a:endParaRPr lang="en-US" b="1" dirty="0">
              <a:solidFill>
                <a:srgbClr val="FF0000"/>
              </a:solidFill>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247459"/>
            <a:ext cx="5368829" cy="414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27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Measurements of Particulate Matter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6" name="Content Placeholder 1">
            <a:extLst>
              <a:ext uri="{FF2B5EF4-FFF2-40B4-BE49-F238E27FC236}">
                <a16:creationId xmlns:a16="http://schemas.microsoft.com/office/drawing/2014/main" id="{EC950E73-8740-47EE-BCBE-F8CE20A3A3B8}"/>
              </a:ext>
            </a:extLst>
          </p:cNvPr>
          <p:cNvSpPr txBox="1">
            <a:spLocks/>
          </p:cNvSpPr>
          <p:nvPr/>
        </p:nvSpPr>
        <p:spPr>
          <a:xfrm>
            <a:off x="428018" y="1449033"/>
            <a:ext cx="10596664" cy="489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Terminology </a:t>
            </a:r>
          </a:p>
          <a:p>
            <a:pPr>
              <a:spcBef>
                <a:spcPct val="0"/>
              </a:spcBef>
              <a:buFontTx/>
              <a:buChar char="-"/>
            </a:pPr>
            <a:r>
              <a:rPr lang="en-US" altLang="en-US" i="1" dirty="0"/>
              <a:t>Particulate Matter and Aerodynamic Diameter </a:t>
            </a:r>
          </a:p>
          <a:p>
            <a:pPr>
              <a:spcBef>
                <a:spcPct val="0"/>
              </a:spcBef>
              <a:buFontTx/>
              <a:buChar char="-"/>
            </a:pPr>
            <a:r>
              <a:rPr lang="en-US" altLang="en-US" i="1" dirty="0" err="1"/>
              <a:t>Stoke’s</a:t>
            </a:r>
            <a:r>
              <a:rPr lang="en-US" altLang="en-US" i="1" dirty="0"/>
              <a:t> Law</a:t>
            </a:r>
          </a:p>
          <a:p>
            <a:pPr>
              <a:spcBef>
                <a:spcPct val="0"/>
              </a:spcBef>
              <a:buFontTx/>
              <a:buChar char="-"/>
            </a:pPr>
            <a:r>
              <a:rPr lang="en-US" altLang="en-US" i="1" dirty="0"/>
              <a:t>Integrated Samples vs Continuous Samples</a:t>
            </a:r>
          </a:p>
          <a:p>
            <a:pPr>
              <a:spcBef>
                <a:spcPct val="0"/>
              </a:spcBef>
              <a:buFontTx/>
              <a:buChar char="-"/>
            </a:pPr>
            <a:r>
              <a:rPr lang="en-US" altLang="en-US" i="1" dirty="0"/>
              <a:t>Sampling Time and Duration</a:t>
            </a:r>
          </a:p>
          <a:p>
            <a:pPr>
              <a:spcBef>
                <a:spcPct val="0"/>
              </a:spcBef>
              <a:buFontTx/>
              <a:buChar char="-"/>
            </a:pPr>
            <a:r>
              <a:rPr lang="en-US" altLang="en-US" i="1" dirty="0"/>
              <a:t>Sampling Frequency</a:t>
            </a:r>
          </a:p>
          <a:p>
            <a:pPr>
              <a:spcBef>
                <a:spcPct val="0"/>
              </a:spcBef>
              <a:buFontTx/>
              <a:buChar char="-"/>
            </a:pPr>
            <a:r>
              <a:rPr lang="en-US" altLang="en-US" i="1" dirty="0"/>
              <a:t>Isokinetic Sampling</a:t>
            </a:r>
          </a:p>
          <a:p>
            <a:pPr>
              <a:spcBef>
                <a:spcPct val="0"/>
              </a:spcBef>
              <a:buFontTx/>
              <a:buChar char="-"/>
            </a:pPr>
            <a:r>
              <a:rPr lang="en-US" altLang="en-US" i="1" dirty="0"/>
              <a:t>Virtual Impaction </a:t>
            </a:r>
          </a:p>
          <a:p>
            <a:pPr>
              <a:spcBef>
                <a:spcPct val="0"/>
              </a:spcBef>
              <a:buFontTx/>
              <a:buChar char="-"/>
            </a:pPr>
            <a:r>
              <a:rPr lang="en-US" altLang="en-US" i="1" dirty="0"/>
              <a:t>Size Cut-Off and Collection Efficiency</a:t>
            </a:r>
          </a:p>
          <a:p>
            <a:pPr>
              <a:spcBef>
                <a:spcPct val="0"/>
              </a:spcBef>
              <a:buFontTx/>
              <a:buChar char="-"/>
            </a:pPr>
            <a:r>
              <a:rPr lang="en-US" altLang="en-US" i="1" dirty="0"/>
              <a:t>Filter Media</a:t>
            </a:r>
          </a:p>
          <a:p>
            <a:pPr>
              <a:spcBef>
                <a:spcPct val="0"/>
              </a:spcBef>
              <a:buFontTx/>
              <a:buChar char="-"/>
            </a:pPr>
            <a:r>
              <a:rPr lang="en-US" altLang="en-US" i="1" dirty="0"/>
              <a:t>FRM vs FEM</a:t>
            </a:r>
          </a:p>
          <a:p>
            <a:pPr>
              <a:spcBef>
                <a:spcPct val="0"/>
              </a:spcBef>
              <a:buFontTx/>
              <a:buChar char="-"/>
            </a:pPr>
            <a:r>
              <a:rPr lang="en-US" altLang="en-US" i="1" dirty="0"/>
              <a:t>Quality Control and Quality Assurance</a:t>
            </a:r>
          </a:p>
          <a:p>
            <a:pPr>
              <a:spcBef>
                <a:spcPct val="0"/>
              </a:spcBef>
            </a:pPr>
            <a:endParaRPr lang="en-US" i="1" dirty="0"/>
          </a:p>
          <a:p>
            <a:pPr marL="0" indent="0">
              <a:spcBef>
                <a:spcPct val="0"/>
              </a:spcBef>
              <a:buNone/>
            </a:pPr>
            <a:endParaRPr lang="en-US" dirty="0"/>
          </a:p>
          <a:p>
            <a:pPr marL="0" indent="0">
              <a:spcBef>
                <a:spcPct val="0"/>
              </a:spcBef>
              <a:buNone/>
            </a:pPr>
            <a:endParaRPr lang="en-US" b="1" dirty="0">
              <a:solidFill>
                <a:srgbClr val="FF0000"/>
              </a:solidFill>
            </a:endParaRPr>
          </a:p>
        </p:txBody>
      </p:sp>
    </p:spTree>
    <p:extLst>
      <p:ext uri="{BB962C8B-B14F-4D97-AF65-F5344CB8AC3E}">
        <p14:creationId xmlns:p14="http://schemas.microsoft.com/office/powerpoint/2010/main" val="314485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Measurements of Particulate Matter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6" name="Content Placeholder 1">
            <a:extLst>
              <a:ext uri="{FF2B5EF4-FFF2-40B4-BE49-F238E27FC236}">
                <a16:creationId xmlns:a16="http://schemas.microsoft.com/office/drawing/2014/main" id="{EC950E73-8740-47EE-BCBE-F8CE20A3A3B8}"/>
              </a:ext>
            </a:extLst>
          </p:cNvPr>
          <p:cNvSpPr txBox="1">
            <a:spLocks/>
          </p:cNvSpPr>
          <p:nvPr/>
        </p:nvSpPr>
        <p:spPr>
          <a:xfrm>
            <a:off x="393715" y="1567302"/>
            <a:ext cx="10596664" cy="4628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Integrated Measurements</a:t>
            </a:r>
          </a:p>
          <a:p>
            <a:pPr lvl="1">
              <a:lnSpc>
                <a:spcPct val="100000"/>
              </a:lnSpc>
              <a:spcBef>
                <a:spcPts val="0"/>
              </a:spcBef>
            </a:pPr>
            <a:r>
              <a:rPr lang="en-US" dirty="0"/>
              <a:t>High-</a:t>
            </a:r>
            <a:r>
              <a:rPr lang="en-US" dirty="0" err="1"/>
              <a:t>vol</a:t>
            </a:r>
            <a:r>
              <a:rPr lang="en-US" dirty="0"/>
              <a:t>: &gt;1 m</a:t>
            </a:r>
            <a:r>
              <a:rPr lang="en-US" baseline="30000" dirty="0"/>
              <a:t>3</a:t>
            </a:r>
            <a:r>
              <a:rPr lang="en-US" dirty="0"/>
              <a:t>/min</a:t>
            </a:r>
          </a:p>
          <a:p>
            <a:pPr lvl="1">
              <a:lnSpc>
                <a:spcPct val="100000"/>
              </a:lnSpc>
              <a:spcBef>
                <a:spcPts val="0"/>
              </a:spcBef>
            </a:pPr>
            <a:r>
              <a:rPr lang="da-DK" dirty="0"/>
              <a:t>Medium-vol: &lt;1 m</a:t>
            </a:r>
            <a:r>
              <a:rPr lang="da-DK" baseline="30000" dirty="0"/>
              <a:t>3</a:t>
            </a:r>
            <a:r>
              <a:rPr lang="da-DK" dirty="0"/>
              <a:t>/min but  &gt;0.1 m</a:t>
            </a:r>
            <a:r>
              <a:rPr lang="da-DK" baseline="30000" dirty="0"/>
              <a:t>3</a:t>
            </a:r>
            <a:r>
              <a:rPr lang="da-DK" dirty="0"/>
              <a:t>/min</a:t>
            </a:r>
          </a:p>
          <a:p>
            <a:pPr lvl="1">
              <a:lnSpc>
                <a:spcPct val="100000"/>
              </a:lnSpc>
              <a:spcBef>
                <a:spcPts val="0"/>
              </a:spcBef>
            </a:pPr>
            <a:r>
              <a:rPr lang="en-US" dirty="0"/>
              <a:t>Low-</a:t>
            </a:r>
            <a:r>
              <a:rPr lang="en-US" dirty="0" err="1"/>
              <a:t>vol</a:t>
            </a:r>
            <a:r>
              <a:rPr lang="en-US" dirty="0"/>
              <a:t>: &lt;0.1 m</a:t>
            </a:r>
            <a:r>
              <a:rPr lang="en-US" baseline="30000" dirty="0"/>
              <a:t>3</a:t>
            </a:r>
            <a:r>
              <a:rPr lang="en-US" dirty="0"/>
              <a:t>/min</a:t>
            </a:r>
          </a:p>
          <a:p>
            <a:pPr lvl="1">
              <a:lnSpc>
                <a:spcPct val="100000"/>
              </a:lnSpc>
              <a:spcBef>
                <a:spcPts val="0"/>
              </a:spcBef>
            </a:pPr>
            <a:r>
              <a:rPr lang="en-US" dirty="0"/>
              <a:t>Personal sampling:  portable low-</a:t>
            </a:r>
            <a:r>
              <a:rPr lang="en-US" dirty="0" err="1"/>
              <a:t>vol</a:t>
            </a:r>
            <a:r>
              <a:rPr lang="en-US" dirty="0"/>
              <a:t> monitors of &lt;0.005 m</a:t>
            </a:r>
            <a:r>
              <a:rPr lang="en-US" baseline="30000" dirty="0"/>
              <a:t>3</a:t>
            </a:r>
            <a:r>
              <a:rPr lang="en-US" dirty="0"/>
              <a:t>/min </a:t>
            </a:r>
          </a:p>
          <a:p>
            <a:pPr lvl="1">
              <a:lnSpc>
                <a:spcPct val="100000"/>
              </a:lnSpc>
              <a:spcBef>
                <a:spcPts val="0"/>
              </a:spcBef>
            </a:pPr>
            <a:r>
              <a:rPr lang="en-US" dirty="0"/>
              <a:t>Size cutoff: PM10, PM2.5, PM1.0 or cascade impactions for various sizes.</a:t>
            </a:r>
          </a:p>
          <a:p>
            <a:pPr lvl="1">
              <a:lnSpc>
                <a:spcPct val="100000"/>
              </a:lnSpc>
              <a:spcBef>
                <a:spcPts val="0"/>
              </a:spcBef>
            </a:pPr>
            <a:r>
              <a:rPr lang="en-US" dirty="0"/>
              <a:t>Sampling Devices</a:t>
            </a:r>
          </a:p>
          <a:p>
            <a:pPr lvl="2">
              <a:lnSpc>
                <a:spcPct val="100000"/>
              </a:lnSpc>
              <a:spcBef>
                <a:spcPts val="0"/>
              </a:spcBef>
              <a:buFontTx/>
              <a:buChar char="-"/>
            </a:pPr>
            <a:r>
              <a:rPr lang="en-US" dirty="0"/>
              <a:t>Filtration</a:t>
            </a:r>
          </a:p>
          <a:p>
            <a:pPr lvl="2">
              <a:lnSpc>
                <a:spcPct val="100000"/>
              </a:lnSpc>
              <a:spcBef>
                <a:spcPts val="0"/>
              </a:spcBef>
              <a:buFontTx/>
              <a:buChar char="-"/>
            </a:pPr>
            <a:r>
              <a:rPr lang="en-US" dirty="0"/>
              <a:t>Gravitational Settling</a:t>
            </a:r>
          </a:p>
          <a:p>
            <a:pPr lvl="2">
              <a:lnSpc>
                <a:spcPct val="100000"/>
              </a:lnSpc>
              <a:spcBef>
                <a:spcPts val="0"/>
              </a:spcBef>
              <a:buFontTx/>
              <a:buChar char="-"/>
            </a:pPr>
            <a:r>
              <a:rPr lang="en-US" dirty="0"/>
              <a:t>Cyclone</a:t>
            </a:r>
          </a:p>
          <a:p>
            <a:pPr lvl="2">
              <a:lnSpc>
                <a:spcPct val="100000"/>
              </a:lnSpc>
              <a:spcBef>
                <a:spcPts val="0"/>
              </a:spcBef>
              <a:buFontTx/>
              <a:buChar char="-"/>
            </a:pPr>
            <a:r>
              <a:rPr lang="en-US" dirty="0"/>
              <a:t>Virtual Impaction</a:t>
            </a:r>
          </a:p>
          <a:p>
            <a:pPr lvl="2">
              <a:lnSpc>
                <a:spcPct val="100000"/>
              </a:lnSpc>
              <a:spcBef>
                <a:spcPts val="0"/>
              </a:spcBef>
              <a:buFontTx/>
              <a:buChar char="-"/>
            </a:pPr>
            <a:r>
              <a:rPr lang="en-US" dirty="0"/>
              <a:t>Diffusion, thermophoresis, and </a:t>
            </a:r>
            <a:r>
              <a:rPr lang="en-US" dirty="0" err="1"/>
              <a:t>photophoresis</a:t>
            </a:r>
            <a:r>
              <a:rPr lang="en-US" dirty="0"/>
              <a:t> based devices   </a:t>
            </a:r>
            <a:endParaRPr lang="en-US" b="1" dirty="0">
              <a:solidFill>
                <a:srgbClr val="FF0000"/>
              </a:solidFill>
            </a:endParaRPr>
          </a:p>
        </p:txBody>
      </p:sp>
    </p:spTree>
    <p:extLst>
      <p:ext uri="{BB962C8B-B14F-4D97-AF65-F5344CB8AC3E}">
        <p14:creationId xmlns:p14="http://schemas.microsoft.com/office/powerpoint/2010/main" val="34289716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2228</Words>
  <Application>Microsoft Office PowerPoint</Application>
  <PresentationFormat>Widescreen</PresentationFormat>
  <Paragraphs>325</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Lecture #14: Air Pollution Measurement Methods and Data Sources</vt:lpstr>
      <vt:lpstr>Introduction</vt:lpstr>
      <vt:lpstr>Principle of Air Pollution Measurements</vt:lpstr>
      <vt:lpstr>Supplemental Meteorological Measurements</vt:lpstr>
      <vt:lpstr>Supplemental Meteorological Measurements</vt:lpstr>
      <vt:lpstr>Supplemental Meteorological Measurements</vt:lpstr>
      <vt:lpstr>Measurements of Particulate Matter</vt:lpstr>
      <vt:lpstr>Measurements of Particulate Matter</vt:lpstr>
      <vt:lpstr>Measurements of Particulate Matter</vt:lpstr>
      <vt:lpstr>Sample Ambient PM Measurement Devices</vt:lpstr>
      <vt:lpstr>Sample Ambient PM Measurement Devices</vt:lpstr>
      <vt:lpstr>Measurements of Gaseous Materials</vt:lpstr>
      <vt:lpstr>Sample Continuous Gas Monitors</vt:lpstr>
      <vt:lpstr>Sample Continuous Gas Monitors</vt:lpstr>
      <vt:lpstr>Air Pollution Data Sources</vt:lpstr>
      <vt:lpstr>Discussion</vt:lpstr>
      <vt:lpstr>Research Gaps and Future Directions</vt:lpstr>
      <vt:lpstr>Take-Home Messages</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171</cp:revision>
  <dcterms:created xsi:type="dcterms:W3CDTF">2019-05-01T18:04:34Z</dcterms:created>
  <dcterms:modified xsi:type="dcterms:W3CDTF">2020-09-23T00:10:54Z</dcterms:modified>
</cp:coreProperties>
</file>