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45" r:id="rId2"/>
    <p:sldId id="446" r:id="rId3"/>
    <p:sldId id="457" r:id="rId4"/>
    <p:sldId id="467" r:id="rId5"/>
    <p:sldId id="468" r:id="rId6"/>
    <p:sldId id="472" r:id="rId7"/>
    <p:sldId id="290" r:id="rId8"/>
    <p:sldId id="314" r:id="rId9"/>
    <p:sldId id="469" r:id="rId10"/>
    <p:sldId id="266" r:id="rId11"/>
    <p:sldId id="306" r:id="rId12"/>
    <p:sldId id="307" r:id="rId13"/>
    <p:sldId id="309" r:id="rId14"/>
    <p:sldId id="308" r:id="rId15"/>
    <p:sldId id="312" r:id="rId16"/>
    <p:sldId id="313" r:id="rId17"/>
    <p:sldId id="316" r:id="rId18"/>
    <p:sldId id="315" r:id="rId19"/>
    <p:sldId id="473" r:id="rId20"/>
    <p:sldId id="458" r:id="rId21"/>
    <p:sldId id="459" r:id="rId22"/>
    <p:sldId id="460" r:id="rId23"/>
    <p:sldId id="461" r:id="rId24"/>
    <p:sldId id="462" r:id="rId25"/>
    <p:sldId id="474" r:id="rId26"/>
    <p:sldId id="463" r:id="rId27"/>
    <p:sldId id="4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929" autoAdjust="0"/>
  </p:normalViewPr>
  <p:slideViewPr>
    <p:cSldViewPr snapToGrid="0">
      <p:cViewPr varScale="1">
        <p:scale>
          <a:sx n="68" d="100"/>
          <a:sy n="68" d="100"/>
        </p:scale>
        <p:origin x="1234" y="58"/>
      </p:cViewPr>
      <p:guideLst/>
    </p:cSldViewPr>
  </p:slideViewPr>
  <p:notesTextViewPr>
    <p:cViewPr>
      <p:scale>
        <a:sx n="1" d="1"/>
        <a:sy n="1" d="1"/>
      </p:scale>
      <p:origin x="0" y="0"/>
    </p:cViewPr>
  </p:notesTextViewPr>
  <p:sorterViewPr>
    <p:cViewPr>
      <p:scale>
        <a:sx n="100" d="100"/>
        <a:sy n="100" d="100"/>
      </p:scale>
      <p:origin x="0" y="-51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a:p>
        </p:txBody>
      </p:sp>
    </p:spTree>
    <p:extLst>
      <p:ext uri="{BB962C8B-B14F-4D97-AF65-F5344CB8AC3E}">
        <p14:creationId xmlns:p14="http://schemas.microsoft.com/office/powerpoint/2010/main" val="116566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a:solidFill>
                <a:schemeClr val="tx1"/>
              </a:solidFill>
              <a:effectLst/>
              <a:latin typeface="+mn-lt"/>
              <a:ea typeface="+mn-ea"/>
              <a:cs typeface="+mn-cs"/>
            </a:endParaRPr>
          </a:p>
          <a:p>
            <a:pPr marL="685800" lvl="1" indent="-228600">
              <a:buFont typeface="+mj-lt"/>
              <a:buAutoNum type="arabicPeriod"/>
            </a:pPr>
            <a:r>
              <a:rPr lang="en-US" sz="1200" u="sng" kern="120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a:p>
        </p:txBody>
      </p:sp>
    </p:spTree>
    <p:extLst>
      <p:ext uri="{BB962C8B-B14F-4D97-AF65-F5344CB8AC3E}">
        <p14:creationId xmlns:p14="http://schemas.microsoft.com/office/powerpoint/2010/main" val="105716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Gravimetric analysis includes weighing the filter before and after sampling to determine the mass of particles collected.</a:t>
            </a:r>
          </a:p>
          <a:p>
            <a:r>
              <a:rPr lang="en-US"/>
              <a:t>Beta Attenuation monitors determine the attenuation of beta radiation as particles are sampled on a filter ribbon.  The ribbon can be advanced at a specified time to give high resolution mass concentration measurements (1 </a:t>
            </a:r>
            <a:r>
              <a:rPr lang="en-US" err="1"/>
              <a:t>hr</a:t>
            </a:r>
            <a:r>
              <a:rPr lang="en-US"/>
              <a:t> or less).</a:t>
            </a:r>
          </a:p>
          <a:p>
            <a:r>
              <a:rPr lang="en-US"/>
              <a:t>TEOM monitors have particles deposit on an oscillating element.  As particle mass is deposited, the oscillation frequency changes, which is proportional to particle mass.</a:t>
            </a:r>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194328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Small, portable, battery-operated devices can be used to measure exposures as people go about their daily activities.  If the device can provide high resolution information, it may be possible to see how exposures vary between common microenvironments like home, work, transit, shopping, etc.  Examples of exposures that can be measured with sensors include:</a:t>
            </a:r>
          </a:p>
          <a:p>
            <a:pPr marL="0" indent="0">
              <a:buNone/>
            </a:pPr>
            <a:r>
              <a:rPr lang="en-US" dirty="0"/>
              <a:t>Noise</a:t>
            </a:r>
          </a:p>
          <a:p>
            <a:pPr marL="0" indent="0">
              <a:buNone/>
            </a:pPr>
            <a:r>
              <a:rPr lang="en-US" dirty="0"/>
              <a:t>PM</a:t>
            </a:r>
          </a:p>
          <a:p>
            <a:pPr marL="0" indent="0">
              <a:buNone/>
            </a:pPr>
            <a:r>
              <a:rPr lang="en-US" dirty="0"/>
              <a:t>Ultrafine particles</a:t>
            </a:r>
          </a:p>
          <a:p>
            <a:pPr marL="0" indent="0">
              <a:buNone/>
            </a:pPr>
            <a:r>
              <a:rPr lang="en-US" dirty="0"/>
              <a:t>Many Gases and vapors</a:t>
            </a:r>
          </a:p>
          <a:p>
            <a:pPr marL="0" indent="0">
              <a:buNone/>
            </a:pPr>
            <a:r>
              <a:rPr lang="en-US" dirty="0"/>
              <a:t>Radiation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348CA3E-047E-DE41-823B-B0940ED55708}" type="slidenum">
              <a:rPr lang="en-US" smtClean="0"/>
              <a:t>10</a:t>
            </a:fld>
            <a:endParaRPr lang="en-US"/>
          </a:p>
        </p:txBody>
      </p:sp>
    </p:spTree>
    <p:extLst>
      <p:ext uri="{BB962C8B-B14F-4D97-AF65-F5344CB8AC3E}">
        <p14:creationId xmlns:p14="http://schemas.microsoft.com/office/powerpoint/2010/main" val="514051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topics are discussed further below.</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306665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Dispersion modeling is a mathematical simulation of how pollutants move through the atmosphere.  </a:t>
            </a:r>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145710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8279E6D-00A9-4B64-8C3A-9DDF802CB60D}" type="slidenum">
              <a:rPr lang="en-US" smtClean="0"/>
              <a:t>24</a:t>
            </a:fld>
            <a:endParaRPr lang="en-US"/>
          </a:p>
        </p:txBody>
      </p:sp>
    </p:spTree>
    <p:extLst>
      <p:ext uri="{BB962C8B-B14F-4D97-AF65-F5344CB8AC3E}">
        <p14:creationId xmlns:p14="http://schemas.microsoft.com/office/powerpoint/2010/main" val="208382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8279E6D-00A9-4B64-8C3A-9DDF802CB60D}" type="slidenum">
              <a:rPr lang="en-US" smtClean="0"/>
              <a:t>25</a:t>
            </a:fld>
            <a:endParaRPr lang="en-US"/>
          </a:p>
        </p:txBody>
      </p:sp>
    </p:spTree>
    <p:extLst>
      <p:ext uri="{BB962C8B-B14F-4D97-AF65-F5344CB8AC3E}">
        <p14:creationId xmlns:p14="http://schemas.microsoft.com/office/powerpoint/2010/main" val="4279043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a:solidFill>
                  <a:srgbClr val="425C2A"/>
                </a:solidFill>
                <a:latin typeface="Calibri" charset="0"/>
                <a:ea typeface="Calibri" charset="0"/>
                <a:cs typeface="Calibri" charset="0"/>
              </a:rPr>
              <a:t>Center</a:t>
            </a:r>
            <a:r>
              <a:rPr lang="en-US" sz="4000" b="1" i="0" baseline="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a:solidFill>
                  <a:srgbClr val="425C2A"/>
                </a:solidFill>
                <a:latin typeface="Calibri" charset="0"/>
                <a:ea typeface="Calibri" charset="0"/>
                <a:cs typeface="Calibri" charset="0"/>
              </a:rPr>
              <a:t>in Transportation Emissions, Energy, and Health</a:t>
            </a:r>
            <a:endParaRPr lang="en-US" sz="4000" b="1" i="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a:solidFill>
                  <a:srgbClr val="5E734A"/>
                </a:solidFill>
                <a:effectLst/>
                <a:latin typeface="+mn-lt"/>
                <a:ea typeface="+mn-ea"/>
                <a:cs typeface="+mn-cs"/>
              </a:rPr>
              <a:t>A USDOT University Transportation Center</a:t>
            </a:r>
            <a:endParaRPr lang="en-US" sz="400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14487F"/>
                </a:solidFill>
                <a:latin typeface="Times New Roman"/>
                <a:cs typeface="Times New Roman"/>
              </a:defRPr>
            </a:lvl1pPr>
          </a:lstStyle>
          <a:p>
            <a:r>
              <a:rPr lang="en-US"/>
              <a:t>Presentation Outline</a:t>
            </a:r>
          </a:p>
        </p:txBody>
      </p:sp>
      <p:sp>
        <p:nvSpPr>
          <p:cNvPr id="7" name="Text Placeholder 7"/>
          <p:cNvSpPr>
            <a:spLocks noGrp="1"/>
          </p:cNvSpPr>
          <p:nvPr>
            <p:ph type="body" sz="quarter" idx="10" hasCustomPrompt="1"/>
          </p:nvPr>
        </p:nvSpPr>
        <p:spPr>
          <a:xfrm>
            <a:off x="635390" y="1226130"/>
            <a:ext cx="10371277"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chemeClr val="tx1"/>
                </a:solidFill>
                <a:latin typeface="Arial"/>
                <a:cs typeface="Arial"/>
              </a:defRPr>
            </a:lvl1pPr>
          </a:lstStyle>
          <a:p>
            <a:pPr lvl="0"/>
            <a:r>
              <a:rPr lang="en-US"/>
              <a:t>• Magna </a:t>
            </a:r>
            <a:r>
              <a:rPr lang="en-US" err="1"/>
              <a:t>aliquam</a:t>
            </a:r>
            <a:r>
              <a:rPr lang="en-US"/>
              <a:t> </a:t>
            </a:r>
            <a:r>
              <a:rPr lang="en-US" err="1"/>
              <a:t>erat</a:t>
            </a:r>
            <a:r>
              <a:rPr lang="en-US"/>
              <a:t> </a:t>
            </a:r>
            <a:r>
              <a:rPr lang="en-US" err="1"/>
              <a:t>volupat</a:t>
            </a:r>
            <a:r>
              <a:rPr lang="en-US"/>
              <a:t> </a:t>
            </a:r>
            <a:r>
              <a:rPr lang="en-US" err="1"/>
              <a:t>wisi</a:t>
            </a:r>
            <a:r>
              <a:rPr lang="en-US"/>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a:t>• Magna </a:t>
            </a:r>
            <a:r>
              <a:rPr lang="en-US" err="1"/>
              <a:t>aliquam</a:t>
            </a:r>
            <a:r>
              <a:rPr lang="en-US"/>
              <a:t> </a:t>
            </a:r>
            <a:r>
              <a:rPr lang="en-US" err="1"/>
              <a:t>erat</a:t>
            </a:r>
            <a:r>
              <a:rPr lang="en-US"/>
              <a:t> </a:t>
            </a:r>
            <a:r>
              <a:rPr lang="en-US" err="1"/>
              <a:t>volupat</a:t>
            </a:r>
            <a:r>
              <a:rPr lang="en-US"/>
              <a:t> </a:t>
            </a:r>
            <a:r>
              <a:rPr lang="en-US" err="1"/>
              <a:t>wisi</a:t>
            </a:r>
            <a:r>
              <a:rPr lang="en-US"/>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a:t>• Magna </a:t>
            </a:r>
            <a:r>
              <a:rPr lang="en-US" err="1"/>
              <a:t>aliquam</a:t>
            </a:r>
            <a:r>
              <a:rPr lang="en-US"/>
              <a:t> </a:t>
            </a:r>
            <a:r>
              <a:rPr lang="en-US" err="1"/>
              <a:t>erat</a:t>
            </a:r>
            <a:r>
              <a:rPr lang="en-US"/>
              <a:t> </a:t>
            </a:r>
            <a:r>
              <a:rPr lang="en-US" err="1"/>
              <a:t>volupat</a:t>
            </a:r>
            <a:r>
              <a:rPr lang="en-US"/>
              <a:t> </a:t>
            </a:r>
            <a:r>
              <a:rPr lang="en-US" err="1"/>
              <a:t>wisi</a:t>
            </a:r>
            <a:r>
              <a:rPr lang="en-US"/>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a:t>• Magna </a:t>
            </a:r>
            <a:r>
              <a:rPr lang="en-US" err="1"/>
              <a:t>aliquam</a:t>
            </a:r>
            <a:r>
              <a:rPr lang="en-US"/>
              <a:t> </a:t>
            </a:r>
            <a:r>
              <a:rPr lang="en-US" err="1"/>
              <a:t>erat</a:t>
            </a:r>
            <a:r>
              <a:rPr lang="en-US"/>
              <a:t> </a:t>
            </a:r>
            <a:r>
              <a:rPr lang="en-US" err="1"/>
              <a:t>volupat</a:t>
            </a:r>
            <a:r>
              <a:rPr lang="en-US"/>
              <a:t> </a:t>
            </a:r>
            <a:r>
              <a:rPr lang="en-US" err="1"/>
              <a:t>wisi</a:t>
            </a:r>
            <a:r>
              <a:rPr lang="en-US"/>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a:t>• Magna </a:t>
            </a:r>
            <a:r>
              <a:rPr lang="en-US" err="1"/>
              <a:t>aliquam</a:t>
            </a:r>
            <a:r>
              <a:rPr lang="en-US"/>
              <a:t> </a:t>
            </a:r>
            <a:r>
              <a:rPr lang="en-US" err="1"/>
              <a:t>erat</a:t>
            </a:r>
            <a:r>
              <a:rPr lang="en-US"/>
              <a:t> </a:t>
            </a:r>
            <a:r>
              <a:rPr lang="en-US" err="1"/>
              <a:t>volupat</a:t>
            </a:r>
            <a:r>
              <a:rPr lang="en-US"/>
              <a:t> </a:t>
            </a:r>
            <a:r>
              <a:rPr lang="en-US" err="1"/>
              <a:t>wisi</a:t>
            </a:r>
            <a:r>
              <a:rPr lang="en-US"/>
              <a:t> ad</a:t>
            </a:r>
          </a:p>
          <a:p>
            <a:pPr lvl="0"/>
            <a:endParaRPr lang="en-US"/>
          </a:p>
          <a:p>
            <a:pPr lvl="0"/>
            <a:endParaRPr lang="en-US"/>
          </a:p>
        </p:txBody>
      </p:sp>
      <p:sp>
        <p:nvSpPr>
          <p:cNvPr id="4" name="TextBox 3"/>
          <p:cNvSpPr txBox="1"/>
          <p:nvPr userDrawn="1"/>
        </p:nvSpPr>
        <p:spPr>
          <a:xfrm>
            <a:off x="0" y="6591222"/>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a:solidFill>
                  <a:srgbClr val="FFFFFF"/>
                </a:solidFill>
                <a:latin typeface="Arial"/>
                <a:ea typeface="+mn-ea"/>
                <a:cs typeface="Arial"/>
              </a:rPr>
              <a:t>© 2014, Johns Hopkins University. All rights reserved.</a:t>
            </a:r>
          </a:p>
        </p:txBody>
      </p:sp>
      <p:sp>
        <p:nvSpPr>
          <p:cNvPr id="10" name="TextBox 9"/>
          <p:cNvSpPr txBox="1"/>
          <p:nvPr userDrawn="1"/>
        </p:nvSpPr>
        <p:spPr>
          <a:xfrm>
            <a:off x="-2116" y="6056706"/>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a:solidFill>
                  <a:srgbClr val="FFFFFF"/>
                </a:solidFill>
                <a:latin typeface="Arial"/>
                <a:ea typeface="+mn-ea"/>
                <a:cs typeface="Arial"/>
              </a:rPr>
              <a:t>© 2014, Johns Hopkins University. All rights reserved.</a:t>
            </a:r>
          </a:p>
        </p:txBody>
      </p:sp>
      <p:pic>
        <p:nvPicPr>
          <p:cNvPr id="3" name="Picture 2"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12192000" cy="432292"/>
          </a:xfrm>
          <a:prstGeom prst="rect">
            <a:avLst/>
          </a:prstGeom>
        </p:spPr>
      </p:pic>
      <p:sp>
        <p:nvSpPr>
          <p:cNvPr id="12" name="TextBox 11"/>
          <p:cNvSpPr txBox="1"/>
          <p:nvPr userDrawn="1"/>
        </p:nvSpPr>
        <p:spPr>
          <a:xfrm>
            <a:off x="3245413" y="6570004"/>
            <a:ext cx="5644193" cy="200055"/>
          </a:xfrm>
          <a:prstGeom prst="rect">
            <a:avLst/>
          </a:prstGeom>
          <a:noFill/>
        </p:spPr>
        <p:txBody>
          <a:bodyPr wrap="square" rtlCol="0">
            <a:spAutoFit/>
          </a:bodyPr>
          <a:lstStyle/>
          <a:p>
            <a:pPr algn="ctr"/>
            <a:r>
              <a:rPr lang="en-US" sz="700">
                <a:solidFill>
                  <a:schemeClr val="bg1"/>
                </a:solidFill>
                <a:latin typeface="Arial"/>
                <a:cs typeface="Arial"/>
              </a:rPr>
              <a:t>©2015, Johns Hopkins University. All rights</a:t>
            </a:r>
            <a:r>
              <a:rPr lang="en-US" sz="700" baseline="0">
                <a:solidFill>
                  <a:schemeClr val="bg1"/>
                </a:solidFill>
                <a:latin typeface="Arial"/>
                <a:cs typeface="Arial"/>
              </a:rPr>
              <a:t> reserved.</a:t>
            </a:r>
            <a:endParaRPr lang="en-US" sz="700">
              <a:solidFill>
                <a:schemeClr val="bg1"/>
              </a:solidFill>
              <a:latin typeface="Arial"/>
              <a:cs typeface="Arial"/>
            </a:endParaRPr>
          </a:p>
        </p:txBody>
      </p:sp>
    </p:spTree>
    <p:extLst>
      <p:ext uri="{BB962C8B-B14F-4D97-AF65-F5344CB8AC3E}">
        <p14:creationId xmlns:p14="http://schemas.microsoft.com/office/powerpoint/2010/main" val="180489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6" name="TextBox 5"/>
          <p:cNvSpPr txBox="1"/>
          <p:nvPr userDrawn="1"/>
        </p:nvSpPr>
        <p:spPr>
          <a:xfrm>
            <a:off x="715994" y="5490983"/>
            <a:ext cx="10875357" cy="744577"/>
          </a:xfrm>
          <a:prstGeom prst="rect">
            <a:avLst/>
          </a:prstGeom>
          <a:noFill/>
        </p:spPr>
        <p:txBody>
          <a:bodyPr wrap="square" lIns="82056" tIns="41028" rIns="82056" bIns="41028" rtlCol="0">
            <a:spAutoFit/>
          </a:bodyPr>
          <a:lstStyle/>
          <a:p>
            <a:r>
              <a:rPr lang="en-US" sz="4300">
                <a:solidFill>
                  <a:schemeClr val="bg1"/>
                </a:solidFill>
                <a:latin typeface="Times New Roman"/>
                <a:cs typeface="Times New Roman"/>
              </a:rPr>
              <a:t>Header/Full Bleed Image</a:t>
            </a:r>
            <a:endParaRPr lang="en-US" sz="2900" b="1">
              <a:solidFill>
                <a:schemeClr val="bg1"/>
              </a:solidFill>
              <a:latin typeface="Arial"/>
              <a:cs typeface="Arial"/>
            </a:endParaRPr>
          </a:p>
        </p:txBody>
      </p:sp>
      <p:sp>
        <p:nvSpPr>
          <p:cNvPr id="7" name="Rectangle 6"/>
          <p:cNvSpPr/>
          <p:nvPr userDrawn="1"/>
        </p:nvSpPr>
        <p:spPr>
          <a:xfrm>
            <a:off x="866495" y="4653355"/>
            <a:ext cx="2774628" cy="683022"/>
          </a:xfrm>
          <a:prstGeom prst="rect">
            <a:avLst/>
          </a:prstGeom>
        </p:spPr>
        <p:txBody>
          <a:bodyPr wrap="square" lIns="82056" tIns="41028" rIns="82056" bIns="41028">
            <a:spAutoFit/>
          </a:bodyPr>
          <a:lstStyle/>
          <a:p>
            <a:r>
              <a:rPr lang="en-US" sz="1300" b="1">
                <a:solidFill>
                  <a:srgbClr val="FFFFFF"/>
                </a:solidFill>
                <a:latin typeface="Arial"/>
                <a:cs typeface="Arial"/>
              </a:rPr>
              <a:t>Name/Subject Subhead </a:t>
            </a:r>
            <a:br>
              <a:rPr lang="en-US" sz="1300" b="1">
                <a:solidFill>
                  <a:srgbClr val="FFFFFF"/>
                </a:solidFill>
                <a:latin typeface="Arial"/>
                <a:cs typeface="Arial"/>
              </a:rPr>
            </a:br>
            <a:r>
              <a:rPr lang="en-US" sz="1300">
                <a:solidFill>
                  <a:srgbClr val="FFFFFF"/>
                </a:solidFill>
                <a:latin typeface="Arial"/>
                <a:cs typeface="Arial"/>
              </a:rPr>
              <a:t>Title/caption</a:t>
            </a:r>
            <a:br>
              <a:rPr lang="en-US" sz="1300">
                <a:solidFill>
                  <a:srgbClr val="FFFFFF"/>
                </a:solidFill>
                <a:latin typeface="Arial"/>
                <a:cs typeface="Arial"/>
              </a:rPr>
            </a:br>
            <a:r>
              <a:rPr lang="en-US" sz="1300">
                <a:solidFill>
                  <a:srgbClr val="FFFFFF"/>
                </a:solidFill>
                <a:latin typeface="Arial"/>
                <a:cs typeface="Arial"/>
              </a:rPr>
              <a:t>Title/caption</a:t>
            </a:r>
          </a:p>
        </p:txBody>
      </p:sp>
      <p:sp>
        <p:nvSpPr>
          <p:cNvPr id="10" name="TextBox 9"/>
          <p:cNvSpPr txBox="1"/>
          <p:nvPr userDrawn="1"/>
        </p:nvSpPr>
        <p:spPr>
          <a:xfrm>
            <a:off x="3245413" y="6570004"/>
            <a:ext cx="5644193" cy="200055"/>
          </a:xfrm>
          <a:prstGeom prst="rect">
            <a:avLst/>
          </a:prstGeom>
          <a:noFill/>
        </p:spPr>
        <p:txBody>
          <a:bodyPr wrap="square" rtlCol="0">
            <a:spAutoFit/>
          </a:bodyPr>
          <a:lstStyle/>
          <a:p>
            <a:pPr algn="ctr"/>
            <a:r>
              <a:rPr lang="en-US" sz="700">
                <a:solidFill>
                  <a:schemeClr val="bg1"/>
                </a:solidFill>
                <a:latin typeface="Arial"/>
                <a:cs typeface="Arial"/>
              </a:rPr>
              <a:t>©2015, Johns Hopkins University. All rights</a:t>
            </a:r>
            <a:r>
              <a:rPr lang="en-US" sz="700" baseline="0">
                <a:solidFill>
                  <a:schemeClr val="bg1"/>
                </a:solidFill>
                <a:latin typeface="Arial"/>
                <a:cs typeface="Arial"/>
              </a:rPr>
              <a:t> reserved.</a:t>
            </a:r>
            <a:endParaRPr lang="en-US" sz="700">
              <a:solidFill>
                <a:schemeClr val="bg1"/>
              </a:solidFill>
              <a:latin typeface="Arial"/>
              <a:cs typeface="Arial"/>
            </a:endParaRPr>
          </a:p>
        </p:txBody>
      </p:sp>
      <p:pic>
        <p:nvPicPr>
          <p:cNvPr id="11" name="Picture 10"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12192000" cy="432292"/>
          </a:xfrm>
          <a:prstGeom prst="rect">
            <a:avLst/>
          </a:prstGeom>
        </p:spPr>
      </p:pic>
      <p:sp>
        <p:nvSpPr>
          <p:cNvPr id="12" name="TextBox 11"/>
          <p:cNvSpPr txBox="1"/>
          <p:nvPr userDrawn="1"/>
        </p:nvSpPr>
        <p:spPr>
          <a:xfrm>
            <a:off x="3245413" y="6561863"/>
            <a:ext cx="5644193" cy="200055"/>
          </a:xfrm>
          <a:prstGeom prst="rect">
            <a:avLst/>
          </a:prstGeom>
          <a:noFill/>
        </p:spPr>
        <p:txBody>
          <a:bodyPr wrap="square" rtlCol="0">
            <a:spAutoFit/>
          </a:bodyPr>
          <a:lstStyle/>
          <a:p>
            <a:pPr algn="ctr"/>
            <a:r>
              <a:rPr lang="en-US" sz="700">
                <a:solidFill>
                  <a:schemeClr val="bg1"/>
                </a:solidFill>
                <a:latin typeface="Arial"/>
                <a:cs typeface="Arial"/>
              </a:rPr>
              <a:t>©2015, Johns Hopkins University. All rights</a:t>
            </a:r>
            <a:r>
              <a:rPr lang="en-US" sz="700" baseline="0">
                <a:solidFill>
                  <a:schemeClr val="bg1"/>
                </a:solidFill>
                <a:latin typeface="Arial"/>
                <a:cs typeface="Arial"/>
              </a:rPr>
              <a:t> reserved.</a:t>
            </a:r>
            <a:endParaRPr lang="en-US" sz="700">
              <a:solidFill>
                <a:schemeClr val="bg1"/>
              </a:solidFill>
              <a:latin typeface="Arial"/>
              <a:cs typeface="Arial"/>
            </a:endParaRPr>
          </a:p>
        </p:txBody>
      </p:sp>
    </p:spTree>
    <p:extLst>
      <p:ext uri="{BB962C8B-B14F-4D97-AF65-F5344CB8AC3E}">
        <p14:creationId xmlns:p14="http://schemas.microsoft.com/office/powerpoint/2010/main" val="426966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D92AE3-B364-6847-AB08-8C9244E57F6D}"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C69C6-7FAF-DF48-989B-C77D431E20FD}" type="slidenum">
              <a:rPr lang="en-US" smtClean="0"/>
              <a:t>‹#›</a:t>
            </a:fld>
            <a:endParaRPr lang="en-US"/>
          </a:p>
        </p:txBody>
      </p:sp>
    </p:spTree>
    <p:extLst>
      <p:ext uri="{BB962C8B-B14F-4D97-AF65-F5344CB8AC3E}">
        <p14:creationId xmlns:p14="http://schemas.microsoft.com/office/powerpoint/2010/main" val="138807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92AE3-B364-6847-AB08-8C9244E57F6D}"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C69C6-7FAF-DF48-989B-C77D431E20FD}" type="slidenum">
              <a:rPr lang="en-US" smtClean="0"/>
              <a:t>‹#›</a:t>
            </a:fld>
            <a:endParaRPr lang="en-US"/>
          </a:p>
        </p:txBody>
      </p:sp>
    </p:spTree>
    <p:extLst>
      <p:ext uri="{BB962C8B-B14F-4D97-AF65-F5344CB8AC3E}">
        <p14:creationId xmlns:p14="http://schemas.microsoft.com/office/powerpoint/2010/main" val="339380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Kirsten.Koehler@jh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epa.gov/sites/production/files/2019-08/documents/designated_reference_and-equivalent_methods.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638215" y="3053290"/>
            <a:ext cx="2162781" cy="3593543"/>
          </a:xfrm>
          <a:prstGeom prst="rect">
            <a:avLst/>
          </a:prstGeom>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40027" y="868175"/>
            <a:ext cx="3619738" cy="3263391"/>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descr="http://www.aeroqual.com/wp-content/themes/rttheme6/timthumb.php?src=images/500_pic.jpg&amp;w=310&amp;h=350&amp;zc=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1446" y="696889"/>
            <a:ext cx="2749550" cy="296951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3B057C3-B506-914E-B6DC-68B5C76DE9D0}"/>
              </a:ext>
            </a:extLst>
          </p:cNvPr>
          <p:cNvSpPr>
            <a:spLocks noGrp="1"/>
          </p:cNvSpPr>
          <p:nvPr>
            <p:ph idx="1"/>
          </p:nvPr>
        </p:nvSpPr>
        <p:spPr>
          <a:xfrm>
            <a:off x="181455" y="1389982"/>
            <a:ext cx="5914545" cy="4771129"/>
          </a:xfrm>
        </p:spPr>
        <p:txBody>
          <a:bodyPr>
            <a:normAutofit/>
          </a:bodyPr>
          <a:lstStyle/>
          <a:p>
            <a:r>
              <a:rPr lang="en-US" sz="2400" dirty="0"/>
              <a:t>However, small-scale variability in pollution is common due to proximity to sources.  Thus, a central monitor may not provide a good estimate of personal exposure.  The growing sensor technology provides opportunities to measure exposures on individuals.  </a:t>
            </a:r>
          </a:p>
          <a:p>
            <a:r>
              <a:rPr lang="en-US" sz="2400" dirty="0"/>
              <a:t>Personal monitoring was pioneered in occupational studies, but rapid improvements in technology make monitoring feasible for many pollutants today. Some examples are shown.</a:t>
            </a:r>
          </a:p>
        </p:txBody>
      </p:sp>
      <p:sp>
        <p:nvSpPr>
          <p:cNvPr id="2" name="Title 1"/>
          <p:cNvSpPr>
            <a:spLocks noGrp="1"/>
          </p:cNvSpPr>
          <p:nvPr>
            <p:ph type="title"/>
          </p:nvPr>
        </p:nvSpPr>
        <p:spPr>
          <a:xfrm>
            <a:off x="391004" y="72861"/>
            <a:ext cx="10515600" cy="931207"/>
          </a:xfrm>
        </p:spPr>
        <p:txBody>
          <a:bodyPr>
            <a:normAutofit/>
          </a:bodyPr>
          <a:lstStyle/>
          <a:p>
            <a:r>
              <a:rPr lang="en-US" sz="4000"/>
              <a:t>Does an EPA Monitor Represent MY Exposure?</a:t>
            </a:r>
          </a:p>
        </p:txBody>
      </p:sp>
      <p:sp>
        <p:nvSpPr>
          <p:cNvPr id="4" name="Slide Number Placeholder 3"/>
          <p:cNvSpPr>
            <a:spLocks noGrp="1"/>
          </p:cNvSpPr>
          <p:nvPr>
            <p:ph type="sldNum" sz="quarter" idx="4294967295"/>
          </p:nvPr>
        </p:nvSpPr>
        <p:spPr/>
        <p:txBody>
          <a:bodyPr>
            <a:normAutofit fontScale="25000" lnSpcReduction="20000"/>
          </a:bodyPr>
          <a:lstStyle/>
          <a:p>
            <a:fld id="{6E2D2B3B-882E-40F3-A32F-6DD516915044}" type="slidenum">
              <a:rPr lang="en-US" smtClean="0"/>
              <a:pPr/>
              <a:t>10</a:t>
            </a:fld>
            <a:endParaRPr lang="en-US"/>
          </a:p>
        </p:txBody>
      </p:sp>
      <p:pic>
        <p:nvPicPr>
          <p:cNvPr id="5" name="Picture 4"/>
          <p:cNvPicPr>
            <a:picLocks noChangeAspect="1"/>
          </p:cNvPicPr>
          <p:nvPr/>
        </p:nvPicPr>
        <p:blipFill>
          <a:blip r:embed="rId6"/>
          <a:stretch>
            <a:fillRect/>
          </a:stretch>
        </p:blipFill>
        <p:spPr>
          <a:xfrm>
            <a:off x="7212190" y="4152126"/>
            <a:ext cx="2336800" cy="2311400"/>
          </a:xfrm>
          <a:prstGeom prst="rect">
            <a:avLst/>
          </a:prstGeom>
        </p:spPr>
      </p:pic>
    </p:spTree>
    <p:extLst>
      <p:ext uri="{BB962C8B-B14F-4D97-AF65-F5344CB8AC3E}">
        <p14:creationId xmlns:p14="http://schemas.microsoft.com/office/powerpoint/2010/main" val="109942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It is not always possible to measure exposures directly, or not possible at sufficiently high spatial resolution for the proposed study objectives.  Instead, if spatial variability is systematic, we can model changes in exposure levels.</a:t>
            </a:r>
          </a:p>
          <a:p>
            <a:pPr lvl="1"/>
            <a:r>
              <a:rPr lang="en-US" dirty="0"/>
              <a:t>If there is spatial and/or temporal dependence, we don’t have to measure concentrations everywhere and at every time to make estimates of concentrations everywhere.</a:t>
            </a:r>
          </a:p>
          <a:p>
            <a:r>
              <a:rPr lang="en-US" dirty="0"/>
              <a:t>Spatial scale of variability compared to distances people move can be important to ensure that estimates are representative.  Ecological studies often consider large changes in exposure and neglect the smaller scale variability.</a:t>
            </a:r>
          </a:p>
        </p:txBody>
      </p:sp>
      <p:sp>
        <p:nvSpPr>
          <p:cNvPr id="2" name="Title 1"/>
          <p:cNvSpPr>
            <a:spLocks noGrp="1"/>
          </p:cNvSpPr>
          <p:nvPr>
            <p:ph type="title"/>
          </p:nvPr>
        </p:nvSpPr>
        <p:spPr/>
        <p:txBody>
          <a:bodyPr/>
          <a:lstStyle/>
          <a:p>
            <a:r>
              <a:rPr lang="en-US"/>
              <a:t>Other Ways to Estimate Exposures</a:t>
            </a:r>
          </a:p>
        </p:txBody>
      </p:sp>
    </p:spTree>
    <p:extLst>
      <p:ext uri="{BB962C8B-B14F-4D97-AF65-F5344CB8AC3E}">
        <p14:creationId xmlns:p14="http://schemas.microsoft.com/office/powerpoint/2010/main" val="286711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Distance based metrics</a:t>
            </a:r>
          </a:p>
          <a:p>
            <a:r>
              <a:rPr lang="en-US" dirty="0"/>
              <a:t>Deterministic interpolation</a:t>
            </a:r>
          </a:p>
          <a:p>
            <a:r>
              <a:rPr lang="en-US" dirty="0"/>
              <a:t>Geostatistical interpolation</a:t>
            </a:r>
          </a:p>
          <a:p>
            <a:r>
              <a:rPr lang="en-US" dirty="0"/>
              <a:t>Deterministic modeling</a:t>
            </a:r>
          </a:p>
          <a:p>
            <a:r>
              <a:rPr lang="en-US" dirty="0"/>
              <a:t>Land-use regression</a:t>
            </a:r>
          </a:p>
        </p:txBody>
      </p:sp>
      <p:sp>
        <p:nvSpPr>
          <p:cNvPr id="2" name="Title 1"/>
          <p:cNvSpPr>
            <a:spLocks noGrp="1"/>
          </p:cNvSpPr>
          <p:nvPr>
            <p:ph type="title"/>
          </p:nvPr>
        </p:nvSpPr>
        <p:spPr/>
        <p:txBody>
          <a:bodyPr>
            <a:normAutofit fontScale="90000"/>
          </a:bodyPr>
          <a:lstStyle/>
          <a:p>
            <a:r>
              <a:rPr lang="en-US"/>
              <a:t>How can we use spatial dependency to predict exposures?</a:t>
            </a:r>
          </a:p>
        </p:txBody>
      </p:sp>
    </p:spTree>
    <p:extLst>
      <p:ext uri="{BB962C8B-B14F-4D97-AF65-F5344CB8AC3E}">
        <p14:creationId xmlns:p14="http://schemas.microsoft.com/office/powerpoint/2010/main" val="4178805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571" y="1339560"/>
            <a:ext cx="10515600" cy="4771129"/>
          </a:xfrm>
        </p:spPr>
        <p:txBody>
          <a:bodyPr>
            <a:noAutofit/>
          </a:bodyPr>
          <a:lstStyle/>
          <a:p>
            <a:r>
              <a:rPr lang="en-US">
                <a:latin typeface="Arial" charset="0"/>
                <a:ea typeface="Arial" charset="0"/>
                <a:cs typeface="Arial" charset="0"/>
              </a:rPr>
              <a:t>GIS is a computerized mapping system that integrates data into a common spatial form for mapping and calculation.</a:t>
            </a:r>
          </a:p>
          <a:p>
            <a:r>
              <a:rPr lang="en-US">
                <a:latin typeface="Arial" charset="0"/>
                <a:ea typeface="Arial" charset="0"/>
                <a:cs typeface="Arial" charset="0"/>
              </a:rPr>
              <a:t>Can bring together data for many uses:</a:t>
            </a:r>
          </a:p>
          <a:p>
            <a:pPr lvl="1"/>
            <a:r>
              <a:rPr lang="en-US">
                <a:latin typeface="Arial" charset="0"/>
                <a:ea typeface="Arial" charset="0"/>
                <a:cs typeface="Arial" charset="0"/>
              </a:rPr>
              <a:t>Geographic</a:t>
            </a:r>
          </a:p>
          <a:p>
            <a:pPr lvl="1"/>
            <a:r>
              <a:rPr lang="en-US">
                <a:latin typeface="Arial" charset="0"/>
                <a:ea typeface="Arial" charset="0"/>
                <a:cs typeface="Arial" charset="0"/>
              </a:rPr>
              <a:t>Population</a:t>
            </a:r>
          </a:p>
          <a:p>
            <a:pPr lvl="1"/>
            <a:r>
              <a:rPr lang="en-US">
                <a:latin typeface="Arial" charset="0"/>
                <a:ea typeface="Arial" charset="0"/>
                <a:cs typeface="Arial" charset="0"/>
              </a:rPr>
              <a:t>Health</a:t>
            </a:r>
          </a:p>
          <a:p>
            <a:pPr lvl="1"/>
            <a:r>
              <a:rPr lang="en-US">
                <a:latin typeface="Arial" charset="0"/>
                <a:ea typeface="Arial" charset="0"/>
                <a:cs typeface="Arial" charset="0"/>
              </a:rPr>
              <a:t>Exposure</a:t>
            </a:r>
          </a:p>
          <a:p>
            <a:r>
              <a:rPr lang="en-US">
                <a:latin typeface="Arial" charset="0"/>
                <a:ea typeface="Arial" charset="0"/>
                <a:cs typeface="Arial" charset="0"/>
              </a:rPr>
              <a:t> And include data of many types for a common usage:</a:t>
            </a:r>
          </a:p>
          <a:p>
            <a:pPr lvl="1"/>
            <a:r>
              <a:rPr lang="en-US">
                <a:latin typeface="Arial" charset="0"/>
                <a:ea typeface="Arial" charset="0"/>
                <a:cs typeface="Arial" charset="0"/>
              </a:rPr>
              <a:t>Point: locations of large sources</a:t>
            </a:r>
          </a:p>
          <a:p>
            <a:pPr lvl="1"/>
            <a:r>
              <a:rPr lang="en-US">
                <a:latin typeface="Arial" charset="0"/>
                <a:ea typeface="Arial" charset="0"/>
                <a:cs typeface="Arial" charset="0"/>
              </a:rPr>
              <a:t>Line: street locations</a:t>
            </a:r>
          </a:p>
          <a:p>
            <a:pPr lvl="1"/>
            <a:r>
              <a:rPr lang="en-US">
                <a:latin typeface="Arial" charset="0"/>
                <a:ea typeface="Arial" charset="0"/>
                <a:cs typeface="Arial" charset="0"/>
              </a:rPr>
              <a:t>Area: neighborhoods</a:t>
            </a:r>
          </a:p>
        </p:txBody>
      </p:sp>
      <p:sp>
        <p:nvSpPr>
          <p:cNvPr id="2" name="Title 1"/>
          <p:cNvSpPr>
            <a:spLocks noGrp="1"/>
          </p:cNvSpPr>
          <p:nvPr>
            <p:ph type="title"/>
          </p:nvPr>
        </p:nvSpPr>
        <p:spPr/>
        <p:txBody>
          <a:bodyPr>
            <a:normAutofit/>
          </a:bodyPr>
          <a:lstStyle/>
          <a:p>
            <a:r>
              <a:rPr lang="en-US"/>
              <a:t>Geographic Information Systems (GIS)</a:t>
            </a:r>
          </a:p>
        </p:txBody>
      </p:sp>
    </p:spTree>
    <p:extLst>
      <p:ext uri="{BB962C8B-B14F-4D97-AF65-F5344CB8AC3E}">
        <p14:creationId xmlns:p14="http://schemas.microsoft.com/office/powerpoint/2010/main" val="162511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614" y="1142374"/>
            <a:ext cx="10515600" cy="4771129"/>
          </a:xfrm>
        </p:spPr>
        <p:txBody>
          <a:bodyPr>
            <a:normAutofit/>
          </a:bodyPr>
          <a:lstStyle/>
          <a:p>
            <a:r>
              <a:rPr lang="en-US" sz="2400" dirty="0"/>
              <a:t>Distance to a source: continuous or used to define exposed/ unexposed populations</a:t>
            </a:r>
          </a:p>
          <a:p>
            <a:r>
              <a:rPr lang="en-US" sz="2400" dirty="0"/>
              <a:t>Number/ density of sources in a buffer (can also be yes/no)</a:t>
            </a:r>
          </a:p>
        </p:txBody>
      </p:sp>
      <p:sp>
        <p:nvSpPr>
          <p:cNvPr id="2" name="Title 1"/>
          <p:cNvSpPr>
            <a:spLocks noGrp="1"/>
          </p:cNvSpPr>
          <p:nvPr>
            <p:ph type="title"/>
          </p:nvPr>
        </p:nvSpPr>
        <p:spPr/>
        <p:txBody>
          <a:bodyPr/>
          <a:lstStyle/>
          <a:p>
            <a:r>
              <a:rPr lang="en-US"/>
              <a:t>Simple Methods</a:t>
            </a:r>
          </a:p>
        </p:txBody>
      </p:sp>
      <p:pic>
        <p:nvPicPr>
          <p:cNvPr id="4" name="Picture 3"/>
          <p:cNvPicPr>
            <a:picLocks noChangeAspect="1"/>
          </p:cNvPicPr>
          <p:nvPr/>
        </p:nvPicPr>
        <p:blipFill>
          <a:blip r:embed="rId2"/>
          <a:stretch>
            <a:fillRect/>
          </a:stretch>
        </p:blipFill>
        <p:spPr>
          <a:xfrm>
            <a:off x="1216594" y="2505220"/>
            <a:ext cx="5748300" cy="4339490"/>
          </a:xfrm>
          <a:prstGeom prst="rect">
            <a:avLst/>
          </a:prstGeom>
        </p:spPr>
      </p:pic>
      <p:sp>
        <p:nvSpPr>
          <p:cNvPr id="5" name="TextBox 4"/>
          <p:cNvSpPr txBox="1"/>
          <p:nvPr/>
        </p:nvSpPr>
        <p:spPr>
          <a:xfrm>
            <a:off x="6964894" y="6488668"/>
            <a:ext cx="5040587" cy="369332"/>
          </a:xfrm>
          <a:prstGeom prst="rect">
            <a:avLst/>
          </a:prstGeom>
          <a:noFill/>
        </p:spPr>
        <p:txBody>
          <a:bodyPr wrap="none" rtlCol="0">
            <a:spAutoFit/>
          </a:bodyPr>
          <a:lstStyle/>
          <a:p>
            <a:r>
              <a:rPr lang="en-US" i="1"/>
              <a:t>Environ Health </a:t>
            </a:r>
            <a:r>
              <a:rPr lang="en-US" i="1" err="1"/>
              <a:t>Perspect</a:t>
            </a:r>
            <a:r>
              <a:rPr lang="en-US"/>
              <a:t>; DOI:10.1289/ehp.1205682</a:t>
            </a:r>
          </a:p>
        </p:txBody>
      </p:sp>
    </p:spTree>
    <p:extLst>
      <p:ext uri="{BB962C8B-B14F-4D97-AF65-F5344CB8AC3E}">
        <p14:creationId xmlns:p14="http://schemas.microsoft.com/office/powerpoint/2010/main" val="201690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a:latin typeface="Arial" charset="0"/>
                <a:ea typeface="Arial" charset="0"/>
                <a:cs typeface="Arial" charset="0"/>
              </a:rPr>
              <a:t>Provides a Best Linear Unbiased Estimate (BLUE) </a:t>
            </a:r>
          </a:p>
          <a:p>
            <a:r>
              <a:rPr lang="en-US" dirty="0">
                <a:latin typeface="Arial" charset="0"/>
                <a:ea typeface="Arial" charset="0"/>
                <a:cs typeface="Arial" charset="0"/>
              </a:rPr>
              <a:t>Predicts both the value and the standard error at any unsampled location</a:t>
            </a:r>
          </a:p>
          <a:p>
            <a:pPr lvl="1"/>
            <a:r>
              <a:rPr lang="en-US" dirty="0">
                <a:latin typeface="Arial" charset="0"/>
                <a:ea typeface="Arial" charset="0"/>
                <a:cs typeface="Arial" charset="0"/>
              </a:rPr>
              <a:t>Gives us an indication where the interpolation is less reliable – and where more data is most useful to improve the interpolation</a:t>
            </a:r>
          </a:p>
          <a:p>
            <a:r>
              <a:rPr lang="en-US" dirty="0">
                <a:latin typeface="Arial" charset="0"/>
                <a:ea typeface="Arial" charset="0"/>
                <a:cs typeface="Arial" charset="0"/>
              </a:rPr>
              <a:t>Requires quite a few measurements to adequately constrain the spatial dependence appropriately.</a:t>
            </a:r>
          </a:p>
          <a:p>
            <a:r>
              <a:rPr lang="en-US" dirty="0">
                <a:latin typeface="Arial" charset="0"/>
                <a:ea typeface="Arial" charset="0"/>
                <a:cs typeface="Arial" charset="0"/>
              </a:rPr>
              <a:t>ArcGIS, R, </a:t>
            </a:r>
            <a:r>
              <a:rPr lang="en-US" dirty="0" err="1">
                <a:latin typeface="Arial" charset="0"/>
                <a:ea typeface="Arial" charset="0"/>
                <a:cs typeface="Arial" charset="0"/>
              </a:rPr>
              <a:t>Matlab</a:t>
            </a:r>
            <a:r>
              <a:rPr lang="en-US" dirty="0">
                <a:latin typeface="Arial" charset="0"/>
                <a:ea typeface="Arial" charset="0"/>
                <a:cs typeface="Arial" charset="0"/>
              </a:rPr>
              <a:t> software programs enable Kriging.</a:t>
            </a:r>
          </a:p>
          <a:p>
            <a:endParaRPr lang="en-US" dirty="0">
              <a:latin typeface="Arial" charset="0"/>
              <a:ea typeface="Arial" charset="0"/>
              <a:cs typeface="Arial" charset="0"/>
            </a:endParaRPr>
          </a:p>
        </p:txBody>
      </p:sp>
      <p:sp>
        <p:nvSpPr>
          <p:cNvPr id="2" name="Title 1"/>
          <p:cNvSpPr>
            <a:spLocks noGrp="1"/>
          </p:cNvSpPr>
          <p:nvPr>
            <p:ph type="title"/>
          </p:nvPr>
        </p:nvSpPr>
        <p:spPr/>
        <p:txBody>
          <a:bodyPr/>
          <a:lstStyle/>
          <a:p>
            <a:r>
              <a:rPr lang="en-US"/>
              <a:t>Kriging: Geostatistical Interpolation</a:t>
            </a:r>
          </a:p>
        </p:txBody>
      </p:sp>
    </p:spTree>
    <p:extLst>
      <p:ext uri="{BB962C8B-B14F-4D97-AF65-F5344CB8AC3E}">
        <p14:creationId xmlns:p14="http://schemas.microsoft.com/office/powerpoint/2010/main" val="2368014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2374"/>
            <a:ext cx="5568287" cy="4771129"/>
          </a:xfrm>
        </p:spPr>
        <p:txBody>
          <a:bodyPr>
            <a:normAutofit/>
          </a:bodyPr>
          <a:lstStyle/>
          <a:p>
            <a:r>
              <a:rPr lang="en-US" dirty="0">
                <a:latin typeface="Arial" charset="0"/>
                <a:ea typeface="Arial" charset="0"/>
                <a:cs typeface="Arial" charset="0"/>
              </a:rPr>
              <a:t>Data needs:</a:t>
            </a:r>
          </a:p>
          <a:p>
            <a:pPr lvl="1"/>
            <a:r>
              <a:rPr lang="en-US" dirty="0">
                <a:latin typeface="Arial" charset="0"/>
                <a:ea typeface="Arial" charset="0"/>
                <a:cs typeface="Arial" charset="0"/>
              </a:rPr>
              <a:t>Source location and strength</a:t>
            </a:r>
          </a:p>
          <a:p>
            <a:pPr lvl="1"/>
            <a:r>
              <a:rPr lang="en-US" dirty="0">
                <a:latin typeface="Arial" charset="0"/>
                <a:ea typeface="Arial" charset="0"/>
                <a:cs typeface="Arial" charset="0"/>
              </a:rPr>
              <a:t>Dispersion properties (meteorology data for air, other transport info for water or soil)</a:t>
            </a:r>
          </a:p>
          <a:p>
            <a:pPr lvl="1"/>
            <a:r>
              <a:rPr lang="en-US" dirty="0">
                <a:latin typeface="Arial" charset="0"/>
                <a:ea typeface="Arial" charset="0"/>
                <a:cs typeface="Arial" charset="0"/>
              </a:rPr>
              <a:t>Locations of population of interest</a:t>
            </a:r>
          </a:p>
          <a:p>
            <a:r>
              <a:rPr lang="en-US" dirty="0">
                <a:latin typeface="Arial" charset="0"/>
                <a:ea typeface="Arial" charset="0"/>
                <a:cs typeface="Arial" charset="0"/>
              </a:rPr>
              <a:t>At each grid cell the model accounts for</a:t>
            </a:r>
          </a:p>
          <a:p>
            <a:pPr marL="971550" lvl="1" indent="-514350">
              <a:buFont typeface="+mj-lt"/>
              <a:buAutoNum type="arabicPeriod"/>
            </a:pPr>
            <a:r>
              <a:rPr lang="en-US" dirty="0">
                <a:latin typeface="Arial" charset="0"/>
                <a:ea typeface="Arial" charset="0"/>
                <a:cs typeface="Arial" charset="0"/>
              </a:rPr>
              <a:t>Sources: emissions, advection into region, chemical reactions</a:t>
            </a:r>
          </a:p>
          <a:p>
            <a:pPr marL="971550" lvl="1" indent="-514350">
              <a:buFont typeface="+mj-lt"/>
              <a:buAutoNum type="arabicPeriod"/>
            </a:pPr>
            <a:r>
              <a:rPr lang="en-US" dirty="0">
                <a:latin typeface="Arial" charset="0"/>
                <a:ea typeface="Arial" charset="0"/>
                <a:cs typeface="Arial" charset="0"/>
              </a:rPr>
              <a:t>Sinks: deposition, advection out of region, chemical reactions</a:t>
            </a:r>
          </a:p>
        </p:txBody>
      </p:sp>
      <p:sp>
        <p:nvSpPr>
          <p:cNvPr id="2" name="Title 1"/>
          <p:cNvSpPr>
            <a:spLocks noGrp="1"/>
          </p:cNvSpPr>
          <p:nvPr>
            <p:ph type="title"/>
          </p:nvPr>
        </p:nvSpPr>
        <p:spPr/>
        <p:txBody>
          <a:bodyPr/>
          <a:lstStyle/>
          <a:p>
            <a:r>
              <a:rPr lang="en-US"/>
              <a:t>Dispersion models</a:t>
            </a:r>
          </a:p>
        </p:txBody>
      </p:sp>
      <p:pic>
        <p:nvPicPr>
          <p:cNvPr id="4" name="Picture 2" descr="mage result for dispersion model PM yang zhang">
            <a:extLst>
              <a:ext uri="{FF2B5EF4-FFF2-40B4-BE49-F238E27FC236}">
                <a16:creationId xmlns:a16="http://schemas.microsoft.com/office/drawing/2014/main" id="{48279B52-73DE-554F-A19D-935B59ED8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109182"/>
            <a:ext cx="6524625" cy="42576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5">
            <a:extLst>
              <a:ext uri="{FF2B5EF4-FFF2-40B4-BE49-F238E27FC236}">
                <a16:creationId xmlns:a16="http://schemas.microsoft.com/office/drawing/2014/main" id="{3B531717-E1D3-8B4B-9224-61DE52374940}"/>
              </a:ext>
            </a:extLst>
          </p:cNvPr>
          <p:cNvPicPr>
            <a:picLocks noChangeAspect="1"/>
          </p:cNvPicPr>
          <p:nvPr/>
        </p:nvPicPr>
        <p:blipFill>
          <a:blip r:embed="rId4"/>
          <a:stretch>
            <a:fillRect/>
          </a:stretch>
        </p:blipFill>
        <p:spPr>
          <a:xfrm>
            <a:off x="7886700" y="4366857"/>
            <a:ext cx="4305300" cy="1435100"/>
          </a:xfrm>
          <a:prstGeom prst="rect">
            <a:avLst/>
          </a:prstGeom>
        </p:spPr>
      </p:pic>
    </p:spTree>
    <p:extLst>
      <p:ext uri="{BB962C8B-B14F-4D97-AF65-F5344CB8AC3E}">
        <p14:creationId xmlns:p14="http://schemas.microsoft.com/office/powerpoint/2010/main" val="1987811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age result for urban rural difference europe particulate composition PM2"/>
          <p:cNvPicPr>
            <a:picLocks noChangeAspect="1" noChangeArrowheads="1"/>
          </p:cNvPicPr>
          <p:nvPr/>
        </p:nvPicPr>
        <p:blipFill rotWithShape="1">
          <a:blip r:embed="rId2">
            <a:extLst>
              <a:ext uri="{28A0092B-C50C-407E-A947-70E740481C1C}">
                <a14:useLocalDpi xmlns:a14="http://schemas.microsoft.com/office/drawing/2010/main" val="0"/>
              </a:ext>
            </a:extLst>
          </a:blip>
          <a:srcRect t="4325" b="11927"/>
          <a:stretch/>
        </p:blipFill>
        <p:spPr bwMode="auto">
          <a:xfrm>
            <a:off x="7501720" y="1150871"/>
            <a:ext cx="4810125" cy="52169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79652" y="6460771"/>
            <a:ext cx="7667997" cy="276999"/>
          </a:xfrm>
          <a:prstGeom prst="rect">
            <a:avLst/>
          </a:prstGeom>
          <a:noFill/>
        </p:spPr>
        <p:txBody>
          <a:bodyPr wrap="none" rtlCol="0">
            <a:spAutoFit/>
          </a:bodyPr>
          <a:lstStyle/>
          <a:p>
            <a:r>
              <a:rPr lang="en-US" sz="1200" dirty="0"/>
              <a:t>http://</a:t>
            </a:r>
            <a:r>
              <a:rPr lang="en-US" sz="1200" dirty="0" err="1"/>
              <a:t>sedac.ciesin.columbia.edu</a:t>
            </a:r>
            <a:r>
              <a:rPr lang="en-US" sz="1200" dirty="0"/>
              <a:t>/downloads/maps/</a:t>
            </a:r>
            <a:r>
              <a:rPr lang="en-US" sz="1200" dirty="0" err="1"/>
              <a:t>sdei</a:t>
            </a:r>
            <a:r>
              <a:rPr lang="en-US" sz="1200" dirty="0"/>
              <a:t>/sdei-global-annual-avg-pm2-5-2001-2010/asia-pm2-5-2010.jpg</a:t>
            </a:r>
          </a:p>
        </p:txBody>
      </p:sp>
      <p:sp>
        <p:nvSpPr>
          <p:cNvPr id="8" name="Text Placeholder 7"/>
          <p:cNvSpPr>
            <a:spLocks noGrp="1"/>
          </p:cNvSpPr>
          <p:nvPr>
            <p:ph idx="1"/>
          </p:nvPr>
        </p:nvSpPr>
        <p:spPr>
          <a:xfrm>
            <a:off x="368490" y="1373795"/>
            <a:ext cx="6578221" cy="5086976"/>
          </a:xfrm>
        </p:spPr>
        <p:txBody>
          <a:bodyPr>
            <a:normAutofit lnSpcReduction="10000"/>
          </a:bodyPr>
          <a:lstStyle/>
          <a:p>
            <a:pPr marL="342900" indent="-342900">
              <a:buFont typeface="Arial" charset="0"/>
              <a:buChar char="•"/>
            </a:pPr>
            <a:r>
              <a:rPr lang="en-US" dirty="0">
                <a:latin typeface="Arial" charset="0"/>
                <a:ea typeface="Arial" charset="0"/>
                <a:cs typeface="Arial" charset="0"/>
              </a:rPr>
              <a:t>Few measurement locations in many areas of the world have prompted the use of satellite data for exposure assessment.</a:t>
            </a:r>
          </a:p>
          <a:p>
            <a:pPr marL="342900" indent="-342900">
              <a:buFont typeface="Arial" charset="0"/>
              <a:buChar char="•"/>
            </a:pPr>
            <a:r>
              <a:rPr lang="en-US" dirty="0">
                <a:latin typeface="Arial" charset="0"/>
                <a:ea typeface="Arial" charset="0"/>
                <a:cs typeface="Arial" charset="0"/>
              </a:rPr>
              <a:t>Satellite derived data of aerosol optical depth to surface concentrations is a major area of research</a:t>
            </a:r>
          </a:p>
          <a:p>
            <a:pPr marL="342900" indent="-342900">
              <a:buFont typeface="Arial" charset="0"/>
              <a:buChar char="•"/>
            </a:pPr>
            <a:r>
              <a:rPr lang="en-US" dirty="0">
                <a:latin typeface="Arial" charset="0"/>
                <a:ea typeface="Arial" charset="0"/>
                <a:cs typeface="Arial" charset="0"/>
              </a:rPr>
              <a:t>Limitations</a:t>
            </a:r>
          </a:p>
          <a:p>
            <a:pPr marL="1085850" lvl="1" indent="-342900">
              <a:buFont typeface="Arial" charset="0"/>
              <a:buChar char="•"/>
            </a:pPr>
            <a:r>
              <a:rPr lang="en-US" dirty="0">
                <a:latin typeface="Arial" charset="0"/>
                <a:ea typeface="Arial" charset="0"/>
                <a:cs typeface="Arial" charset="0"/>
              </a:rPr>
              <a:t>Clouds!</a:t>
            </a:r>
          </a:p>
          <a:p>
            <a:pPr marL="1085850" lvl="1" indent="-342900">
              <a:buFont typeface="Arial" charset="0"/>
              <a:buChar char="•"/>
            </a:pPr>
            <a:r>
              <a:rPr lang="en-US" dirty="0">
                <a:latin typeface="Arial" charset="0"/>
                <a:ea typeface="Arial" charset="0"/>
                <a:cs typeface="Arial" charset="0"/>
              </a:rPr>
              <a:t>Estimates the aerosol concentration through the full atmosphere, but we are interested in concentrations at the ground level.</a:t>
            </a:r>
          </a:p>
        </p:txBody>
      </p:sp>
      <p:sp>
        <p:nvSpPr>
          <p:cNvPr id="7" name="Title 6"/>
          <p:cNvSpPr>
            <a:spLocks noGrp="1"/>
          </p:cNvSpPr>
          <p:nvPr>
            <p:ph type="title"/>
          </p:nvPr>
        </p:nvSpPr>
        <p:spPr/>
        <p:txBody>
          <a:bodyPr/>
          <a:lstStyle/>
          <a:p>
            <a:r>
              <a:rPr lang="en-US"/>
              <a:t>Other Measurement Strategies</a:t>
            </a:r>
          </a:p>
        </p:txBody>
      </p:sp>
    </p:spTree>
    <p:extLst>
      <p:ext uri="{BB962C8B-B14F-4D97-AF65-F5344CB8AC3E}">
        <p14:creationId xmlns:p14="http://schemas.microsoft.com/office/powerpoint/2010/main" val="1795618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863" y="1394151"/>
            <a:ext cx="10515600" cy="4771129"/>
          </a:xfrm>
        </p:spPr>
        <p:txBody>
          <a:bodyPr/>
          <a:lstStyle/>
          <a:p>
            <a:r>
              <a:rPr lang="en-US"/>
              <a:t>Predict pollutant concentrations from land-use and traffic characteristics. Each characteristic is assumed to be linearly related to pollutant concentrations.</a:t>
            </a:r>
          </a:p>
        </p:txBody>
      </p:sp>
      <p:sp>
        <p:nvSpPr>
          <p:cNvPr id="2" name="Title 1"/>
          <p:cNvSpPr>
            <a:spLocks noGrp="1"/>
          </p:cNvSpPr>
          <p:nvPr>
            <p:ph type="title"/>
          </p:nvPr>
        </p:nvSpPr>
        <p:spPr/>
        <p:txBody>
          <a:bodyPr/>
          <a:lstStyle/>
          <a:p>
            <a:r>
              <a:rPr lang="en-US"/>
              <a:t>Land-Use Regression</a:t>
            </a:r>
          </a:p>
        </p:txBody>
      </p:sp>
      <p:pic>
        <p:nvPicPr>
          <p:cNvPr id="5" name="Content Placeholder 3">
            <a:extLst>
              <a:ext uri="{FF2B5EF4-FFF2-40B4-BE49-F238E27FC236}">
                <a16:creationId xmlns:a16="http://schemas.microsoft.com/office/drawing/2014/main" id="{1BD476DB-3AD3-0D46-912E-EA4299B98D58}"/>
              </a:ext>
            </a:extLst>
          </p:cNvPr>
          <p:cNvPicPr>
            <a:picLocks noChangeAspect="1"/>
          </p:cNvPicPr>
          <p:nvPr/>
        </p:nvPicPr>
        <p:blipFill>
          <a:blip r:embed="rId2"/>
          <a:srcRect l="-37343" r="-37343"/>
          <a:stretch>
            <a:fillRect/>
          </a:stretch>
        </p:blipFill>
        <p:spPr>
          <a:xfrm>
            <a:off x="5261288" y="2314864"/>
            <a:ext cx="7349243" cy="4041485"/>
          </a:xfrm>
          <a:prstGeom prst="rect">
            <a:avLst/>
          </a:prstGeom>
        </p:spPr>
      </p:pic>
      <p:pic>
        <p:nvPicPr>
          <p:cNvPr id="6" name="Picture 5">
            <a:extLst>
              <a:ext uri="{FF2B5EF4-FFF2-40B4-BE49-F238E27FC236}">
                <a16:creationId xmlns:a16="http://schemas.microsoft.com/office/drawing/2014/main" id="{BF8C34F4-C4B2-4444-9203-E54EAC9304DA}"/>
              </a:ext>
            </a:extLst>
          </p:cNvPr>
          <p:cNvPicPr>
            <a:picLocks noChangeAspect="1"/>
          </p:cNvPicPr>
          <p:nvPr/>
        </p:nvPicPr>
        <p:blipFill>
          <a:blip r:embed="rId3"/>
          <a:stretch>
            <a:fillRect/>
          </a:stretch>
        </p:blipFill>
        <p:spPr>
          <a:xfrm>
            <a:off x="6696135" y="6475086"/>
            <a:ext cx="4186941" cy="169088"/>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225ACE4-0B75-DF4B-833D-165E93916D6D}"/>
                  </a:ext>
                </a:extLst>
              </p:cNvPr>
              <p:cNvSpPr/>
              <p:nvPr/>
            </p:nvSpPr>
            <p:spPr>
              <a:xfrm>
                <a:off x="948250" y="3037353"/>
                <a:ext cx="4763413" cy="557910"/>
              </a:xfrm>
              <a:prstGeom prst="rect">
                <a:avLst/>
              </a:prstGeom>
            </p:spPr>
            <p:txBody>
              <a:bodyPr wrap="square">
                <a:spAutoFit/>
              </a:bodyPr>
              <a:lstStyle/>
              <a:p>
                <a14:m>
                  <m:oMath xmlns:m="http://schemas.openxmlformats.org/officeDocument/2006/math">
                    <m:sSub>
                      <m:sSubPr>
                        <m:ctrlPr>
                          <a:rPr lang="en-US" sz="2800" i="1">
                            <a:latin typeface="Cambria Math" panose="02040503050406030204" pitchFamily="18" charset="0"/>
                            <a:ea typeface="MS Mincho" panose="02020609040205080304" pitchFamily="49" charset="-128"/>
                            <a:cs typeface="Arial" panose="020B0604020202020204" pitchFamily="34" charset="0"/>
                          </a:rPr>
                        </m:ctrlPr>
                      </m:sSubPr>
                      <m:e>
                        <m:r>
                          <a:rPr lang="en-US" sz="2800" i="1">
                            <a:latin typeface="Cambria Math" panose="02040503050406030204" pitchFamily="18" charset="0"/>
                            <a:ea typeface="MS Mincho" panose="02020609040205080304" pitchFamily="49" charset="-128"/>
                            <a:cs typeface="Arial" panose="020B0604020202020204" pitchFamily="34" charset="0"/>
                          </a:rPr>
                          <m:t>𝑍</m:t>
                        </m:r>
                      </m:e>
                      <m:sub>
                        <m:r>
                          <a:rPr lang="en-US" sz="2800" i="1">
                            <a:latin typeface="Cambria Math" panose="02040503050406030204" pitchFamily="18" charset="0"/>
                            <a:ea typeface="MS Mincho" panose="02020609040205080304" pitchFamily="49" charset="-128"/>
                            <a:cs typeface="Arial" panose="020B0604020202020204" pitchFamily="34" charset="0"/>
                          </a:rPr>
                          <m:t>𝑗</m:t>
                        </m:r>
                      </m:sub>
                    </m:sSub>
                    <m:r>
                      <a:rPr lang="en-US" sz="2800" i="1">
                        <a:latin typeface="Cambria Math" panose="02040503050406030204" pitchFamily="18" charset="0"/>
                        <a:ea typeface="MS Mincho" panose="02020609040205080304" pitchFamily="49" charset="-128"/>
                        <a:cs typeface="Arial" panose="020B0604020202020204" pitchFamily="34" charset="0"/>
                      </a:rPr>
                      <m:t>=</m:t>
                    </m:r>
                    <m:sSub>
                      <m:sSubPr>
                        <m:ctrlPr>
                          <a:rPr lang="en-US" sz="2800" i="1">
                            <a:latin typeface="Cambria Math" panose="02040503050406030204" pitchFamily="18" charset="0"/>
                            <a:ea typeface="MS Mincho" panose="02020609040205080304" pitchFamily="49" charset="-128"/>
                            <a:cs typeface="Arial" panose="020B0604020202020204" pitchFamily="34" charset="0"/>
                          </a:rPr>
                        </m:ctrlPr>
                      </m:sSubPr>
                      <m:e>
                        <m:r>
                          <a:rPr lang="en-US" sz="2800" i="1">
                            <a:latin typeface="Cambria Math" panose="02040503050406030204" pitchFamily="18" charset="0"/>
                            <a:ea typeface="MS Mincho" panose="02020609040205080304" pitchFamily="49" charset="-128"/>
                            <a:cs typeface="Arial" panose="020B0604020202020204" pitchFamily="34" charset="0"/>
                          </a:rPr>
                          <m:t>𝛽</m:t>
                        </m:r>
                      </m:e>
                      <m:sub>
                        <m:r>
                          <a:rPr lang="en-US" sz="2800" i="1">
                            <a:latin typeface="Cambria Math" panose="02040503050406030204" pitchFamily="18" charset="0"/>
                            <a:ea typeface="MS Mincho" panose="02020609040205080304" pitchFamily="49" charset="-128"/>
                            <a:cs typeface="Arial" panose="020B0604020202020204" pitchFamily="34" charset="0"/>
                          </a:rPr>
                          <m:t>𝑜</m:t>
                        </m:r>
                      </m:sub>
                    </m:sSub>
                    <m:r>
                      <a:rPr lang="en-US" sz="2800" i="1">
                        <a:latin typeface="Cambria Math" panose="02040503050406030204" pitchFamily="18" charset="0"/>
                        <a:ea typeface="MS Mincho" panose="02020609040205080304" pitchFamily="49" charset="-128"/>
                        <a:cs typeface="Arial" panose="020B0604020202020204" pitchFamily="34" charset="0"/>
                      </a:rPr>
                      <m:t>+</m:t>
                    </m:r>
                    <m:nary>
                      <m:naryPr>
                        <m:chr m:val="∑"/>
                        <m:limLoc m:val="undOvr"/>
                        <m:ctrlPr>
                          <a:rPr lang="en-US" sz="2800" i="1">
                            <a:latin typeface="Cambria Math" panose="02040503050406030204" pitchFamily="18" charset="0"/>
                            <a:ea typeface="MS Mincho" panose="02020609040205080304" pitchFamily="49" charset="-128"/>
                            <a:cs typeface="Arial" panose="020B0604020202020204" pitchFamily="34" charset="0"/>
                          </a:rPr>
                        </m:ctrlPr>
                      </m:naryPr>
                      <m:sub>
                        <m:r>
                          <a:rPr lang="en-US" sz="2800" i="1">
                            <a:latin typeface="Cambria Math" panose="02040503050406030204" pitchFamily="18" charset="0"/>
                            <a:ea typeface="MS Mincho" panose="02020609040205080304" pitchFamily="49" charset="-128"/>
                            <a:cs typeface="Arial" panose="020B0604020202020204" pitchFamily="34" charset="0"/>
                          </a:rPr>
                          <m:t>𝑖</m:t>
                        </m:r>
                        <m:r>
                          <a:rPr lang="en-US" sz="2800" i="1">
                            <a:latin typeface="Cambria Math" panose="02040503050406030204" pitchFamily="18" charset="0"/>
                            <a:ea typeface="MS Mincho" panose="02020609040205080304" pitchFamily="49" charset="-128"/>
                            <a:cs typeface="Arial" panose="020B0604020202020204" pitchFamily="34" charset="0"/>
                          </a:rPr>
                          <m:t>=1</m:t>
                        </m:r>
                      </m:sub>
                      <m:sup>
                        <m:r>
                          <a:rPr lang="en-US" sz="2800" i="1">
                            <a:latin typeface="Cambria Math" panose="02040503050406030204" pitchFamily="18" charset="0"/>
                            <a:ea typeface="MS Mincho" panose="02020609040205080304" pitchFamily="49" charset="-128"/>
                            <a:cs typeface="Arial" panose="020B0604020202020204" pitchFamily="34" charset="0"/>
                          </a:rPr>
                          <m:t>𝑛</m:t>
                        </m:r>
                      </m:sup>
                      <m:e>
                        <m:sSub>
                          <m:sSubPr>
                            <m:ctrlPr>
                              <a:rPr lang="en-US" sz="2800" i="1">
                                <a:latin typeface="Cambria Math" panose="02040503050406030204" pitchFamily="18" charset="0"/>
                                <a:ea typeface="MS Mincho" panose="02020609040205080304" pitchFamily="49" charset="-128"/>
                                <a:cs typeface="Arial" panose="020B0604020202020204" pitchFamily="34" charset="0"/>
                              </a:rPr>
                            </m:ctrlPr>
                          </m:sSubPr>
                          <m:e>
                            <m:r>
                              <a:rPr lang="en-US" sz="2800" i="1">
                                <a:latin typeface="Cambria Math" panose="02040503050406030204" pitchFamily="18" charset="0"/>
                                <a:ea typeface="MS Mincho" panose="02020609040205080304" pitchFamily="49" charset="-128"/>
                                <a:cs typeface="Arial" panose="020B0604020202020204" pitchFamily="34" charset="0"/>
                              </a:rPr>
                              <m:t>𝛽</m:t>
                            </m:r>
                          </m:e>
                          <m:sub>
                            <m:r>
                              <a:rPr lang="en-US" sz="2800" i="1">
                                <a:latin typeface="Cambria Math" panose="02040503050406030204" pitchFamily="18" charset="0"/>
                                <a:ea typeface="MS Mincho" panose="02020609040205080304" pitchFamily="49" charset="-128"/>
                                <a:cs typeface="Arial" panose="020B0604020202020204" pitchFamily="34" charset="0"/>
                              </a:rPr>
                              <m:t>𝑖</m:t>
                            </m:r>
                          </m:sub>
                        </m:sSub>
                      </m:e>
                    </m:nary>
                    <m:sSub>
                      <m:sSubPr>
                        <m:ctrlPr>
                          <a:rPr lang="en-US" sz="2800" i="1">
                            <a:latin typeface="Cambria Math" panose="02040503050406030204" pitchFamily="18" charset="0"/>
                            <a:ea typeface="MS Mincho" panose="02020609040205080304" pitchFamily="49" charset="-128"/>
                            <a:cs typeface="Arial" panose="020B0604020202020204" pitchFamily="34" charset="0"/>
                          </a:rPr>
                        </m:ctrlPr>
                      </m:sSubPr>
                      <m:e>
                        <m:r>
                          <a:rPr lang="en-US" sz="2800" i="1">
                            <a:latin typeface="Cambria Math" panose="02040503050406030204" pitchFamily="18" charset="0"/>
                            <a:ea typeface="MS Mincho" panose="02020609040205080304" pitchFamily="49" charset="-128"/>
                            <a:cs typeface="Arial" panose="020B0604020202020204" pitchFamily="34" charset="0"/>
                          </a:rPr>
                          <m:t>𝑋</m:t>
                        </m:r>
                      </m:e>
                      <m:sub>
                        <m:r>
                          <a:rPr lang="en-US" sz="2800" i="1">
                            <a:latin typeface="Cambria Math" panose="02040503050406030204" pitchFamily="18" charset="0"/>
                            <a:ea typeface="MS Mincho" panose="02020609040205080304" pitchFamily="49" charset="-128"/>
                            <a:cs typeface="Arial" panose="020B0604020202020204" pitchFamily="34" charset="0"/>
                          </a:rPr>
                          <m:t>𝑖</m:t>
                        </m:r>
                        <m:r>
                          <a:rPr lang="en-US" sz="2800" i="1">
                            <a:latin typeface="Cambria Math" panose="02040503050406030204" pitchFamily="18" charset="0"/>
                            <a:ea typeface="MS Mincho" panose="02020609040205080304" pitchFamily="49" charset="-128"/>
                            <a:cs typeface="Arial" panose="020B0604020202020204" pitchFamily="34" charset="0"/>
                          </a:rPr>
                          <m:t>,</m:t>
                        </m:r>
                        <m:r>
                          <a:rPr lang="en-US" sz="2800" i="1">
                            <a:latin typeface="Cambria Math" panose="02040503050406030204" pitchFamily="18" charset="0"/>
                            <a:ea typeface="MS Mincho" panose="02020609040205080304" pitchFamily="49" charset="-128"/>
                            <a:cs typeface="Arial" panose="020B0604020202020204" pitchFamily="34" charset="0"/>
                          </a:rPr>
                          <m:t>𝑗</m:t>
                        </m:r>
                      </m:sub>
                    </m:sSub>
                    <m:r>
                      <a:rPr lang="en-US" sz="2800" i="1">
                        <a:latin typeface="Cambria Math" panose="02040503050406030204" pitchFamily="18" charset="0"/>
                        <a:ea typeface="MS Mincho" panose="02020609040205080304" pitchFamily="49" charset="-128"/>
                        <a:cs typeface="Arial" panose="020B0604020202020204" pitchFamily="34" charset="0"/>
                      </a:rPr>
                      <m:t>+</m:t>
                    </m:r>
                    <m:sSub>
                      <m:sSubPr>
                        <m:ctrlPr>
                          <a:rPr lang="en-US" sz="2800" i="1">
                            <a:latin typeface="Cambria Math" panose="02040503050406030204" pitchFamily="18" charset="0"/>
                            <a:ea typeface="MS Mincho" panose="02020609040205080304" pitchFamily="49" charset="-128"/>
                            <a:cs typeface="Arial" panose="020B0604020202020204" pitchFamily="34" charset="0"/>
                          </a:rPr>
                        </m:ctrlPr>
                      </m:sSubPr>
                      <m:e>
                        <m:r>
                          <a:rPr lang="en-US" sz="2800" i="1">
                            <a:latin typeface="Cambria Math" panose="02040503050406030204" pitchFamily="18" charset="0"/>
                            <a:ea typeface="MS Mincho" panose="02020609040205080304" pitchFamily="49" charset="-128"/>
                            <a:cs typeface="Arial" panose="020B0604020202020204" pitchFamily="34" charset="0"/>
                          </a:rPr>
                          <m:t>𝜀</m:t>
                        </m:r>
                      </m:e>
                      <m:sub>
                        <m:r>
                          <a:rPr lang="en-US" sz="2800" i="1">
                            <a:latin typeface="Cambria Math" panose="02040503050406030204" pitchFamily="18" charset="0"/>
                            <a:ea typeface="MS Mincho" panose="02020609040205080304" pitchFamily="49" charset="-128"/>
                            <a:cs typeface="Arial" panose="020B0604020202020204" pitchFamily="34" charset="0"/>
                          </a:rPr>
                          <m:t>𝑗</m:t>
                        </m:r>
                      </m:sub>
                    </m:sSub>
                  </m:oMath>
                </a14:m>
                <a:r>
                  <a:rPr lang="en-US" sz="2800">
                    <a:latin typeface="Arial" panose="020B0604020202020204" pitchFamily="34" charset="0"/>
                    <a:ea typeface="MS Mincho" panose="02020609040205080304" pitchFamily="49" charset="-128"/>
                    <a:cs typeface="Times New Roman" panose="02020603050405020304" pitchFamily="18" charset="0"/>
                  </a:rPr>
                  <a:t> </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D225ACE4-0B75-DF4B-833D-165E93916D6D}"/>
                  </a:ext>
                </a:extLst>
              </p:cNvPr>
              <p:cNvSpPr>
                <a:spLocks noRot="1" noChangeAspect="1" noMove="1" noResize="1" noEditPoints="1" noAdjustHandles="1" noChangeArrowheads="1" noChangeShapeType="1" noTextEdit="1"/>
              </p:cNvSpPr>
              <p:nvPr/>
            </p:nvSpPr>
            <p:spPr>
              <a:xfrm>
                <a:off x="948250" y="3037353"/>
                <a:ext cx="4763413" cy="55791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1014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F549-85E2-984D-BB87-8738DE7CFAC1}"/>
              </a:ext>
            </a:extLst>
          </p:cNvPr>
          <p:cNvSpPr>
            <a:spLocks noGrp="1"/>
          </p:cNvSpPr>
          <p:nvPr>
            <p:ph type="title"/>
          </p:nvPr>
        </p:nvSpPr>
        <p:spPr/>
        <p:txBody>
          <a:bodyPr/>
          <a:lstStyle/>
          <a:p>
            <a:r>
              <a:rPr lang="en-US"/>
              <a:t>Strengths and Weaknesses</a:t>
            </a:r>
          </a:p>
        </p:txBody>
      </p:sp>
      <p:sp>
        <p:nvSpPr>
          <p:cNvPr id="3" name="Content Placeholder 2">
            <a:extLst>
              <a:ext uri="{FF2B5EF4-FFF2-40B4-BE49-F238E27FC236}">
                <a16:creationId xmlns:a16="http://schemas.microsoft.com/office/drawing/2014/main" id="{6AC827E0-A4D8-8044-8CCA-BBD0AF6229E0}"/>
              </a:ext>
            </a:extLst>
          </p:cNvPr>
          <p:cNvSpPr>
            <a:spLocks noGrp="1"/>
          </p:cNvSpPr>
          <p:nvPr>
            <p:ph idx="1"/>
          </p:nvPr>
        </p:nvSpPr>
        <p:spPr/>
        <p:txBody>
          <a:bodyPr>
            <a:normAutofit lnSpcReduction="10000"/>
          </a:bodyPr>
          <a:lstStyle/>
          <a:p>
            <a:r>
              <a:rPr lang="en-US" dirty="0"/>
              <a:t>Measuring Ambient concentrations: Individual instruments will have their own strengths and weaknesses, but overall, </a:t>
            </a:r>
          </a:p>
          <a:p>
            <a:pPr lvl="1"/>
            <a:r>
              <a:rPr lang="en-US" dirty="0"/>
              <a:t>PRO: measurements can provide highly accurate estimates of exposures for those who live nearby the measurements. The give high temporal resolution (hourly to weekly) and are deployed around the country and world. </a:t>
            </a:r>
          </a:p>
          <a:p>
            <a:pPr lvl="1"/>
            <a:r>
              <a:rPr lang="en-US" dirty="0"/>
              <a:t>CON: they cannot account </a:t>
            </a:r>
            <a:r>
              <a:rPr lang="en-US" dirty="0" err="1"/>
              <a:t>account</a:t>
            </a:r>
            <a:r>
              <a:rPr lang="en-US" dirty="0"/>
              <a:t> for movement of people and may not give good estimates for people who do not live near a monitor.  Furthermore, they cannot estimate exposures indoors, where people spend the majority of their time.</a:t>
            </a:r>
          </a:p>
          <a:p>
            <a:r>
              <a:rPr lang="en-US" dirty="0"/>
              <a:t>Personal Exposure Assessment:</a:t>
            </a:r>
          </a:p>
          <a:p>
            <a:pPr lvl="1"/>
            <a:r>
              <a:rPr lang="en-US" dirty="0"/>
              <a:t>PRO: Provides highly time-resolved measures of exposure on individuals, accounting for all the places they spend time.</a:t>
            </a:r>
          </a:p>
          <a:p>
            <a:pPr lvl="1"/>
            <a:r>
              <a:rPr lang="en-US" dirty="0"/>
              <a:t>CON: Expensive and time-consuming, which limits sample sizes.</a:t>
            </a:r>
          </a:p>
        </p:txBody>
      </p:sp>
    </p:spTree>
    <p:extLst>
      <p:ext uri="{BB962C8B-B14F-4D97-AF65-F5344CB8AC3E}">
        <p14:creationId xmlns:p14="http://schemas.microsoft.com/office/powerpoint/2010/main" val="212639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fontScale="90000"/>
          </a:bodyPr>
          <a:lstStyle/>
          <a:p>
            <a:r>
              <a:rPr lang="en-US"/>
              <a:t>Lecture #18: Air Pollution Exposure Assessment Methods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1938992"/>
          </a:xfrm>
          <a:prstGeom prst="rect">
            <a:avLst/>
          </a:prstGeom>
          <a:noFill/>
        </p:spPr>
        <p:txBody>
          <a:bodyPr wrap="square" rtlCol="0">
            <a:spAutoFit/>
          </a:bodyPr>
          <a:lstStyle/>
          <a:p>
            <a:pPr algn="ctr"/>
            <a:r>
              <a:rPr lang="en-US" sz="2400" b="1" dirty="0"/>
              <a:t>Kirsten Koehler</a:t>
            </a:r>
          </a:p>
          <a:p>
            <a:pPr algn="ctr"/>
            <a:r>
              <a:rPr lang="en-US" sz="2400" b="1" dirty="0"/>
              <a:t>Johns Hopkins Bloomberg School of Public Health</a:t>
            </a:r>
          </a:p>
          <a:p>
            <a:pPr algn="ctr"/>
            <a:r>
              <a:rPr lang="en-US" sz="2400" b="1" dirty="0">
                <a:hlinkClick r:id="rId3"/>
              </a:rPr>
              <a:t>Kirsten.Koehler@jhu.edu</a:t>
            </a:r>
            <a:r>
              <a:rPr lang="en-US" sz="2400" b="1" dirty="0"/>
              <a:t> (410) 955-7706</a:t>
            </a:r>
          </a:p>
          <a:p>
            <a:pPr algn="ctr"/>
            <a:r>
              <a:rPr lang="en-US" sz="2400" b="1" dirty="0"/>
              <a:t>The author declares that there is no conflict </a:t>
            </a:r>
            <a:r>
              <a:rPr lang="en-US" sz="2400" b="1"/>
              <a:t>of interest</a:t>
            </a:r>
          </a:p>
          <a:p>
            <a:pPr algn="ctr"/>
            <a:r>
              <a:rPr lang="en-US" sz="2400" b="1"/>
              <a:t>Lecture </a:t>
            </a:r>
            <a:r>
              <a:rPr lang="en-US" sz="2400" b="1" dirty="0"/>
              <a:t>Track(s): HT/TT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10000"/>
          </a:bodyPr>
          <a:lstStyle/>
          <a:p>
            <a:pPr marL="342900" indent="-342900">
              <a:buFont typeface="Arial" charset="0"/>
              <a:buChar char="•"/>
            </a:pPr>
            <a:r>
              <a:rPr lang="en-US" dirty="0"/>
              <a:t>Spatial correlation does not imply causation.</a:t>
            </a:r>
          </a:p>
          <a:p>
            <a:pPr marL="342900" indent="-342900">
              <a:buFont typeface="Arial" charset="0"/>
              <a:buChar char="•"/>
            </a:pPr>
            <a:r>
              <a:rPr lang="en-US" dirty="0"/>
              <a:t>Most sources will emit a variety of pollutants; it may be difficult to distinguish which is of most importance to a health effect.</a:t>
            </a:r>
          </a:p>
          <a:p>
            <a:pPr marL="342900" indent="-342900">
              <a:buFont typeface="Arial" charset="0"/>
              <a:buChar char="•"/>
            </a:pPr>
            <a:r>
              <a:rPr lang="en-US" dirty="0"/>
              <a:t>The modeling methods described typically produce maps of concentration, not exposure.  That is, they do not account for mobility of people. They assume people’s exposure is driven by the location of their home. Advanced methods may start to include GPS measurements for individuals to account for movement.  However, understanding indoor exposures can still be challenging.</a:t>
            </a:r>
          </a:p>
          <a:p>
            <a:pPr marL="342900" indent="-342900">
              <a:buFont typeface="Arial" charset="0"/>
              <a:buChar char="•"/>
            </a:pPr>
            <a:r>
              <a:rPr lang="en-US" dirty="0"/>
              <a:t>Few GIS-based methods account for variation over time, though these methods are improving.</a:t>
            </a:r>
          </a:p>
          <a:p>
            <a:pPr marL="342900" indent="-342900">
              <a:buFont typeface="Arial" charset="0"/>
              <a:buChar char="•"/>
            </a:pPr>
            <a:r>
              <a:rPr lang="en-US" dirty="0"/>
              <a:t> Different methods will have better ability to capture spatial and temporal variability in pollution concentrations.</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a:t>Discussion</a:t>
            </a:r>
          </a:p>
        </p:txBody>
      </p:sp>
    </p:spTree>
    <p:extLst>
      <p:ext uri="{BB962C8B-B14F-4D97-AF65-F5344CB8AC3E}">
        <p14:creationId xmlns:p14="http://schemas.microsoft.com/office/powerpoint/2010/main" val="379298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a:t>Low-cost sensor technology has the potential to improve the spatial and temporal resolution of air pollution exposure assessment.  These devices can be designed for long-term deployments, or to be used as personal monitors. However, more information is needed on the accuracy, precision, and bias of these devices.</a:t>
            </a:r>
          </a:p>
          <a:p>
            <a:r>
              <a:rPr lang="en-US"/>
              <a:t>A better understanding of the relative importance of indoor and outdoor sources may help us focus our efforts to reduce exposures.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a:t>Exposures to air pollution are commonly measured ecologically, that is, using information about where people live to estimate their exposure. This is commonly completed with state-run air quality monitoring.</a:t>
            </a:r>
          </a:p>
          <a:p>
            <a:r>
              <a:rPr lang="en-US"/>
              <a:t>However, there can be important differences between ambient exposures and personal exposures.  Small, battery-powered devices offer an opportunity to examine pollution exposures for individuals.</a:t>
            </a:r>
          </a:p>
          <a:p>
            <a:r>
              <a:rPr lang="en-US"/>
              <a:t>Modeling approaches can also be used to estimate exposures.  These can vary dramatically in sophistication and data needs.</a:t>
            </a:r>
          </a:p>
          <a:p>
            <a:r>
              <a:rPr lang="en-US"/>
              <a:t>Many pollutants are emitted from the same sources, so it can be challenging to determine which pollutant is most important for a health outcome.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a:t>Take-Home Messages</a:t>
            </a:r>
          </a:p>
        </p:txBody>
      </p:sp>
    </p:spTree>
    <p:extLst>
      <p:ext uri="{BB962C8B-B14F-4D97-AF65-F5344CB8AC3E}">
        <p14:creationId xmlns:p14="http://schemas.microsoft.com/office/powerpoint/2010/main" val="19754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D1E619-3309-F64A-A721-82EED18F3D7F}"/>
              </a:ext>
            </a:extLst>
          </p:cNvPr>
          <p:cNvGraphicFramePr>
            <a:graphicFrameLocks noGrp="1"/>
          </p:cNvGraphicFramePr>
          <p:nvPr>
            <p:ph idx="1"/>
            <p:extLst>
              <p:ext uri="{D42A27DB-BD31-4B8C-83A1-F6EECF244321}">
                <p14:modId xmlns:p14="http://schemas.microsoft.com/office/powerpoint/2010/main" val="2814955786"/>
              </p:ext>
            </p:extLst>
          </p:nvPr>
        </p:nvGraphicFramePr>
        <p:xfrm>
          <a:off x="817563" y="1585913"/>
          <a:ext cx="10515600" cy="408214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377860138"/>
                    </a:ext>
                  </a:extLst>
                </a:gridCol>
                <a:gridCol w="5257800">
                  <a:extLst>
                    <a:ext uri="{9D8B030D-6E8A-4147-A177-3AD203B41FA5}">
                      <a16:colId xmlns:a16="http://schemas.microsoft.com/office/drawing/2014/main" val="2970933233"/>
                    </a:ext>
                  </a:extLst>
                </a:gridCol>
              </a:tblGrid>
              <a:tr h="370840">
                <a:tc>
                  <a:txBody>
                    <a:bodyPr/>
                    <a:lstStyle/>
                    <a:p>
                      <a:r>
                        <a:rPr lang="en-US"/>
                        <a:t>Abbreviation</a:t>
                      </a:r>
                    </a:p>
                  </a:txBody>
                  <a:tcPr/>
                </a:tc>
                <a:tc>
                  <a:txBody>
                    <a:bodyPr/>
                    <a:lstStyle/>
                    <a:p>
                      <a:r>
                        <a:rPr lang="en-US"/>
                        <a:t>Definition</a:t>
                      </a:r>
                    </a:p>
                  </a:txBody>
                  <a:tcPr/>
                </a:tc>
                <a:extLst>
                  <a:ext uri="{0D108BD9-81ED-4DB2-BD59-A6C34878D82A}">
                    <a16:rowId xmlns:a16="http://schemas.microsoft.com/office/drawing/2014/main" val="1257990721"/>
                  </a:ext>
                </a:extLst>
              </a:tr>
              <a:tr h="370840">
                <a:tc>
                  <a:txBody>
                    <a:bodyPr/>
                    <a:lstStyle/>
                    <a:p>
                      <a:r>
                        <a:rPr lang="en-US"/>
                        <a:t>BLUE</a:t>
                      </a:r>
                    </a:p>
                  </a:txBody>
                  <a:tcPr/>
                </a:tc>
                <a:tc>
                  <a:txBody>
                    <a:bodyPr/>
                    <a:lstStyle/>
                    <a:p>
                      <a:r>
                        <a:rPr lang="en-US"/>
                        <a:t>Best Linear Unbiased Estimate </a:t>
                      </a:r>
                    </a:p>
                  </a:txBody>
                  <a:tcPr/>
                </a:tc>
                <a:extLst>
                  <a:ext uri="{0D108BD9-81ED-4DB2-BD59-A6C34878D82A}">
                    <a16:rowId xmlns:a16="http://schemas.microsoft.com/office/drawing/2014/main" val="4015613771"/>
                  </a:ext>
                </a:extLst>
              </a:tr>
              <a:tr h="370840">
                <a:tc>
                  <a:txBody>
                    <a:bodyPr/>
                    <a:lstStyle/>
                    <a:p>
                      <a:r>
                        <a:rPr lang="en-US"/>
                        <a:t>GIS</a:t>
                      </a:r>
                    </a:p>
                  </a:txBody>
                  <a:tcPr/>
                </a:tc>
                <a:tc>
                  <a:txBody>
                    <a:bodyPr/>
                    <a:lstStyle/>
                    <a:p>
                      <a:r>
                        <a:rPr lang="en-US"/>
                        <a:t>Geographic Information Systems</a:t>
                      </a:r>
                    </a:p>
                  </a:txBody>
                  <a:tcPr/>
                </a:tc>
                <a:extLst>
                  <a:ext uri="{0D108BD9-81ED-4DB2-BD59-A6C34878D82A}">
                    <a16:rowId xmlns:a16="http://schemas.microsoft.com/office/drawing/2014/main" val="10557655"/>
                  </a:ext>
                </a:extLst>
              </a:tr>
              <a:tr h="370840">
                <a:tc>
                  <a:txBody>
                    <a:bodyPr/>
                    <a:lstStyle/>
                    <a:p>
                      <a:r>
                        <a:rPr lang="en-US"/>
                        <a:t>SLAMS</a:t>
                      </a:r>
                    </a:p>
                  </a:txBody>
                  <a:tcPr/>
                </a:tc>
                <a:tc>
                  <a:txBody>
                    <a:bodyPr/>
                    <a:lstStyle/>
                    <a:p>
                      <a:pPr lvl="0">
                        <a:buNone/>
                      </a:pPr>
                      <a:r>
                        <a:rPr lang="en-US" sz="1800" b="0" i="0" u="none" strike="noStrike" noProof="0">
                          <a:latin typeface="Calibri"/>
                        </a:rPr>
                        <a:t>State and Local Air Monitoring Stations </a:t>
                      </a:r>
                      <a:endParaRPr lang="en-US"/>
                    </a:p>
                  </a:txBody>
                  <a:tcPr/>
                </a:tc>
                <a:extLst>
                  <a:ext uri="{0D108BD9-81ED-4DB2-BD59-A6C34878D82A}">
                    <a16:rowId xmlns:a16="http://schemas.microsoft.com/office/drawing/2014/main" val="2871286363"/>
                  </a:ext>
                </a:extLst>
              </a:tr>
              <a:tr h="370840">
                <a:tc>
                  <a:txBody>
                    <a:bodyPr/>
                    <a:lstStyle/>
                    <a:p>
                      <a:r>
                        <a:rPr lang="en-US"/>
                        <a:t>TEOM</a:t>
                      </a:r>
                    </a:p>
                  </a:txBody>
                  <a:tcPr/>
                </a:tc>
                <a:tc>
                  <a:txBody>
                    <a:bodyPr/>
                    <a:lstStyle/>
                    <a:p>
                      <a:pPr lvl="0">
                        <a:buNone/>
                      </a:pPr>
                      <a:r>
                        <a:rPr lang="en-US" sz="1800" b="0" i="0" u="none" strike="noStrike" noProof="0">
                          <a:latin typeface="Calibri"/>
                        </a:rPr>
                        <a:t>Tapered element oscillating monitor</a:t>
                      </a:r>
                      <a:endParaRPr lang="en-US"/>
                    </a:p>
                  </a:txBody>
                  <a:tcPr/>
                </a:tc>
                <a:extLst>
                  <a:ext uri="{0D108BD9-81ED-4DB2-BD59-A6C34878D82A}">
                    <a16:rowId xmlns:a16="http://schemas.microsoft.com/office/drawing/2014/main" val="2546789920"/>
                  </a:ext>
                </a:extLst>
              </a:tr>
              <a:tr h="370840">
                <a:tc>
                  <a:txBody>
                    <a:bodyPr/>
                    <a:lstStyle/>
                    <a:p>
                      <a:r>
                        <a:rPr lang="en-US"/>
                        <a:t>NAAQS</a:t>
                      </a:r>
                    </a:p>
                  </a:txBody>
                  <a:tcPr/>
                </a:tc>
                <a:tc>
                  <a:txBody>
                    <a:bodyPr/>
                    <a:lstStyle/>
                    <a:p>
                      <a:pPr lvl="0">
                        <a:buNone/>
                      </a:pPr>
                      <a:r>
                        <a:rPr lang="en-US" sz="1800" b="0" i="0" u="none" strike="noStrike" noProof="0">
                          <a:latin typeface="Calibri"/>
                        </a:rPr>
                        <a:t>National Ambient Air Quality Standard</a:t>
                      </a:r>
                      <a:endParaRPr lang="en-US" b="0"/>
                    </a:p>
                  </a:txBody>
                  <a:tcPr/>
                </a:tc>
                <a:extLst>
                  <a:ext uri="{0D108BD9-81ED-4DB2-BD59-A6C34878D82A}">
                    <a16:rowId xmlns:a16="http://schemas.microsoft.com/office/drawing/2014/main" val="509556644"/>
                  </a:ext>
                </a:extLst>
              </a:tr>
              <a:tr h="370840">
                <a:tc>
                  <a:txBody>
                    <a:bodyPr/>
                    <a:lstStyle/>
                    <a:p>
                      <a:r>
                        <a:rPr lang="en-US"/>
                        <a:t>VOCs</a:t>
                      </a:r>
                    </a:p>
                  </a:txBody>
                  <a:tcPr/>
                </a:tc>
                <a:tc>
                  <a:txBody>
                    <a:bodyPr/>
                    <a:lstStyle/>
                    <a:p>
                      <a:r>
                        <a:rPr lang="en-US"/>
                        <a:t>Volatile organic compounds</a:t>
                      </a:r>
                    </a:p>
                  </a:txBody>
                  <a:tcPr/>
                </a:tc>
                <a:extLst>
                  <a:ext uri="{0D108BD9-81ED-4DB2-BD59-A6C34878D82A}">
                    <a16:rowId xmlns:a16="http://schemas.microsoft.com/office/drawing/2014/main" val="2307353317"/>
                  </a:ext>
                </a:extLst>
              </a:tr>
              <a:tr h="370840">
                <a:tc>
                  <a:txBody>
                    <a:bodyPr/>
                    <a:lstStyle/>
                    <a:p>
                      <a:r>
                        <a:rPr lang="en-US"/>
                        <a:t>EPA</a:t>
                      </a:r>
                    </a:p>
                  </a:txBody>
                  <a:tcPr/>
                </a:tc>
                <a:tc>
                  <a:txBody>
                    <a:bodyPr/>
                    <a:lstStyle/>
                    <a:p>
                      <a:r>
                        <a:rPr lang="en-US"/>
                        <a:t>Environmental Protection Agency </a:t>
                      </a:r>
                    </a:p>
                  </a:txBody>
                  <a:tcPr/>
                </a:tc>
                <a:extLst>
                  <a:ext uri="{0D108BD9-81ED-4DB2-BD59-A6C34878D82A}">
                    <a16:rowId xmlns:a16="http://schemas.microsoft.com/office/drawing/2014/main" val="1434295669"/>
                  </a:ext>
                </a:extLst>
              </a:tr>
              <a:tr h="370840">
                <a:tc>
                  <a:txBody>
                    <a:bodyPr/>
                    <a:lstStyle/>
                    <a:p>
                      <a:r>
                        <a:rPr lang="en-US"/>
                        <a:t>PM</a:t>
                      </a:r>
                    </a:p>
                  </a:txBody>
                  <a:tcPr/>
                </a:tc>
                <a:tc>
                  <a:txBody>
                    <a:bodyPr/>
                    <a:lstStyle/>
                    <a:p>
                      <a:r>
                        <a:rPr lang="en-US"/>
                        <a:t>Particulate Matter</a:t>
                      </a:r>
                    </a:p>
                  </a:txBody>
                  <a:tcPr/>
                </a:tc>
                <a:extLst>
                  <a:ext uri="{0D108BD9-81ED-4DB2-BD59-A6C34878D82A}">
                    <a16:rowId xmlns:a16="http://schemas.microsoft.com/office/drawing/2014/main" val="3595505287"/>
                  </a:ext>
                </a:extLst>
              </a:tr>
              <a:tr h="373741">
                <a:tc>
                  <a:txBody>
                    <a:bodyPr/>
                    <a:lstStyle/>
                    <a:p>
                      <a:r>
                        <a:rPr lang="en-US" dirty="0"/>
                        <a:t>NO</a:t>
                      </a:r>
                      <a:r>
                        <a:rPr lang="en-US" baseline="-25000" dirty="0"/>
                        <a:t>2</a:t>
                      </a:r>
                    </a:p>
                  </a:txBody>
                  <a:tcPr/>
                </a:tc>
                <a:tc>
                  <a:txBody>
                    <a:bodyPr/>
                    <a:lstStyle/>
                    <a:p>
                      <a:r>
                        <a:rPr lang="en-US"/>
                        <a:t>Nitrogen dioxide</a:t>
                      </a:r>
                    </a:p>
                  </a:txBody>
                  <a:tcPr/>
                </a:tc>
                <a:extLst>
                  <a:ext uri="{0D108BD9-81ED-4DB2-BD59-A6C34878D82A}">
                    <a16:rowId xmlns:a16="http://schemas.microsoft.com/office/drawing/2014/main" val="2070486191"/>
                  </a:ext>
                </a:extLst>
              </a:tr>
              <a:tr h="370840">
                <a:tc>
                  <a:txBody>
                    <a:bodyPr/>
                    <a:lstStyle/>
                    <a:p>
                      <a:r>
                        <a:rPr lang="en-US" dirty="0"/>
                        <a:t>NO</a:t>
                      </a:r>
                      <a:r>
                        <a:rPr lang="en-US" baseline="-25000" dirty="0"/>
                        <a:t>x</a:t>
                      </a:r>
                    </a:p>
                  </a:txBody>
                  <a:tcPr/>
                </a:tc>
                <a:tc>
                  <a:txBody>
                    <a:bodyPr/>
                    <a:lstStyle/>
                    <a:p>
                      <a:r>
                        <a:rPr lang="en-US" dirty="0"/>
                        <a:t>Oxides of nitrogen (NO + NO</a:t>
                      </a:r>
                      <a:r>
                        <a:rPr lang="en-US" baseline="-25000" dirty="0"/>
                        <a:t>2</a:t>
                      </a:r>
                      <a:r>
                        <a:rPr lang="en-US" dirty="0"/>
                        <a:t>)</a:t>
                      </a:r>
                    </a:p>
                  </a:txBody>
                  <a:tcPr/>
                </a:tc>
                <a:extLst>
                  <a:ext uri="{0D108BD9-81ED-4DB2-BD59-A6C34878D82A}">
                    <a16:rowId xmlns:a16="http://schemas.microsoft.com/office/drawing/2014/main" val="1861881082"/>
                  </a:ext>
                </a:extLst>
              </a:tr>
            </a:tbl>
          </a:graphicData>
        </a:graphic>
      </p:graphicFrame>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a:t>List of Abbreviations</a:t>
            </a:r>
          </a:p>
        </p:txBody>
      </p:sp>
    </p:spTree>
    <p:extLst>
      <p:ext uri="{BB962C8B-B14F-4D97-AF65-F5344CB8AC3E}">
        <p14:creationId xmlns:p14="http://schemas.microsoft.com/office/powerpoint/2010/main" val="157308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2023" y="1408386"/>
            <a:ext cx="10500512" cy="5189388"/>
          </a:xfrm>
        </p:spPr>
        <p:txBody>
          <a:bodyPr vert="horz" lIns="91440" tIns="45720" rIns="91440" bIns="45720" rtlCol="0" anchor="t">
            <a:normAutofit/>
          </a:bodyPr>
          <a:lstStyle/>
          <a:p>
            <a:r>
              <a:rPr lang="en-US" sz="2400" dirty="0" err="1"/>
              <a:t>Jerrett</a:t>
            </a:r>
            <a:r>
              <a:rPr lang="en-US" sz="2400" dirty="0"/>
              <a:t>, M., </a:t>
            </a:r>
            <a:r>
              <a:rPr lang="en-US" sz="2400" dirty="0" err="1"/>
              <a:t>Arain</a:t>
            </a:r>
            <a:r>
              <a:rPr lang="en-US" sz="2400" dirty="0"/>
              <a:t>, A., </a:t>
            </a:r>
            <a:r>
              <a:rPr lang="en-US" sz="2400" dirty="0" err="1"/>
              <a:t>Kanaroglou</a:t>
            </a:r>
            <a:r>
              <a:rPr lang="en-US" sz="2400" dirty="0"/>
              <a:t>, P., Beckerman, B., </a:t>
            </a:r>
            <a:r>
              <a:rPr lang="en-US" sz="2400" dirty="0" err="1"/>
              <a:t>Potoglou</a:t>
            </a:r>
            <a:r>
              <a:rPr lang="en-US" sz="2400" dirty="0"/>
              <a:t>, D., </a:t>
            </a:r>
            <a:r>
              <a:rPr lang="en-US" sz="2400" dirty="0" err="1"/>
              <a:t>Sahsuvaroglu</a:t>
            </a:r>
            <a:r>
              <a:rPr lang="en-US" sz="2400" dirty="0"/>
              <a:t>, T., et al. 2005. A review and evaluation of intraurban air pollution exposure models. Journal of Exposure Analysis and Environmental Epidemiology, </a:t>
            </a:r>
            <a:r>
              <a:rPr lang="en-US" sz="2400" i="1" dirty="0"/>
              <a:t>15</a:t>
            </a:r>
            <a:r>
              <a:rPr lang="en-US" sz="2400" dirty="0"/>
              <a:t>(2), pp.185–204. </a:t>
            </a:r>
          </a:p>
          <a:p>
            <a:r>
              <a:rPr lang="en-US" sz="2400" dirty="0">
                <a:ea typeface="+mn-lt"/>
                <a:cs typeface="+mn-lt"/>
              </a:rPr>
              <a:t>Center for International Earth Science Information Network - CIESIN - Columbia University. 2010. Global Annual Average PM2.5 Grids from MODIS and MISR Aerosol Optical Depth (AOD). </a:t>
            </a:r>
            <a:r>
              <a:rPr lang="en-US" sz="2400" dirty="0"/>
              <a:t>http://</a:t>
            </a:r>
            <a:r>
              <a:rPr lang="en-US" sz="2400" dirty="0" err="1"/>
              <a:t>sedac.ciesin.columbia.edu</a:t>
            </a:r>
            <a:r>
              <a:rPr lang="en-US" sz="2400" dirty="0"/>
              <a:t>/downloads/maps/</a:t>
            </a:r>
            <a:r>
              <a:rPr lang="en-US" sz="2400" dirty="0" err="1"/>
              <a:t>sdei</a:t>
            </a:r>
            <a:r>
              <a:rPr lang="en-US" sz="2400" dirty="0"/>
              <a:t>/sdei-global-annual-avg-pm2-5-2001-2010/asia-pm2-5-2010.jpg</a:t>
            </a:r>
          </a:p>
          <a:p>
            <a:r>
              <a:rPr lang="en-US" sz="2400" dirty="0"/>
              <a:t>Gemmill, A., </a:t>
            </a:r>
            <a:r>
              <a:rPr lang="en-US" sz="2400" dirty="0" err="1"/>
              <a:t>Gunier</a:t>
            </a:r>
            <a:r>
              <a:rPr lang="en-US" sz="2400" dirty="0"/>
              <a:t> R.B., Bradman, A., </a:t>
            </a:r>
            <a:r>
              <a:rPr lang="en-US" sz="2400" dirty="0" err="1"/>
              <a:t>Eskenazi</a:t>
            </a:r>
            <a:r>
              <a:rPr lang="en-US" sz="2400" dirty="0"/>
              <a:t>, B., Harley, K.G., 2013. Residential proximity to methyl bromide use and birth outcomes in an agricultural population in California. Environmental Health Perspectives, 121(6), pp.737-743.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a:t>References </a:t>
            </a:r>
          </a:p>
        </p:txBody>
      </p:sp>
    </p:spTree>
    <p:extLst>
      <p:ext uri="{BB962C8B-B14F-4D97-AF65-F5344CB8AC3E}">
        <p14:creationId xmlns:p14="http://schemas.microsoft.com/office/powerpoint/2010/main" val="98107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2023" y="1408386"/>
            <a:ext cx="10500512" cy="5189388"/>
          </a:xfrm>
        </p:spPr>
        <p:txBody>
          <a:bodyPr vert="horz" lIns="91440" tIns="45720" rIns="91440" bIns="45720" rtlCol="0" anchor="t">
            <a:normAutofit/>
          </a:bodyPr>
          <a:lstStyle/>
          <a:p>
            <a:r>
              <a:rPr lang="en-US" sz="2400" dirty="0"/>
              <a:t>Wang, J., Zhang, M., Bai, X. </a:t>
            </a:r>
            <a:r>
              <a:rPr lang="en-US" sz="2400" i="1" dirty="0"/>
              <a:t>et al., </a:t>
            </a:r>
            <a:r>
              <a:rPr lang="en-US" sz="2400" dirty="0"/>
              <a:t>2017. Large-scale transport of PM</a:t>
            </a:r>
            <a:r>
              <a:rPr lang="en-US" sz="2400" baseline="-25000" dirty="0"/>
              <a:t>2.5</a:t>
            </a:r>
            <a:r>
              <a:rPr lang="en-US" sz="2400" dirty="0"/>
              <a:t> in the lower troposphere during winter cold surges in China. Scientific Reports</a:t>
            </a:r>
            <a:r>
              <a:rPr lang="en-US" sz="2400" i="1" dirty="0"/>
              <a:t>,</a:t>
            </a:r>
            <a:r>
              <a:rPr lang="en-US" sz="2400" dirty="0"/>
              <a:t> </a:t>
            </a:r>
            <a:r>
              <a:rPr lang="en-US" sz="2400" b="1" dirty="0"/>
              <a:t>7, </a:t>
            </a:r>
            <a:r>
              <a:rPr lang="en-US" sz="2400" dirty="0"/>
              <a:t>13238. </a:t>
            </a:r>
          </a:p>
          <a:p>
            <a:r>
              <a:rPr lang="en-US" sz="2400" dirty="0" err="1"/>
              <a:t>Jerrett</a:t>
            </a:r>
            <a:r>
              <a:rPr lang="en-US" sz="2400" dirty="0"/>
              <a:t>, M., </a:t>
            </a:r>
            <a:r>
              <a:rPr lang="en-US" sz="2400" dirty="0" err="1"/>
              <a:t>Arain</a:t>
            </a:r>
            <a:r>
              <a:rPr lang="en-US" sz="2400" dirty="0"/>
              <a:t>, A., </a:t>
            </a:r>
            <a:r>
              <a:rPr lang="en-US" sz="2400" dirty="0" err="1"/>
              <a:t>Kanaroglou</a:t>
            </a:r>
            <a:r>
              <a:rPr lang="en-US" sz="2400" dirty="0"/>
              <a:t>, P., Beckerman, B., </a:t>
            </a:r>
            <a:r>
              <a:rPr lang="en-US" sz="2400" dirty="0" err="1"/>
              <a:t>Potoglou</a:t>
            </a:r>
            <a:r>
              <a:rPr lang="en-US" sz="2400" dirty="0"/>
              <a:t>, D., </a:t>
            </a:r>
            <a:r>
              <a:rPr lang="en-US" sz="2400" dirty="0" err="1"/>
              <a:t>Sahsuvaroglu</a:t>
            </a:r>
            <a:r>
              <a:rPr lang="en-US" sz="2400" dirty="0"/>
              <a:t>, T., Morrison, J., </a:t>
            </a:r>
            <a:r>
              <a:rPr lang="en-US" sz="2400" dirty="0" err="1"/>
              <a:t>Giovis</a:t>
            </a:r>
            <a:r>
              <a:rPr lang="en-US" sz="2400" dirty="0"/>
              <a:t>, C., 2005. A review and evaluation of intraurban air pollution exposure models. Journal of Exposure Analysis and Environmental Epidemiology, 15(2), pp.185-204.</a:t>
            </a:r>
            <a:endParaRPr lang="en-US" sz="2400" dirty="0">
              <a:solidFill>
                <a:srgbClr val="000000"/>
              </a:solidFill>
              <a:cs typeface="Calibri"/>
            </a:endParaRPr>
          </a:p>
          <a:p>
            <a:endParaRPr lang="en-US" sz="2400" b="1" dirty="0">
              <a:solidFill>
                <a:srgbClr val="FF0000"/>
              </a:solidFill>
              <a:cs typeface="Calibri" panose="020F0502020204030204"/>
            </a:endParaRPr>
          </a:p>
          <a:p>
            <a:pPr marL="0" indent="0">
              <a:buNone/>
            </a:pPr>
            <a:endParaRPr lang="en-US" dirty="0">
              <a:cs typeface="Calibri" panose="020F0502020204030204"/>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a:t>References </a:t>
            </a:r>
          </a:p>
        </p:txBody>
      </p:sp>
    </p:spTree>
    <p:extLst>
      <p:ext uri="{BB962C8B-B14F-4D97-AF65-F5344CB8AC3E}">
        <p14:creationId xmlns:p14="http://schemas.microsoft.com/office/powerpoint/2010/main" val="3922826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vert="horz" lIns="91440" tIns="45720" rIns="91440" bIns="45720" rtlCol="0" anchor="t">
            <a:normAutofit/>
          </a:bodyPr>
          <a:lstStyle/>
          <a:p>
            <a:r>
              <a:rPr lang="en-US" sz="2400" dirty="0"/>
              <a:t>Koehler, K. A., &amp; Peters, T. M. 2015. New Methods for Personal Exposure Monitoring for Airborne Particles. Current Environmental Health Reports, </a:t>
            </a:r>
            <a:r>
              <a:rPr lang="en-US" sz="2400" i="1" dirty="0"/>
              <a:t>2</a:t>
            </a:r>
            <a:r>
              <a:rPr lang="en-US" sz="2400" dirty="0"/>
              <a:t>(4), 399–411. </a:t>
            </a:r>
          </a:p>
          <a:p>
            <a:r>
              <a:rPr lang="en-US" sz="2400" dirty="0" err="1"/>
              <a:t>Bekö</a:t>
            </a:r>
            <a:r>
              <a:rPr lang="en-US" sz="2400" dirty="0"/>
              <a:t>, G., Kjeldsen, B. U., Olsen, Y., </a:t>
            </a:r>
            <a:r>
              <a:rPr lang="en-US" sz="2400" dirty="0" err="1"/>
              <a:t>Schipperijn</a:t>
            </a:r>
            <a:r>
              <a:rPr lang="en-US" sz="2400" dirty="0"/>
              <a:t>, J., </a:t>
            </a:r>
            <a:r>
              <a:rPr lang="en-US" sz="2400" dirty="0" err="1"/>
              <a:t>Wierzbicka</a:t>
            </a:r>
            <a:r>
              <a:rPr lang="en-US" sz="2400" dirty="0"/>
              <a:t>, A., </a:t>
            </a:r>
            <a:r>
              <a:rPr lang="en-US" sz="2400" dirty="0" err="1"/>
              <a:t>Karottki</a:t>
            </a:r>
            <a:r>
              <a:rPr lang="en-US" sz="2400" dirty="0"/>
              <a:t>, D. G., et al. 2015. Contribution of various microenvironments to the daily personal exposure to ultrafine particles: Personal monitoring coupled with GPS tracking. Atmospheric Environment, 110, 122–129. </a:t>
            </a:r>
          </a:p>
          <a:p>
            <a:r>
              <a:rPr lang="en-US" sz="2400" dirty="0" err="1"/>
              <a:t>Brauer</a:t>
            </a:r>
            <a:r>
              <a:rPr lang="en-US" sz="2400" dirty="0"/>
              <a:t>, M., Freedman, G., </a:t>
            </a:r>
            <a:r>
              <a:rPr lang="en-US" sz="2400" dirty="0" err="1"/>
              <a:t>Frostad</a:t>
            </a:r>
            <a:r>
              <a:rPr lang="en-US" sz="2400" dirty="0"/>
              <a:t>, J., van </a:t>
            </a:r>
            <a:r>
              <a:rPr lang="en-US" sz="2400" dirty="0" err="1"/>
              <a:t>Donkelaar</a:t>
            </a:r>
            <a:r>
              <a:rPr lang="en-US" sz="2400" dirty="0"/>
              <a:t>, A., Martin, R. V., </a:t>
            </a:r>
            <a:r>
              <a:rPr lang="en-US" sz="2400" dirty="0" err="1"/>
              <a:t>Dentener</a:t>
            </a:r>
            <a:r>
              <a:rPr lang="en-US" sz="2400" dirty="0"/>
              <a:t>, F., et al. 2016. Ambient Air Pollution Exposure Estimation for the Global Burden of Disease 2013. Environmental Science &amp; Technology, </a:t>
            </a:r>
            <a:r>
              <a:rPr lang="en-US" sz="2400" i="1" dirty="0"/>
              <a:t>50</a:t>
            </a:r>
            <a:r>
              <a:rPr lang="en-US" sz="2400" dirty="0"/>
              <a:t>(1), 79–88. </a:t>
            </a:r>
          </a:p>
          <a:p>
            <a:endParaRPr lang="en-US" sz="24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a:t>Reading List </a:t>
            </a:r>
          </a:p>
        </p:txBody>
      </p:sp>
    </p:spTree>
    <p:extLst>
      <p:ext uri="{BB962C8B-B14F-4D97-AF65-F5344CB8AC3E}">
        <p14:creationId xmlns:p14="http://schemas.microsoft.com/office/powerpoint/2010/main" val="3072675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b="1" dirty="0"/>
              <a:t>Not applicable</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a:t>Acknowledgements</a:t>
            </a:r>
          </a:p>
        </p:txBody>
      </p:sp>
    </p:spTree>
    <p:extLst>
      <p:ext uri="{BB962C8B-B14F-4D97-AF65-F5344CB8AC3E}">
        <p14:creationId xmlns:p14="http://schemas.microsoft.com/office/powerpoint/2010/main" val="324122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13899" y="1378424"/>
            <a:ext cx="11018636" cy="4977925"/>
          </a:xfrm>
        </p:spPr>
        <p:txBody>
          <a:bodyPr>
            <a:normAutofit lnSpcReduction="10000"/>
          </a:bodyPr>
          <a:lstStyle/>
          <a:p>
            <a:r>
              <a:rPr lang="en-US"/>
              <a:t>Exposure to ambient air pollution is a top 10 risk for morbidity and mortality on a global scale.</a:t>
            </a:r>
          </a:p>
          <a:p>
            <a:r>
              <a:rPr lang="en-US"/>
              <a:t>Quantifying exposures to air pollutants is needed to ensure the public is protected from known risks and to better understand the relationships between exposure and health outcomes.</a:t>
            </a:r>
          </a:p>
          <a:p>
            <a:r>
              <a:rPr lang="en-US"/>
              <a:t>We are constantly exposed to a wide range of airborne pollutants.  Some of them are regulated by the EPA (National Ambient Air Quality Standards), but other pollutants may also have health concerns (e.g. ultrafine particles, VOCs, etc.)</a:t>
            </a:r>
          </a:p>
          <a:p>
            <a:r>
              <a:rPr lang="en-US"/>
              <a:t>This lecture will not detail specific measurement strategies for any specific pollutant, but will instead provide an overview of the methodologies used.</a:t>
            </a:r>
          </a:p>
          <a:p>
            <a:endParaRPr lang="en-US" b="1">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a:t>Introduction</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B128-D8CB-874A-878A-A890752BF493}"/>
              </a:ext>
            </a:extLst>
          </p:cNvPr>
          <p:cNvSpPr>
            <a:spLocks noGrp="1"/>
          </p:cNvSpPr>
          <p:nvPr>
            <p:ph type="title"/>
          </p:nvPr>
        </p:nvSpPr>
        <p:spPr/>
        <p:txBody>
          <a:bodyPr/>
          <a:lstStyle/>
          <a:p>
            <a:r>
              <a:rPr lang="en-US"/>
              <a:t>What is Exposure?</a:t>
            </a:r>
          </a:p>
        </p:txBody>
      </p:sp>
      <p:sp>
        <p:nvSpPr>
          <p:cNvPr id="3" name="Content Placeholder 2">
            <a:extLst>
              <a:ext uri="{FF2B5EF4-FFF2-40B4-BE49-F238E27FC236}">
                <a16:creationId xmlns:a16="http://schemas.microsoft.com/office/drawing/2014/main" id="{DF7589E2-1BD6-6341-987D-EB1DB2606A2D}"/>
              </a:ext>
            </a:extLst>
          </p:cNvPr>
          <p:cNvSpPr>
            <a:spLocks noGrp="1"/>
          </p:cNvSpPr>
          <p:nvPr>
            <p:ph idx="1"/>
          </p:nvPr>
        </p:nvSpPr>
        <p:spPr/>
        <p:txBody>
          <a:bodyPr>
            <a:normAutofit lnSpcReduction="10000"/>
          </a:bodyPr>
          <a:lstStyle/>
          <a:p>
            <a:r>
              <a:rPr lang="en-US" u="sng" dirty="0"/>
              <a:t>Exposure</a:t>
            </a:r>
            <a:r>
              <a:rPr lang="en-US" dirty="0"/>
              <a:t>: Concentration or amount of a particular agent that reaches a target organism, system, or (sub)population in a specific frequency for a defined duration.</a:t>
            </a:r>
          </a:p>
          <a:p>
            <a:r>
              <a:rPr lang="en-US" u="sng" dirty="0"/>
              <a:t>Exposure Assessment</a:t>
            </a:r>
            <a:r>
              <a:rPr lang="en-US" dirty="0"/>
              <a:t>:  Evaluation of the exposure of an organism, system, or (sub)population to an agent (and its derivatives).</a:t>
            </a:r>
          </a:p>
          <a:p>
            <a:r>
              <a:rPr lang="en-US" u="sng" dirty="0"/>
              <a:t>Exposure Scenario</a:t>
            </a:r>
            <a:r>
              <a:rPr lang="en-US" dirty="0"/>
              <a:t>: Exposure scenario is a set of facts, assumptions, and inferences about how exposure takes place that aids the exposure assessor in evaluating or quantifying exposure.</a:t>
            </a:r>
          </a:p>
          <a:p>
            <a:r>
              <a:rPr lang="en-US" u="sng" dirty="0"/>
              <a:t>Agent/stressor</a:t>
            </a:r>
            <a:r>
              <a:rPr lang="en-US" dirty="0"/>
              <a:t>: any biological, chemical, or physical entity that can cause or induce an adverse response in a human or ecological receptor. For TRAP we are often concerned with particulate matter (PM), oxides of nitrogen (NOx), and other chemical contaminants.</a:t>
            </a:r>
          </a:p>
          <a:p>
            <a:endParaRPr lang="en-US" dirty="0"/>
          </a:p>
        </p:txBody>
      </p:sp>
    </p:spTree>
    <p:extLst>
      <p:ext uri="{BB962C8B-B14F-4D97-AF65-F5344CB8AC3E}">
        <p14:creationId xmlns:p14="http://schemas.microsoft.com/office/powerpoint/2010/main" val="230934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572A7-119D-374D-ADDE-FA6C8302AE81}"/>
              </a:ext>
            </a:extLst>
          </p:cNvPr>
          <p:cNvSpPr>
            <a:spLocks noGrp="1"/>
          </p:cNvSpPr>
          <p:nvPr>
            <p:ph type="title"/>
          </p:nvPr>
        </p:nvSpPr>
        <p:spPr/>
        <p:txBody>
          <a:bodyPr/>
          <a:lstStyle/>
          <a:p>
            <a:r>
              <a:rPr lang="en-US"/>
              <a:t>Ecological vs. Individual Exposure Estimates</a:t>
            </a:r>
          </a:p>
        </p:txBody>
      </p:sp>
      <p:sp>
        <p:nvSpPr>
          <p:cNvPr id="3" name="Content Placeholder 2">
            <a:extLst>
              <a:ext uri="{FF2B5EF4-FFF2-40B4-BE49-F238E27FC236}">
                <a16:creationId xmlns:a16="http://schemas.microsoft.com/office/drawing/2014/main" id="{36AD61AC-2E03-D445-932A-AD83B6DCC581}"/>
              </a:ext>
            </a:extLst>
          </p:cNvPr>
          <p:cNvSpPr>
            <a:spLocks noGrp="1"/>
          </p:cNvSpPr>
          <p:nvPr>
            <p:ph idx="1"/>
          </p:nvPr>
        </p:nvSpPr>
        <p:spPr>
          <a:xfrm>
            <a:off x="259306" y="1585220"/>
            <a:ext cx="11614245" cy="5061613"/>
          </a:xfrm>
        </p:spPr>
        <p:txBody>
          <a:bodyPr>
            <a:normAutofit lnSpcReduction="10000"/>
          </a:bodyPr>
          <a:lstStyle/>
          <a:p>
            <a:r>
              <a:rPr lang="en-US">
                <a:latin typeface="Arial" charset="0"/>
                <a:ea typeface="Arial" charset="0"/>
                <a:cs typeface="Arial" charset="0"/>
              </a:rPr>
              <a:t>Individual exposure estimates using equipment that can be carried by an individual are often considered the gold standard, but individual level studies are expensive and can be unfeasible for large populations. </a:t>
            </a:r>
          </a:p>
          <a:p>
            <a:pPr lvl="1"/>
            <a:r>
              <a:rPr lang="en-US">
                <a:latin typeface="Arial" charset="0"/>
                <a:ea typeface="Arial" charset="0"/>
                <a:cs typeface="Arial" charset="0"/>
              </a:rPr>
              <a:t>Can limit the number of samples </a:t>
            </a:r>
          </a:p>
          <a:p>
            <a:pPr lvl="1"/>
            <a:r>
              <a:rPr lang="en-US">
                <a:latin typeface="Arial" charset="0"/>
                <a:ea typeface="Arial" charset="0"/>
                <a:cs typeface="Arial" charset="0"/>
              </a:rPr>
              <a:t>Can lead to high variability and attenuated estimates of the relationship between exposure and health outcome</a:t>
            </a:r>
          </a:p>
          <a:p>
            <a:pPr lvl="1"/>
            <a:r>
              <a:rPr lang="en-US">
                <a:latin typeface="Arial" charset="0"/>
                <a:ea typeface="Arial" charset="0"/>
                <a:cs typeface="Arial" charset="0"/>
              </a:rPr>
              <a:t>Estimates of the relationship between exposure and health tend to be more precise</a:t>
            </a:r>
          </a:p>
          <a:p>
            <a:r>
              <a:rPr lang="en-US">
                <a:latin typeface="Arial" charset="0"/>
                <a:ea typeface="Arial" charset="0"/>
                <a:cs typeface="Arial" charset="0"/>
              </a:rPr>
              <a:t>Ecological estimates (exposure assessment for groups of people based on a common location/activity/source) may be better for large studies.  (State-run monitoring is a good example)</a:t>
            </a:r>
          </a:p>
          <a:p>
            <a:pPr lvl="1"/>
            <a:r>
              <a:rPr lang="en-US">
                <a:latin typeface="Arial" charset="0"/>
                <a:ea typeface="Arial" charset="0"/>
                <a:cs typeface="Arial" charset="0"/>
              </a:rPr>
              <a:t>Estimates of the relationship between exposure and health are less precise</a:t>
            </a:r>
          </a:p>
          <a:p>
            <a:pPr lvl="1"/>
            <a:r>
              <a:rPr lang="en-US">
                <a:latin typeface="Arial" charset="0"/>
                <a:ea typeface="Arial" charset="0"/>
                <a:cs typeface="Arial" charset="0"/>
              </a:rPr>
              <a:t>However, these estimates are less prone to attenuation.</a:t>
            </a:r>
          </a:p>
        </p:txBody>
      </p:sp>
    </p:spTree>
    <p:extLst>
      <p:ext uri="{BB962C8B-B14F-4D97-AF65-F5344CB8AC3E}">
        <p14:creationId xmlns:p14="http://schemas.microsoft.com/office/powerpoint/2010/main" val="388736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C300-4AA2-8643-93F5-7C415E2F8A49}"/>
              </a:ext>
            </a:extLst>
          </p:cNvPr>
          <p:cNvSpPr>
            <a:spLocks noGrp="1"/>
          </p:cNvSpPr>
          <p:nvPr>
            <p:ph type="title"/>
          </p:nvPr>
        </p:nvSpPr>
        <p:spPr/>
        <p:txBody>
          <a:bodyPr>
            <a:normAutofit fontScale="90000"/>
          </a:bodyPr>
          <a:lstStyle/>
          <a:p>
            <a:r>
              <a:rPr lang="en-US"/>
              <a:t>Measurement of National Ambient Air Quality Standard (NAAQS) Pollutants</a:t>
            </a:r>
          </a:p>
        </p:txBody>
      </p:sp>
      <p:sp>
        <p:nvSpPr>
          <p:cNvPr id="3" name="Content Placeholder 2">
            <a:extLst>
              <a:ext uri="{FF2B5EF4-FFF2-40B4-BE49-F238E27FC236}">
                <a16:creationId xmlns:a16="http://schemas.microsoft.com/office/drawing/2014/main" id="{84418105-21E1-F246-BCAA-049699F79E6C}"/>
              </a:ext>
            </a:extLst>
          </p:cNvPr>
          <p:cNvSpPr>
            <a:spLocks noGrp="1"/>
          </p:cNvSpPr>
          <p:nvPr>
            <p:ph idx="1"/>
          </p:nvPr>
        </p:nvSpPr>
        <p:spPr/>
        <p:txBody>
          <a:bodyPr>
            <a:normAutofit/>
          </a:bodyPr>
          <a:lstStyle/>
          <a:p>
            <a:r>
              <a:rPr lang="en-US" dirty="0"/>
              <a:t>EPA publishes methods for measuring each NAAQS. This lecture will detail methods used to assess exposures to PM as an example, but many of the methods have analogous methods for other pollutants.</a:t>
            </a:r>
          </a:p>
          <a:p>
            <a:r>
              <a:rPr lang="en-US" dirty="0"/>
              <a:t>For more information on EPA reference methods see:</a:t>
            </a:r>
          </a:p>
          <a:p>
            <a:r>
              <a:rPr lang="en-US" dirty="0">
                <a:hlinkClick r:id="rId2"/>
              </a:rPr>
              <a:t>https://www.epa.gov/sites/production/files/2019-08/documents/designated_reference_and-equivalent_methods.pdf</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7119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4025" y="1585220"/>
            <a:ext cx="9608024" cy="4771129"/>
          </a:xfrm>
        </p:spPr>
        <p:txBody>
          <a:bodyPr vert="horz" lIns="91440" tIns="45720" rIns="91440" bIns="45720" rtlCol="0" anchor="t">
            <a:normAutofit/>
          </a:bodyPr>
          <a:lstStyle/>
          <a:p>
            <a:r>
              <a:rPr lang="en-US"/>
              <a:t>Filtration with gravimetric analysis for daily or weekly PM mass concentration. </a:t>
            </a:r>
          </a:p>
          <a:p>
            <a:r>
              <a:rPr lang="en-US"/>
              <a:t>Beta Attenuation and Tapered element oscillating monitor (TEOM) are methods to provide hourly PM mass concentrations. </a:t>
            </a:r>
          </a:p>
        </p:txBody>
      </p:sp>
      <p:sp>
        <p:nvSpPr>
          <p:cNvPr id="2" name="Title 1"/>
          <p:cNvSpPr>
            <a:spLocks noGrp="1"/>
          </p:cNvSpPr>
          <p:nvPr>
            <p:ph type="title"/>
          </p:nvPr>
        </p:nvSpPr>
        <p:spPr/>
        <p:txBody>
          <a:bodyPr/>
          <a:lstStyle/>
          <a:p>
            <a:r>
              <a:rPr lang="en-US"/>
              <a:t>Typical Measurement Methods (PM)</a:t>
            </a:r>
          </a:p>
        </p:txBody>
      </p:sp>
      <p:pic>
        <p:nvPicPr>
          <p:cNvPr id="5" name="Content Placeholder 4" descr="Screen Shot 2014-06-06 at 3.13.41 PM.png">
            <a:extLst>
              <a:ext uri="{FF2B5EF4-FFF2-40B4-BE49-F238E27FC236}">
                <a16:creationId xmlns:a16="http://schemas.microsoft.com/office/drawing/2014/main" id="{A71EAB42-3208-124D-AEF2-F9D343F62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660" y="3382933"/>
            <a:ext cx="4787900" cy="3263900"/>
          </a:xfrm>
          <a:prstGeom prst="rect">
            <a:avLst/>
          </a:prstGeom>
        </p:spPr>
      </p:pic>
      <p:pic>
        <p:nvPicPr>
          <p:cNvPr id="6" name="Picture 5" descr="pss-q">
            <a:extLst>
              <a:ext uri="{FF2B5EF4-FFF2-40B4-BE49-F238E27FC236}">
                <a16:creationId xmlns:a16="http://schemas.microsoft.com/office/drawing/2014/main" id="{B1C228EE-B40B-6F40-A4F5-4022682F5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5126" y="1197159"/>
            <a:ext cx="1736433" cy="277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90AACE6-F911-EB46-91BA-DF600237FA06}"/>
              </a:ext>
            </a:extLst>
          </p:cNvPr>
          <p:cNvSpPr txBox="1"/>
          <p:nvPr/>
        </p:nvSpPr>
        <p:spPr>
          <a:xfrm>
            <a:off x="464025" y="3751706"/>
            <a:ext cx="5144971" cy="1384995"/>
          </a:xfrm>
          <a:prstGeom prst="rect">
            <a:avLst/>
          </a:prstGeom>
          <a:noFill/>
        </p:spPr>
        <p:txBody>
          <a:bodyPr wrap="square" rtlCol="0">
            <a:spAutoFit/>
          </a:bodyPr>
          <a:lstStyle/>
          <a:p>
            <a:pPr marL="285750" indent="-285750">
              <a:buFont typeface="Arial" panose="020B0604020202020204" pitchFamily="34" charset="0"/>
              <a:buChar char="•"/>
            </a:pPr>
            <a:r>
              <a:rPr lang="en-US" sz="2800"/>
              <a:t>Monitors are located in every county in the U.S.</a:t>
            </a:r>
          </a:p>
          <a:p>
            <a:pPr marL="285750" indent="-285750">
              <a:buFont typeface="Arial" panose="020B0604020202020204" pitchFamily="34" charset="0"/>
              <a:buChar char="•"/>
            </a:pPr>
            <a:endParaRPr lang="en-US" sz="2800"/>
          </a:p>
        </p:txBody>
      </p:sp>
    </p:spTree>
    <p:extLst>
      <p:ext uri="{BB962C8B-B14F-4D97-AF65-F5344CB8AC3E}">
        <p14:creationId xmlns:p14="http://schemas.microsoft.com/office/powerpoint/2010/main" val="274885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728" y="1323833"/>
            <a:ext cx="11409529" cy="5322999"/>
          </a:xfrm>
          <a:prstGeom prst="rect">
            <a:avLst/>
          </a:prstGeom>
        </p:spPr>
        <p:txBody>
          <a:bodyPr>
            <a:noAutofit/>
          </a:bodyPr>
          <a:lstStyle/>
          <a:p>
            <a:pPr marL="0" indent="0">
              <a:buNone/>
            </a:pPr>
            <a:r>
              <a:rPr lang="en-US" sz="2400" dirty="0"/>
              <a:t>In the US, State and Local Air Monitoring Stations (SLAMS) network is designed to meet three basic monitoring objectives:</a:t>
            </a:r>
          </a:p>
          <a:p>
            <a:pPr lvl="1"/>
            <a:r>
              <a:rPr lang="en-US" dirty="0"/>
              <a:t>Provide air pollution data to the general public in a timely manner. </a:t>
            </a:r>
          </a:p>
          <a:p>
            <a:pPr lvl="1"/>
            <a:r>
              <a:rPr lang="en-US" dirty="0"/>
              <a:t>Support compliance with ambient air quality standards and emissions strategy development. </a:t>
            </a:r>
          </a:p>
          <a:p>
            <a:pPr lvl="1"/>
            <a:r>
              <a:rPr lang="en-US" dirty="0"/>
              <a:t>Support for air pollution research studies. </a:t>
            </a:r>
          </a:p>
          <a:p>
            <a:r>
              <a:rPr lang="en-US" sz="2400" dirty="0"/>
              <a:t>Six general site types are allowed with different monitoring objectives:</a:t>
            </a:r>
          </a:p>
          <a:p>
            <a:pPr lvl="1"/>
            <a:r>
              <a:rPr lang="en-US" dirty="0"/>
              <a:t>Determine the highest concentrations in the area.</a:t>
            </a:r>
          </a:p>
          <a:p>
            <a:pPr lvl="1"/>
            <a:r>
              <a:rPr lang="en-US" dirty="0"/>
              <a:t>Measure typical concentrations in areas of high population density.</a:t>
            </a:r>
          </a:p>
          <a:p>
            <a:pPr lvl="1"/>
            <a:r>
              <a:rPr lang="en-US" dirty="0"/>
              <a:t>Determine the impact of significant sources or source categories on air quality.</a:t>
            </a:r>
          </a:p>
          <a:p>
            <a:pPr lvl="1"/>
            <a:r>
              <a:rPr lang="en-US" dirty="0"/>
              <a:t>Determine general background concentration levels.</a:t>
            </a:r>
          </a:p>
          <a:p>
            <a:pPr lvl="1"/>
            <a:r>
              <a:rPr lang="en-US" dirty="0"/>
              <a:t>Determine the extent of regional pollutant transport.</a:t>
            </a:r>
          </a:p>
          <a:p>
            <a:pPr lvl="1"/>
            <a:r>
              <a:rPr lang="en-US" dirty="0"/>
              <a:t>Measure impacts on visibility, vegetation damage, or other welfare-based impacts.</a:t>
            </a:r>
          </a:p>
          <a:p>
            <a:endParaRPr lang="en-US" sz="2400" dirty="0"/>
          </a:p>
        </p:txBody>
      </p:sp>
      <p:sp>
        <p:nvSpPr>
          <p:cNvPr id="2" name="Title 1"/>
          <p:cNvSpPr>
            <a:spLocks noGrp="1"/>
          </p:cNvSpPr>
          <p:nvPr>
            <p:ph type="title"/>
          </p:nvPr>
        </p:nvSpPr>
        <p:spPr>
          <a:prstGeom prst="rect">
            <a:avLst/>
          </a:prstGeom>
        </p:spPr>
        <p:txBody>
          <a:bodyPr/>
          <a:lstStyle/>
          <a:p>
            <a:r>
              <a:rPr lang="en-US"/>
              <a:t>Where Do We Site Monitors?</a:t>
            </a:r>
          </a:p>
        </p:txBody>
      </p:sp>
    </p:spTree>
    <p:extLst>
      <p:ext uri="{BB962C8B-B14F-4D97-AF65-F5344CB8AC3E}">
        <p14:creationId xmlns:p14="http://schemas.microsoft.com/office/powerpoint/2010/main" val="381405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E8B4-E0FA-6E46-A3A2-CBAF5FE450D5}"/>
              </a:ext>
            </a:extLst>
          </p:cNvPr>
          <p:cNvSpPr>
            <a:spLocks noGrp="1"/>
          </p:cNvSpPr>
          <p:nvPr>
            <p:ph type="title"/>
          </p:nvPr>
        </p:nvSpPr>
        <p:spPr/>
        <p:txBody>
          <a:bodyPr>
            <a:normAutofit fontScale="90000"/>
          </a:bodyPr>
          <a:lstStyle/>
          <a:p>
            <a:r>
              <a:rPr lang="en-US"/>
              <a:t>Is it Sufficient to Monitor Ambient Concentrations?</a:t>
            </a:r>
          </a:p>
        </p:txBody>
      </p:sp>
      <p:sp>
        <p:nvSpPr>
          <p:cNvPr id="3" name="Content Placeholder 2">
            <a:extLst>
              <a:ext uri="{FF2B5EF4-FFF2-40B4-BE49-F238E27FC236}">
                <a16:creationId xmlns:a16="http://schemas.microsoft.com/office/drawing/2014/main" id="{1D1C176F-296E-014F-B633-41C74A6DD3CF}"/>
              </a:ext>
            </a:extLst>
          </p:cNvPr>
          <p:cNvSpPr>
            <a:spLocks noGrp="1"/>
          </p:cNvSpPr>
          <p:nvPr>
            <p:ph idx="1"/>
          </p:nvPr>
        </p:nvSpPr>
        <p:spPr/>
        <p:txBody>
          <a:bodyPr/>
          <a:lstStyle/>
          <a:p>
            <a:pPr>
              <a:buFont typeface="Wingdings" charset="2"/>
              <a:buChar char="§"/>
            </a:pPr>
            <a:r>
              <a:rPr lang="en-US" dirty="0"/>
              <a:t> EPA (and other regulatory agencies) routinely monitors air quality, but it is expensive, so it can only be done at a relatively  small number of locations – yet concentrations can vary over small scales.</a:t>
            </a:r>
          </a:p>
          <a:p>
            <a:pPr>
              <a:buFont typeface="Wingdings" charset="2"/>
              <a:buChar char="§"/>
            </a:pPr>
            <a:r>
              <a:rPr lang="en-US" dirty="0"/>
              <a:t>  Typically only outdoor air quality is regulated, so there is need to understand the associations between ambient and indoor pollution and health.</a:t>
            </a:r>
          </a:p>
          <a:p>
            <a:pPr lvl="1">
              <a:buFont typeface="Wingdings" charset="2"/>
              <a:buChar char="§"/>
            </a:pPr>
            <a:r>
              <a:rPr lang="en-US" dirty="0"/>
              <a:t>People spend most of their time indoors.</a:t>
            </a:r>
          </a:p>
          <a:p>
            <a:pPr>
              <a:buFont typeface="Wingdings" charset="2"/>
              <a:buChar char="§"/>
            </a:pPr>
            <a:r>
              <a:rPr lang="en-US" dirty="0"/>
              <a:t>  If we are interested in preventing/controlling disease, way may need to consider indoor exposures, which can be much higher.</a:t>
            </a:r>
          </a:p>
        </p:txBody>
      </p:sp>
    </p:spTree>
    <p:extLst>
      <p:ext uri="{BB962C8B-B14F-4D97-AF65-F5344CB8AC3E}">
        <p14:creationId xmlns:p14="http://schemas.microsoft.com/office/powerpoint/2010/main" val="2335264794"/>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2454</Words>
  <Application>Microsoft Office PowerPoint</Application>
  <PresentationFormat>Widescreen</PresentationFormat>
  <Paragraphs>189</Paragraphs>
  <Slides>27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Cambria</vt:lpstr>
      <vt:lpstr>Cambria Math</vt:lpstr>
      <vt:lpstr>Times New Roman</vt:lpstr>
      <vt:lpstr>Wingdings</vt:lpstr>
      <vt:lpstr>Office Theme</vt:lpstr>
      <vt:lpstr>PowerPoint Presentation</vt:lpstr>
      <vt:lpstr>Lecture #18: Air Pollution Exposure Assessment Methods</vt:lpstr>
      <vt:lpstr>Introduction</vt:lpstr>
      <vt:lpstr>What is Exposure?</vt:lpstr>
      <vt:lpstr>Ecological vs. Individual Exposure Estimates</vt:lpstr>
      <vt:lpstr>Measurement of National Ambient Air Quality Standard (NAAQS) Pollutants</vt:lpstr>
      <vt:lpstr>Typical Measurement Methods (PM)</vt:lpstr>
      <vt:lpstr>Where Do We Site Monitors?</vt:lpstr>
      <vt:lpstr>Is it Sufficient to Monitor Ambient Concentrations?</vt:lpstr>
      <vt:lpstr>Does an EPA Monitor Represent MY Exposure?</vt:lpstr>
      <vt:lpstr>Other Ways to Estimate Exposures</vt:lpstr>
      <vt:lpstr>How can we use spatial dependency to predict exposures?</vt:lpstr>
      <vt:lpstr>Geographic Information Systems (GIS)</vt:lpstr>
      <vt:lpstr>Simple Methods</vt:lpstr>
      <vt:lpstr>Kriging: Geostatistical Interpolation</vt:lpstr>
      <vt:lpstr>Dispersion models</vt:lpstr>
      <vt:lpstr>Other Measurement Strategies</vt:lpstr>
      <vt:lpstr>Land-Use Regression</vt:lpstr>
      <vt:lpstr>Strengths and Weaknesses</vt:lpstr>
      <vt:lpstr>Discussion</vt:lpstr>
      <vt:lpstr>Research Gaps and Future Directions</vt:lpstr>
      <vt:lpstr>Take-Home Messages</vt:lpstr>
      <vt:lpstr>List of Abbreviations</vt:lpstr>
      <vt:lpstr>References </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Khreis, Haneen</cp:lastModifiedBy>
  <cp:revision>5</cp:revision>
  <dcterms:created xsi:type="dcterms:W3CDTF">2019-05-01T18:04:34Z</dcterms:created>
  <dcterms:modified xsi:type="dcterms:W3CDTF">2020-09-23T00:21:13Z</dcterms:modified>
</cp:coreProperties>
</file>