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445" r:id="rId2"/>
    <p:sldId id="446" r:id="rId3"/>
    <p:sldId id="457" r:id="rId4"/>
    <p:sldId id="473" r:id="rId5"/>
    <p:sldId id="466" r:id="rId6"/>
    <p:sldId id="467" r:id="rId7"/>
    <p:sldId id="468" r:id="rId8"/>
    <p:sldId id="472" r:id="rId9"/>
    <p:sldId id="474" r:id="rId10"/>
    <p:sldId id="469" r:id="rId11"/>
    <p:sldId id="475" r:id="rId12"/>
    <p:sldId id="471" r:id="rId13"/>
    <p:sldId id="458" r:id="rId14"/>
    <p:sldId id="459" r:id="rId15"/>
    <p:sldId id="460" r:id="rId16"/>
    <p:sldId id="461" r:id="rId17"/>
    <p:sldId id="462" r:id="rId18"/>
    <p:sldId id="463" r:id="rId19"/>
    <p:sldId id="464" r:id="rId20"/>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mani, Tara" initials="RT" lastIdx="8" clrIdx="0">
    <p:extLst>
      <p:ext uri="{19B8F6BF-5375-455C-9EA6-DF929625EA0E}">
        <p15:presenceInfo xmlns:p15="http://schemas.microsoft.com/office/powerpoint/2012/main" userId="S-1-5-21-1120367096-779962018-1349916565-4305653" providerId="AD"/>
      </p:ext>
    </p:extLst>
  </p:cmAuthor>
  <p:cmAuthor id="2" name="Sanchez, Kristen" initials="SK" lastIdx="12" clrIdx="1">
    <p:extLst>
      <p:ext uri="{19B8F6BF-5375-455C-9EA6-DF929625EA0E}">
        <p15:presenceInfo xmlns:p15="http://schemas.microsoft.com/office/powerpoint/2012/main" userId="S::K-Sanchez@tti.tamu.edu::acb85456-f2d6-4285-b4f9-49a945bb8aa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74597" autoAdjust="0"/>
  </p:normalViewPr>
  <p:slideViewPr>
    <p:cSldViewPr snapToGrid="0">
      <p:cViewPr varScale="1">
        <p:scale>
          <a:sx n="64" d="100"/>
          <a:sy n="64" d="100"/>
        </p:scale>
        <p:origin x="1426"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69E7FE96-BABF-462E-B1FF-1C77ADD4DE82}" type="datetimeFigureOut">
              <a:rPr lang="en-US" smtClean="0"/>
              <a:t>9/22/2020</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AFDE85D3-698B-492F-9E3F-B70E1F77F81C}" type="slidenum">
              <a:rPr lang="en-US" smtClean="0"/>
              <a:t>‹#›</a:t>
            </a:fld>
            <a:endParaRPr lang="en-US"/>
          </a:p>
        </p:txBody>
      </p:sp>
    </p:spTree>
    <p:extLst>
      <p:ext uri="{BB962C8B-B14F-4D97-AF65-F5344CB8AC3E}">
        <p14:creationId xmlns:p14="http://schemas.microsoft.com/office/powerpoint/2010/main" val="2025484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ED639082-FA5B-48AD-8C5A-6F96C6B1832A}" type="datetimeFigureOut">
              <a:rPr lang="en-US" smtClean="0"/>
              <a:t>9/22/2020</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E8279E6D-00A9-4B64-8C3A-9DDF802CB60D}" type="slidenum">
              <a:rPr lang="en-US" smtClean="0"/>
              <a:t>‹#›</a:t>
            </a:fld>
            <a:endParaRPr lang="en-US"/>
          </a:p>
        </p:txBody>
      </p:sp>
    </p:spTree>
    <p:extLst>
      <p:ext uri="{BB962C8B-B14F-4D97-AF65-F5344CB8AC3E}">
        <p14:creationId xmlns:p14="http://schemas.microsoft.com/office/powerpoint/2010/main" val="3714054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cdc.gov/nchs/"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cdc.gov/nchs/nhcs/index.htm"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epa.gov/national-air-toxics-assessment"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epa.gov/risk/framework-cumulative-risk-assessment"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epa.gov/amtic/amtic-ambient-air-monitoring-networks"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epa.gov/aqs"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n.cdc.gov/nndss/conditions/notifiable/2020/"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s://www.cdc.gov/nceh/tracking/default.htm" TargetMode="External"/><Relationship Id="rId4" Type="http://schemas.openxmlformats.org/officeDocument/2006/relationships/hyperlink" Target="https://www.cdc.gov/nchs/index.htm"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CC129C-E094-44A9-9990-2FFEB90AEFE5}" type="slidenum">
              <a:rPr lang="en-US" smtClean="0"/>
              <a:t>1</a:t>
            </a:fld>
            <a:endParaRPr lang="en-US" dirty="0"/>
          </a:p>
        </p:txBody>
      </p:sp>
    </p:spTree>
    <p:extLst>
      <p:ext uri="{BB962C8B-B14F-4D97-AF65-F5344CB8AC3E}">
        <p14:creationId xmlns:p14="http://schemas.microsoft.com/office/powerpoint/2010/main" val="1165660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Routine surveys</a:t>
            </a:r>
          </a:p>
          <a:p>
            <a:r>
              <a:rPr lang="en-US" dirty="0"/>
              <a:t>National</a:t>
            </a:r>
            <a:r>
              <a:rPr lang="en-US" baseline="0" dirty="0"/>
              <a:t> Center for Health Statistics</a:t>
            </a:r>
            <a:endParaRPr lang="en-US" dirty="0"/>
          </a:p>
          <a:p>
            <a:r>
              <a:rPr lang="en-US" dirty="0">
                <a:hlinkClick r:id="rId3"/>
              </a:rPr>
              <a:t>https://www.cdc.gov/nchs/</a:t>
            </a:r>
            <a:endParaRPr lang="en-US" dirty="0"/>
          </a:p>
          <a:p>
            <a:endParaRPr lang="en-US" dirty="0"/>
          </a:p>
          <a:p>
            <a:r>
              <a:rPr lang="en-US" dirty="0"/>
              <a:t>National Hospital</a:t>
            </a:r>
            <a:r>
              <a:rPr lang="en-US" baseline="0" dirty="0"/>
              <a:t> Care Survey</a:t>
            </a:r>
            <a:endParaRPr lang="en-US" dirty="0"/>
          </a:p>
          <a:p>
            <a:r>
              <a:rPr lang="en-US" dirty="0">
                <a:hlinkClick r:id="rId4"/>
              </a:rPr>
              <a:t>https://www.cdc.gov/nchs/nhcs/index.htm</a:t>
            </a:r>
            <a:endParaRPr lang="en-US" dirty="0"/>
          </a:p>
          <a:p>
            <a:endParaRPr lang="en-US" dirty="0"/>
          </a:p>
        </p:txBody>
      </p:sp>
      <p:sp>
        <p:nvSpPr>
          <p:cNvPr id="4" name="Slide Number Placeholder 3"/>
          <p:cNvSpPr>
            <a:spLocks noGrp="1"/>
          </p:cNvSpPr>
          <p:nvPr>
            <p:ph type="sldNum" sz="quarter" idx="10"/>
          </p:nvPr>
        </p:nvSpPr>
        <p:spPr/>
        <p:txBody>
          <a:bodyPr/>
          <a:lstStyle/>
          <a:p>
            <a:fld id="{E8279E6D-00A9-4B64-8C3A-9DDF802CB60D}" type="slidenum">
              <a:rPr lang="en-US" smtClean="0"/>
              <a:t>10</a:t>
            </a:fld>
            <a:endParaRPr lang="en-US"/>
          </a:p>
        </p:txBody>
      </p:sp>
    </p:spTree>
    <p:extLst>
      <p:ext uri="{BB962C8B-B14F-4D97-AF65-F5344CB8AC3E}">
        <p14:creationId xmlns:p14="http://schemas.microsoft.com/office/powerpoint/2010/main" val="29625884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279E6D-00A9-4B64-8C3A-9DDF802CB60D}" type="slidenum">
              <a:rPr lang="en-US" smtClean="0"/>
              <a:t>11</a:t>
            </a:fld>
            <a:endParaRPr lang="en-US"/>
          </a:p>
        </p:txBody>
      </p:sp>
    </p:spTree>
    <p:extLst>
      <p:ext uri="{BB962C8B-B14F-4D97-AF65-F5344CB8AC3E}">
        <p14:creationId xmlns:p14="http://schemas.microsoft.com/office/powerpoint/2010/main" val="9778042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EPA’s National Air Toxics Assessment</a:t>
            </a:r>
          </a:p>
          <a:p>
            <a:r>
              <a:rPr lang="en-US" dirty="0"/>
              <a:t>The 2014 NATA assessment includes emissions, ambient concentrations, and exposure estimates for about 180 of the 187 Clean Air Act air toxics plus diesel particulate matter.</a:t>
            </a:r>
          </a:p>
          <a:p>
            <a:r>
              <a:rPr lang="en-US" dirty="0">
                <a:hlinkClick r:id="rId3"/>
              </a:rPr>
              <a:t>https://www.epa.gov/national-air-toxics-assessment</a:t>
            </a:r>
            <a:endParaRPr lang="en-US" dirty="0"/>
          </a:p>
        </p:txBody>
      </p:sp>
      <p:sp>
        <p:nvSpPr>
          <p:cNvPr id="4" name="Slide Number Placeholder 3"/>
          <p:cNvSpPr>
            <a:spLocks noGrp="1"/>
          </p:cNvSpPr>
          <p:nvPr>
            <p:ph type="sldNum" sz="quarter" idx="10"/>
          </p:nvPr>
        </p:nvSpPr>
        <p:spPr/>
        <p:txBody>
          <a:bodyPr/>
          <a:lstStyle/>
          <a:p>
            <a:fld id="{E8279E6D-00A9-4B64-8C3A-9DDF802CB60D}" type="slidenum">
              <a:rPr lang="en-US" smtClean="0"/>
              <a:t>12</a:t>
            </a:fld>
            <a:endParaRPr lang="en-US"/>
          </a:p>
        </p:txBody>
      </p:sp>
    </p:spTree>
    <p:extLst>
      <p:ext uri="{BB962C8B-B14F-4D97-AF65-F5344CB8AC3E}">
        <p14:creationId xmlns:p14="http://schemas.microsoft.com/office/powerpoint/2010/main" val="22380469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Cumulative risk assessment as defined by EPA is “</a:t>
            </a:r>
            <a:r>
              <a:rPr lang="en-US" sz="1200" b="0" i="0" kern="1200" dirty="0">
                <a:solidFill>
                  <a:schemeClr val="tx1"/>
                </a:solidFill>
                <a:effectLst/>
                <a:latin typeface="+mn-lt"/>
                <a:ea typeface="+mn-ea"/>
                <a:cs typeface="+mn-cs"/>
              </a:rPr>
              <a:t>the combined risks from aggregate exposures to multiple agents or stressors” including chemical, biological, and physical hazards as well as non-chemical stressors (e.g., psychosocial stress).  EPA’s guidance document on cumulative risk assessment is a useful resource to identify and plan assessments to document real-life complex exposures.</a:t>
            </a:r>
            <a:endParaRPr lang="en-US" dirty="0"/>
          </a:p>
          <a:p>
            <a:r>
              <a:rPr lang="en-US" dirty="0"/>
              <a:t> </a:t>
            </a:r>
          </a:p>
          <a:p>
            <a:r>
              <a:rPr lang="en-US" dirty="0">
                <a:hlinkClick r:id="rId3"/>
              </a:rPr>
              <a:t>https://www.epa.gov/risk/framework-cumulative-risk-assessment</a:t>
            </a:r>
            <a:endParaRPr lang="en-US" dirty="0"/>
          </a:p>
        </p:txBody>
      </p:sp>
      <p:sp>
        <p:nvSpPr>
          <p:cNvPr id="4" name="Slide Number Placeholder 3"/>
          <p:cNvSpPr>
            <a:spLocks noGrp="1"/>
          </p:cNvSpPr>
          <p:nvPr>
            <p:ph type="sldNum" sz="quarter" idx="10"/>
          </p:nvPr>
        </p:nvSpPr>
        <p:spPr/>
        <p:txBody>
          <a:bodyPr/>
          <a:lstStyle/>
          <a:p>
            <a:fld id="{E8279E6D-00A9-4B64-8C3A-9DDF802CB60D}" type="slidenum">
              <a:rPr lang="en-US" smtClean="0"/>
              <a:t>14</a:t>
            </a:fld>
            <a:endParaRPr lang="en-US"/>
          </a:p>
        </p:txBody>
      </p:sp>
    </p:spTree>
    <p:extLst>
      <p:ext uri="{BB962C8B-B14F-4D97-AF65-F5344CB8AC3E}">
        <p14:creationId xmlns:p14="http://schemas.microsoft.com/office/powerpoint/2010/main" val="2417865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85800" lvl="1" indent="-228600">
              <a:buFont typeface="+mj-lt"/>
              <a:buAutoNum type="arabicPeriod"/>
            </a:pPr>
            <a:r>
              <a:rPr lang="en-US" sz="1200" u="sng" kern="1200" dirty="0">
                <a:solidFill>
                  <a:schemeClr val="tx1"/>
                </a:solidFill>
                <a:effectLst/>
                <a:latin typeface="+mn-lt"/>
                <a:ea typeface="+mn-ea"/>
                <a:cs typeface="+mn-cs"/>
              </a:rPr>
              <a:t>Health Track (HT)—mainly targeted at urban planners, transportation planners, and engineers with limited knowledge of public health-related concepts;</a:t>
            </a:r>
            <a:endParaRPr lang="en-US" sz="1200" kern="1200" dirty="0">
              <a:solidFill>
                <a:schemeClr val="tx1"/>
              </a:solidFill>
              <a:effectLst/>
              <a:latin typeface="+mn-lt"/>
              <a:ea typeface="+mn-ea"/>
              <a:cs typeface="+mn-cs"/>
            </a:endParaRPr>
          </a:p>
          <a:p>
            <a:pPr marL="457200" lvl="1" indent="0">
              <a:buFont typeface="+mj-lt"/>
              <a:buNone/>
            </a:pPr>
            <a:endParaRPr lang="en-US" baseline="0" dirty="0"/>
          </a:p>
        </p:txBody>
      </p:sp>
      <p:sp>
        <p:nvSpPr>
          <p:cNvPr id="4" name="Slide Number Placeholder 3"/>
          <p:cNvSpPr>
            <a:spLocks noGrp="1"/>
          </p:cNvSpPr>
          <p:nvPr>
            <p:ph type="sldNum" sz="quarter" idx="10"/>
          </p:nvPr>
        </p:nvSpPr>
        <p:spPr/>
        <p:txBody>
          <a:bodyPr/>
          <a:lstStyle/>
          <a:p>
            <a:fld id="{8ECC129C-E094-44A9-9990-2FFEB90AEFE5}" type="slidenum">
              <a:rPr lang="en-US" smtClean="0"/>
              <a:t>2</a:t>
            </a:fld>
            <a:endParaRPr lang="en-US" dirty="0"/>
          </a:p>
        </p:txBody>
      </p:sp>
    </p:spTree>
    <p:extLst>
      <p:ext uri="{BB962C8B-B14F-4D97-AF65-F5344CB8AC3E}">
        <p14:creationId xmlns:p14="http://schemas.microsoft.com/office/powerpoint/2010/main" val="10571626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Studies</a:t>
            </a:r>
            <a:r>
              <a:rPr lang="en-US" baseline="0" dirty="0"/>
              <a:t> of health and disease in human populations (the field of epidemiology) are divided into two main categories: d</a:t>
            </a:r>
            <a:r>
              <a:rPr lang="en-US" dirty="0"/>
              <a:t>escriptive and analytical.</a:t>
            </a:r>
          </a:p>
          <a:p>
            <a:endParaRPr lang="en-US" baseline="0" dirty="0"/>
          </a:p>
          <a:p>
            <a:r>
              <a:rPr lang="en-US" baseline="0" dirty="0"/>
              <a:t>Descriptive epidemiology focuses on the amount and distribution of disease within populations by person, place and time or in other words:</a:t>
            </a:r>
          </a:p>
          <a:p>
            <a:pPr marL="171450" indent="-171450">
              <a:buFont typeface="Arial" panose="020B0604020202020204" pitchFamily="34" charset="0"/>
              <a:buChar char="•"/>
            </a:pPr>
            <a:r>
              <a:rPr lang="en-US" baseline="0" dirty="0"/>
              <a:t>Who has the disease (characteristics of persons);</a:t>
            </a:r>
          </a:p>
          <a:p>
            <a:pPr marL="171450" indent="-171450">
              <a:buFont typeface="Arial" panose="020B0604020202020204" pitchFamily="34" charset="0"/>
              <a:buChar char="•"/>
            </a:pPr>
            <a:r>
              <a:rPr lang="en-US" baseline="0" dirty="0"/>
              <a:t>Where are the diseased persons (places, cities, towns, states, </a:t>
            </a:r>
            <a:r>
              <a:rPr lang="en-US" baseline="0" dirty="0" err="1"/>
              <a:t>etc</a:t>
            </a:r>
            <a:r>
              <a:rPr lang="en-US" baseline="0" dirty="0"/>
              <a:t>)</a:t>
            </a:r>
          </a:p>
          <a:p>
            <a:pPr marL="171450" indent="-171450">
              <a:buFont typeface="Arial" panose="020B0604020202020204" pitchFamily="34" charset="0"/>
              <a:buChar char="•"/>
            </a:pPr>
            <a:r>
              <a:rPr lang="en-US" baseline="0" dirty="0"/>
              <a:t>When does/did the disease occur (timing, time trends)</a:t>
            </a:r>
          </a:p>
          <a:p>
            <a:pPr marL="171450" indent="-171450">
              <a:buFont typeface="Arial" panose="020B0604020202020204" pitchFamily="34" charset="0"/>
              <a:buChar char="•"/>
            </a:pPr>
            <a:r>
              <a:rPr lang="en-US" baseline="0" dirty="0"/>
              <a:t>How many people are affected?</a:t>
            </a:r>
          </a:p>
          <a:p>
            <a:pPr marL="171450" indent="-171450">
              <a:buFont typeface="Arial" panose="020B0604020202020204" pitchFamily="34" charset="0"/>
              <a:buChar char="•"/>
            </a:pPr>
            <a:endParaRPr lang="en-US" baseline="0" dirty="0"/>
          </a:p>
          <a:p>
            <a:pPr marL="0" indent="0">
              <a:buFont typeface="Arial" panose="020B0604020202020204" pitchFamily="34" charset="0"/>
              <a:buNone/>
            </a:pPr>
            <a:r>
              <a:rPr lang="en-US" baseline="0" dirty="0"/>
              <a:t>Analytical epidemiology studies are designed to understand why a certain disease has developed (or what exposure caused it)</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E8279E6D-00A9-4B64-8C3A-9DDF802CB60D}" type="slidenum">
              <a:rPr lang="en-US" smtClean="0"/>
              <a:t>3</a:t>
            </a:fld>
            <a:endParaRPr lang="en-US"/>
          </a:p>
        </p:txBody>
      </p:sp>
    </p:spTree>
    <p:extLst>
      <p:ext uri="{BB962C8B-B14F-4D97-AF65-F5344CB8AC3E}">
        <p14:creationId xmlns:p14="http://schemas.microsoft.com/office/powerpoint/2010/main" val="2750442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Studies</a:t>
            </a:r>
            <a:r>
              <a:rPr lang="en-US" baseline="0" dirty="0"/>
              <a:t> of health and disease in human populations (the field of epidemiology) are divided into two main categories: d</a:t>
            </a:r>
            <a:r>
              <a:rPr lang="en-US" dirty="0"/>
              <a:t>escriptive and analytical.</a:t>
            </a:r>
          </a:p>
          <a:p>
            <a:endParaRPr lang="en-US" baseline="0" dirty="0"/>
          </a:p>
          <a:p>
            <a:pPr marL="0" indent="0">
              <a:buFont typeface="Arial" panose="020B0604020202020204" pitchFamily="34" charset="0"/>
              <a:buNone/>
            </a:pPr>
            <a:r>
              <a:rPr lang="en-US" baseline="0" dirty="0"/>
              <a:t>Analytical epidemiology studies are designed to understand why a certain disease has developed (or what exposure caused it)</a:t>
            </a:r>
          </a:p>
          <a:p>
            <a:endParaRPr lang="en-US" baseline="0" dirty="0"/>
          </a:p>
        </p:txBody>
      </p:sp>
      <p:sp>
        <p:nvSpPr>
          <p:cNvPr id="4" name="Slide Number Placeholder 3"/>
          <p:cNvSpPr>
            <a:spLocks noGrp="1"/>
          </p:cNvSpPr>
          <p:nvPr>
            <p:ph type="sldNum" sz="quarter" idx="10"/>
          </p:nvPr>
        </p:nvSpPr>
        <p:spPr/>
        <p:txBody>
          <a:bodyPr/>
          <a:lstStyle/>
          <a:p>
            <a:fld id="{E8279E6D-00A9-4B64-8C3A-9DDF802CB60D}" type="slidenum">
              <a:rPr lang="en-US" smtClean="0"/>
              <a:t>4</a:t>
            </a:fld>
            <a:endParaRPr lang="en-US"/>
          </a:p>
        </p:txBody>
      </p:sp>
    </p:spTree>
    <p:extLst>
      <p:ext uri="{BB962C8B-B14F-4D97-AF65-F5344CB8AC3E}">
        <p14:creationId xmlns:p14="http://schemas.microsoft.com/office/powerpoint/2010/main" val="1568250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Observational studies are sometimes called “unplanned” or natural experiments that compare exposure and disease occurrence outside of a formal research setting, e.g., studying the types of diseases experienced by a group of workers exposed to a particular chemical used at their workplace.  Similarly considering air pollution exposures, residents of cities experience higher air pollution due to the concentration of people, industries, and traffic compared to rural populations.</a:t>
            </a:r>
          </a:p>
          <a:p>
            <a:endParaRPr lang="en-US" dirty="0"/>
          </a:p>
        </p:txBody>
      </p:sp>
      <p:sp>
        <p:nvSpPr>
          <p:cNvPr id="4" name="Slide Number Placeholder 3"/>
          <p:cNvSpPr>
            <a:spLocks noGrp="1"/>
          </p:cNvSpPr>
          <p:nvPr>
            <p:ph type="sldNum" sz="quarter" idx="10"/>
          </p:nvPr>
        </p:nvSpPr>
        <p:spPr/>
        <p:txBody>
          <a:bodyPr/>
          <a:lstStyle/>
          <a:p>
            <a:fld id="{E8279E6D-00A9-4B64-8C3A-9DDF802CB60D}" type="slidenum">
              <a:rPr lang="en-US" smtClean="0"/>
              <a:t>5</a:t>
            </a:fld>
            <a:endParaRPr lang="en-US"/>
          </a:p>
        </p:txBody>
      </p:sp>
    </p:spTree>
    <p:extLst>
      <p:ext uri="{BB962C8B-B14F-4D97-AF65-F5344CB8AC3E}">
        <p14:creationId xmlns:p14="http://schemas.microsoft.com/office/powerpoint/2010/main" val="2634639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for observational</a:t>
            </a:r>
            <a:r>
              <a:rPr lang="en-US" baseline="0" dirty="0"/>
              <a:t> studies often comes from existing monitoring or surveillance systems for diseases or health outcomes and for exposures, particularly in the field of air pollution epidemiology.  In the US (and many other countries) there are air pollution monitoring systems the collect data that can be used to estimate exposure.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Surveys done at the local, state, or national level may also be important sources of observational data.  Many health surveys are done routinely and their data can be fed into surveillance systems to track trends over time and place.  Non-routine, one-time or specialty surveys are also a source of observational data.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r>
              <a:rPr lang="en-US" baseline="0" dirty="0"/>
              <a:t>In the field of epidemiology, the term “ecological” refers to data collected at the group level, often for a defined geo-political area such as a ZIP code, census tract, or city.    </a:t>
            </a:r>
          </a:p>
          <a:p>
            <a:endParaRPr lang="en-US"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E8279E6D-00A9-4B64-8C3A-9DDF802CB60D}" type="slidenum">
              <a:rPr lang="en-US" smtClean="0"/>
              <a:t>6</a:t>
            </a:fld>
            <a:endParaRPr lang="en-US"/>
          </a:p>
        </p:txBody>
      </p:sp>
    </p:spTree>
    <p:extLst>
      <p:ext uri="{BB962C8B-B14F-4D97-AF65-F5344CB8AC3E}">
        <p14:creationId xmlns:p14="http://schemas.microsoft.com/office/powerpoint/2010/main" val="34133989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listing of these air monitoring networks can be found at: </a:t>
            </a:r>
            <a:r>
              <a:rPr lang="en-US" dirty="0">
                <a:hlinkClick r:id="rId3"/>
              </a:rPr>
              <a:t>https://www.epa.gov/amtic/amtic-ambient-air-monitoring-networks</a:t>
            </a:r>
            <a:endParaRPr lang="en-US" dirty="0"/>
          </a:p>
          <a:p>
            <a:endParaRPr lang="en-US" baseline="0" dirty="0"/>
          </a:p>
          <a:p>
            <a:r>
              <a:rPr lang="en-US" dirty="0"/>
              <a:t>EPA Air Quality System:</a:t>
            </a:r>
          </a:p>
          <a:p>
            <a:r>
              <a:rPr lang="en-US" dirty="0">
                <a:hlinkClick r:id="rId4"/>
              </a:rPr>
              <a:t>https://www.epa.gov/aqs</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8279E6D-00A9-4B64-8C3A-9DDF802CB60D}" type="slidenum">
              <a:rPr lang="en-US" smtClean="0"/>
              <a:t>7</a:t>
            </a:fld>
            <a:endParaRPr lang="en-US"/>
          </a:p>
        </p:txBody>
      </p:sp>
    </p:spTree>
    <p:extLst>
      <p:ext uri="{BB962C8B-B14F-4D97-AF65-F5344CB8AC3E}">
        <p14:creationId xmlns:p14="http://schemas.microsoft.com/office/powerpoint/2010/main" val="37620266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Link to some sources of health surveillance data sets at CDC:</a:t>
            </a:r>
          </a:p>
          <a:p>
            <a:endParaRPr lang="en-US" dirty="0"/>
          </a:p>
          <a:p>
            <a:r>
              <a:rPr lang="en-US" dirty="0"/>
              <a:t>National Notifiable Diseases list</a:t>
            </a:r>
          </a:p>
          <a:p>
            <a:r>
              <a:rPr lang="en-US" dirty="0">
                <a:hlinkClick r:id="rId3"/>
              </a:rPr>
              <a:t>https://wwwn.cdc.gov/nndss/conditions/notifiable/2020/</a:t>
            </a:r>
            <a:endParaRPr lang="en-US" dirty="0"/>
          </a:p>
          <a:p>
            <a:endParaRPr lang="en-US" dirty="0"/>
          </a:p>
          <a:p>
            <a:r>
              <a:rPr lang="en-US" dirty="0"/>
              <a:t>National</a:t>
            </a:r>
            <a:r>
              <a:rPr lang="en-US" baseline="0" dirty="0"/>
              <a:t> Center for Health Statistics</a:t>
            </a:r>
            <a:endParaRPr lang="en-US" dirty="0"/>
          </a:p>
          <a:p>
            <a:r>
              <a:rPr lang="en-US" dirty="0">
                <a:hlinkClick r:id="rId4"/>
              </a:rPr>
              <a:t>https://www.cdc.gov/nchs/index.htm</a:t>
            </a:r>
            <a:endParaRPr lang="en-US" dirty="0"/>
          </a:p>
          <a:p>
            <a:endParaRPr lang="en-US" dirty="0"/>
          </a:p>
          <a:p>
            <a:r>
              <a:rPr lang="en-US" dirty="0"/>
              <a:t>Environmental Public Health Tracking</a:t>
            </a:r>
          </a:p>
          <a:p>
            <a:r>
              <a:rPr lang="en-US" dirty="0">
                <a:hlinkClick r:id="rId5"/>
              </a:rPr>
              <a:t>https://www.cdc.gov/nceh/tracking/default.htm</a:t>
            </a:r>
            <a:endParaRPr lang="en-US" dirty="0"/>
          </a:p>
        </p:txBody>
      </p:sp>
      <p:sp>
        <p:nvSpPr>
          <p:cNvPr id="4" name="Slide Number Placeholder 3"/>
          <p:cNvSpPr>
            <a:spLocks noGrp="1"/>
          </p:cNvSpPr>
          <p:nvPr>
            <p:ph type="sldNum" sz="quarter" idx="10"/>
          </p:nvPr>
        </p:nvSpPr>
        <p:spPr/>
        <p:txBody>
          <a:bodyPr/>
          <a:lstStyle/>
          <a:p>
            <a:fld id="{E8279E6D-00A9-4B64-8C3A-9DDF802CB60D}" type="slidenum">
              <a:rPr lang="en-US" smtClean="0"/>
              <a:t>8</a:t>
            </a:fld>
            <a:endParaRPr lang="en-US"/>
          </a:p>
        </p:txBody>
      </p:sp>
    </p:spTree>
    <p:extLst>
      <p:ext uri="{BB962C8B-B14F-4D97-AF65-F5344CB8AC3E}">
        <p14:creationId xmlns:p14="http://schemas.microsoft.com/office/powerpoint/2010/main" val="22922535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Health researchers often conduct research using health care usage data</a:t>
            </a:r>
            <a:r>
              <a:rPr lang="en-US" baseline="0" dirty="0"/>
              <a:t> such as health insurance claims that they purchase from insurers.  Many air pollution and health studies use Medicare data.  </a:t>
            </a:r>
            <a:endParaRPr lang="en-US" dirty="0"/>
          </a:p>
        </p:txBody>
      </p:sp>
      <p:sp>
        <p:nvSpPr>
          <p:cNvPr id="4" name="Slide Number Placeholder 3"/>
          <p:cNvSpPr>
            <a:spLocks noGrp="1"/>
          </p:cNvSpPr>
          <p:nvPr>
            <p:ph type="sldNum" sz="quarter" idx="10"/>
          </p:nvPr>
        </p:nvSpPr>
        <p:spPr/>
        <p:txBody>
          <a:bodyPr/>
          <a:lstStyle/>
          <a:p>
            <a:fld id="{E8279E6D-00A9-4B64-8C3A-9DDF802CB60D}" type="slidenum">
              <a:rPr lang="en-US" smtClean="0"/>
              <a:t>9</a:t>
            </a:fld>
            <a:endParaRPr lang="en-US"/>
          </a:p>
        </p:txBody>
      </p:sp>
    </p:spTree>
    <p:extLst>
      <p:ext uri="{BB962C8B-B14F-4D97-AF65-F5344CB8AC3E}">
        <p14:creationId xmlns:p14="http://schemas.microsoft.com/office/powerpoint/2010/main" val="31348606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alphaModFix amt="41000"/>
            <a:extLst>
              <a:ext uri="{28A0092B-C50C-407E-A947-70E740481C1C}">
                <a14:useLocalDpi xmlns:a14="http://schemas.microsoft.com/office/drawing/2010/main"/>
              </a:ext>
            </a:extLst>
          </a:blip>
          <a:srcRect/>
          <a:stretch/>
        </p:blipFill>
        <p:spPr>
          <a:xfrm>
            <a:off x="0" y="1164831"/>
            <a:ext cx="12192000" cy="5715625"/>
          </a:xfrm>
          <a:prstGeom prst="rect">
            <a:avLst/>
          </a:prstGeom>
          <a:solidFill>
            <a:schemeClr val="bg1">
              <a:alpha val="13000"/>
            </a:schemeClr>
          </a:solidFill>
        </p:spPr>
      </p:pic>
      <p:sp>
        <p:nvSpPr>
          <p:cNvPr id="22" name="Rectangle 21"/>
          <p:cNvSpPr/>
          <p:nvPr userDrawn="1"/>
        </p:nvSpPr>
        <p:spPr>
          <a:xfrm>
            <a:off x="0" y="0"/>
            <a:ext cx="12192000" cy="1142374"/>
          </a:xfrm>
          <a:prstGeom prst="rect">
            <a:avLst/>
          </a:prstGeom>
          <a:solidFill>
            <a:srgbClr val="ADC341">
              <a:alpha val="73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816935" y="1585220"/>
            <a:ext cx="10515600" cy="4771129"/>
          </a:xfrm>
        </p:spPr>
        <p:txBody>
          <a:bodyPr/>
          <a:lstStyle>
            <a:lvl1pPr>
              <a:buClr>
                <a:schemeClr val="tx2"/>
              </a:buClr>
              <a:defRPr/>
            </a:lvl1pPr>
            <a:lvl2pPr>
              <a:buClr>
                <a:schemeClr val="tx2"/>
              </a:buClr>
              <a:defRPr/>
            </a:lvl2pPr>
            <a:lvl3pPr>
              <a:buClr>
                <a:schemeClr val="tx2"/>
              </a:buClr>
              <a:defRPr/>
            </a:lvl3pPr>
            <a:lvl4pPr>
              <a:buClr>
                <a:schemeClr val="tx2"/>
              </a:buClr>
              <a:defRPr/>
            </a:lvl4pPr>
            <a:lvl5pPr>
              <a:buClr>
                <a:schemeClr val="tx2"/>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itle 20"/>
          <p:cNvSpPr>
            <a:spLocks noGrp="1"/>
          </p:cNvSpPr>
          <p:nvPr>
            <p:ph type="title"/>
          </p:nvPr>
        </p:nvSpPr>
        <p:spPr>
          <a:xfrm>
            <a:off x="838200" y="211167"/>
            <a:ext cx="10515600" cy="931207"/>
          </a:xfrm>
        </p:spPr>
        <p:txBody>
          <a:bodyPr/>
          <a:lstStyle>
            <a:lvl1pPr>
              <a:defRPr b="1">
                <a:solidFill>
                  <a:schemeClr val="tx2"/>
                </a:solidFill>
              </a:defRPr>
            </a:lvl1pPr>
          </a:lstStyle>
          <a:p>
            <a:r>
              <a:rPr lang="en-US" dirty="0"/>
              <a:t>Click to edit Master title style</a:t>
            </a:r>
          </a:p>
        </p:txBody>
      </p:sp>
      <p:sp>
        <p:nvSpPr>
          <p:cNvPr id="25" name="Right Triangle 24"/>
          <p:cNvSpPr/>
          <p:nvPr userDrawn="1"/>
        </p:nvSpPr>
        <p:spPr>
          <a:xfrm flipV="1">
            <a:off x="0" y="0"/>
            <a:ext cx="1205799" cy="1154880"/>
          </a:xfrm>
          <a:prstGeom prst="rtTriangle">
            <a:avLst/>
          </a:prstGeom>
          <a:solidFill>
            <a:srgbClr val="77862A">
              <a:alpha val="2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p:nvPr userDrawn="1"/>
        </p:nvSpPr>
        <p:spPr>
          <a:xfrm>
            <a:off x="0" y="1142374"/>
            <a:ext cx="12192000" cy="45719"/>
          </a:xfrm>
          <a:prstGeom prst="rect">
            <a:avLst/>
          </a:prstGeom>
          <a:solidFill>
            <a:srgbClr val="425C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ight Triangle 7"/>
          <p:cNvSpPr/>
          <p:nvPr userDrawn="1"/>
        </p:nvSpPr>
        <p:spPr>
          <a:xfrm flipH="1">
            <a:off x="10718800" y="5469467"/>
            <a:ext cx="1473200" cy="1410989"/>
          </a:xfrm>
          <a:prstGeom prst="rtTriangle">
            <a:avLst/>
          </a:prstGeom>
          <a:solidFill>
            <a:srgbClr val="ADC341">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p:cNvSpPr txBox="1">
            <a:spLocks/>
          </p:cNvSpPr>
          <p:nvPr userDrawn="1"/>
        </p:nvSpPr>
        <p:spPr>
          <a:xfrm>
            <a:off x="9965268" y="636146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D317CB3-E76C-B946-8325-59DF0D7BBADC}" type="slidenum">
              <a:rPr lang="en-US" sz="1800" smtClean="0"/>
              <a:pPr/>
              <a:t>‹#›</a:t>
            </a:fld>
            <a:endParaRPr lang="en-US" sz="1400" dirty="0"/>
          </a:p>
        </p:txBody>
      </p:sp>
      <p:sp>
        <p:nvSpPr>
          <p:cNvPr id="11" name="Rectangle 10"/>
          <p:cNvSpPr/>
          <p:nvPr userDrawn="1"/>
        </p:nvSpPr>
        <p:spPr>
          <a:xfrm>
            <a:off x="0" y="6812281"/>
            <a:ext cx="12192000" cy="45719"/>
          </a:xfrm>
          <a:prstGeom prst="rect">
            <a:avLst/>
          </a:prstGeom>
          <a:solidFill>
            <a:srgbClr val="425C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58160" y="5611211"/>
            <a:ext cx="794479" cy="805279"/>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0" name="Picture 19"/>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1"/>
            <a:ext cx="12192000" cy="6857999"/>
          </a:xfrm>
          <a:prstGeom prst="rect">
            <a:avLst/>
          </a:prstGeom>
        </p:spPr>
      </p:pic>
      <p:sp>
        <p:nvSpPr>
          <p:cNvPr id="18" name="Rectangle 17"/>
          <p:cNvSpPr/>
          <p:nvPr userDrawn="1"/>
        </p:nvSpPr>
        <p:spPr>
          <a:xfrm>
            <a:off x="0" y="5715626"/>
            <a:ext cx="12192000" cy="1142374"/>
          </a:xfrm>
          <a:prstGeom prst="rect">
            <a:avLst/>
          </a:prstGeom>
          <a:solidFill>
            <a:srgbClr val="ADC341">
              <a:alpha val="73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p:cNvSpPr txBox="1"/>
          <p:nvPr userDrawn="1"/>
        </p:nvSpPr>
        <p:spPr>
          <a:xfrm>
            <a:off x="4251940" y="1709411"/>
            <a:ext cx="7472354" cy="1938992"/>
          </a:xfrm>
          <a:prstGeom prst="rect">
            <a:avLst/>
          </a:prstGeom>
          <a:noFill/>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4000" b="1" i="0" dirty="0">
                <a:solidFill>
                  <a:srgbClr val="425C2A"/>
                </a:solidFill>
                <a:latin typeface="Calibri" charset="0"/>
                <a:ea typeface="Calibri" charset="0"/>
                <a:cs typeface="Calibri" charset="0"/>
              </a:rPr>
              <a:t>Center</a:t>
            </a:r>
            <a:r>
              <a:rPr lang="en-US" sz="4000" b="1" i="0" baseline="0" dirty="0">
                <a:solidFill>
                  <a:srgbClr val="425C2A"/>
                </a:solidFill>
                <a:latin typeface="Calibri" charset="0"/>
                <a:ea typeface="Calibri" charset="0"/>
                <a:cs typeface="Calibri" charset="0"/>
              </a:rPr>
              <a:t> for Advancing Research</a:t>
            </a:r>
          </a:p>
          <a:p>
            <a:pPr marL="0" marR="0" indent="0" algn="l" defTabSz="457200" rtl="0" eaLnBrk="1" fontAlgn="auto" latinLnBrk="0" hangingPunct="1">
              <a:lnSpc>
                <a:spcPct val="100000"/>
              </a:lnSpc>
              <a:spcBef>
                <a:spcPts val="0"/>
              </a:spcBef>
              <a:spcAft>
                <a:spcPts val="0"/>
              </a:spcAft>
              <a:buClrTx/>
              <a:buSzTx/>
              <a:buFontTx/>
              <a:buNone/>
              <a:tabLst/>
              <a:defRPr/>
            </a:pPr>
            <a:r>
              <a:rPr lang="en-US" sz="4000" b="1" i="0" baseline="0" dirty="0">
                <a:solidFill>
                  <a:srgbClr val="425C2A"/>
                </a:solidFill>
                <a:latin typeface="Calibri" charset="0"/>
                <a:ea typeface="Calibri" charset="0"/>
                <a:cs typeface="Calibri" charset="0"/>
              </a:rPr>
              <a:t>in Transportation Emissions, Energy, and Health</a:t>
            </a:r>
            <a:endParaRPr lang="en-US" sz="4000" b="1" i="0" dirty="0">
              <a:solidFill>
                <a:srgbClr val="425C2A"/>
              </a:solidFill>
              <a:latin typeface="Calibri" charset="0"/>
              <a:ea typeface="Calibri" charset="0"/>
              <a:cs typeface="Calibri" charset="0"/>
            </a:endParaRPr>
          </a:p>
        </p:txBody>
      </p:sp>
      <p:sp>
        <p:nvSpPr>
          <p:cNvPr id="9" name="TextBox 8"/>
          <p:cNvSpPr txBox="1"/>
          <p:nvPr userDrawn="1"/>
        </p:nvSpPr>
        <p:spPr>
          <a:xfrm>
            <a:off x="4296441" y="3852163"/>
            <a:ext cx="7158183" cy="584775"/>
          </a:xfrm>
          <a:prstGeom prst="rect">
            <a:avLst/>
          </a:prstGeom>
          <a:noFill/>
        </p:spPr>
        <p:txBody>
          <a:bodyPr wrap="square" rtlCol="0">
            <a:spAutoFit/>
          </a:bodyPr>
          <a:lstStyle/>
          <a:p>
            <a:r>
              <a:rPr lang="en-US" sz="3200" b="0" i="0" kern="1200" dirty="0">
                <a:solidFill>
                  <a:srgbClr val="5E734A"/>
                </a:solidFill>
                <a:effectLst/>
                <a:latin typeface="+mn-lt"/>
                <a:ea typeface="+mn-ea"/>
                <a:cs typeface="+mn-cs"/>
              </a:rPr>
              <a:t>A USDOT University Transportation Center</a:t>
            </a:r>
            <a:endParaRPr lang="en-US" sz="4000" dirty="0">
              <a:solidFill>
                <a:srgbClr val="5E734A"/>
              </a:solidFill>
            </a:endParaRPr>
          </a:p>
        </p:txBody>
      </p:sp>
      <p:cxnSp>
        <p:nvCxnSpPr>
          <p:cNvPr id="10" name="Straight Connector 9"/>
          <p:cNvCxnSpPr/>
          <p:nvPr userDrawn="1"/>
        </p:nvCxnSpPr>
        <p:spPr>
          <a:xfrm>
            <a:off x="3937766" y="1857192"/>
            <a:ext cx="0" cy="2698837"/>
          </a:xfrm>
          <a:prstGeom prst="line">
            <a:avLst/>
          </a:prstGeom>
          <a:ln w="57150" cmpd="sng">
            <a:solidFill>
              <a:srgbClr val="91AC2C"/>
            </a:solidFill>
          </a:ln>
          <a:effectLst/>
        </p:spPr>
        <p:style>
          <a:lnRef idx="2">
            <a:schemeClr val="accent1"/>
          </a:lnRef>
          <a:fillRef idx="0">
            <a:schemeClr val="accent1"/>
          </a:fillRef>
          <a:effectRef idx="1">
            <a:schemeClr val="accent1"/>
          </a:effectRef>
          <a:fontRef idx="minor">
            <a:schemeClr val="tx1"/>
          </a:fontRef>
        </p:style>
      </p:cxnSp>
      <p:sp>
        <p:nvSpPr>
          <p:cNvPr id="19" name="Rectangle 18"/>
          <p:cNvSpPr/>
          <p:nvPr userDrawn="1"/>
        </p:nvSpPr>
        <p:spPr>
          <a:xfrm>
            <a:off x="0" y="5562664"/>
            <a:ext cx="12192000" cy="182811"/>
          </a:xfrm>
          <a:prstGeom prst="rect">
            <a:avLst/>
          </a:prstGeom>
          <a:solidFill>
            <a:srgbClr val="425C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4530" y="1592199"/>
            <a:ext cx="2835530" cy="2874076"/>
          </a:xfrm>
          <a:prstGeom prst="rect">
            <a:avLst/>
          </a:prstGeom>
        </p:spPr>
      </p:pic>
    </p:spTree>
    <p:extLst>
      <p:ext uri="{BB962C8B-B14F-4D97-AF65-F5344CB8AC3E}">
        <p14:creationId xmlns:p14="http://schemas.microsoft.com/office/powerpoint/2010/main" val="27632308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2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12" name="Right Triangle 11"/>
          <p:cNvSpPr/>
          <p:nvPr userDrawn="1"/>
        </p:nvSpPr>
        <p:spPr>
          <a:xfrm flipH="1">
            <a:off x="10718800" y="5469467"/>
            <a:ext cx="1473200" cy="1410989"/>
          </a:xfrm>
          <a:prstGeom prst="rtTriangle">
            <a:avLst/>
          </a:prstGeom>
          <a:solidFill>
            <a:srgbClr val="ADC341">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txBox="1">
            <a:spLocks/>
          </p:cNvSpPr>
          <p:nvPr userDrawn="1"/>
        </p:nvSpPr>
        <p:spPr>
          <a:xfrm>
            <a:off x="9965268" y="636146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D317CB3-E76C-B946-8325-59DF0D7BBADC}" type="slidenum">
              <a:rPr lang="en-US" sz="1800" smtClean="0"/>
              <a:pPr/>
              <a:t>‹#›</a:t>
            </a:fld>
            <a:endParaRPr lang="en-US" sz="1400" dirty="0"/>
          </a:p>
        </p:txBody>
      </p:sp>
      <p:sp>
        <p:nvSpPr>
          <p:cNvPr id="9" name="Rectangle 8"/>
          <p:cNvSpPr/>
          <p:nvPr userDrawn="1"/>
        </p:nvSpPr>
        <p:spPr>
          <a:xfrm>
            <a:off x="0" y="6841090"/>
            <a:ext cx="12192000" cy="56300"/>
          </a:xfrm>
          <a:prstGeom prst="rect">
            <a:avLst/>
          </a:prstGeom>
          <a:solidFill>
            <a:srgbClr val="425C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058160" y="5611211"/>
            <a:ext cx="794479" cy="805279"/>
          </a:xfrm>
          <a:prstGeom prst="rect">
            <a:avLst/>
          </a:prstGeom>
        </p:spPr>
      </p:pic>
    </p:spTree>
    <p:extLst>
      <p:ext uri="{BB962C8B-B14F-4D97-AF65-F5344CB8AC3E}">
        <p14:creationId xmlns:p14="http://schemas.microsoft.com/office/powerpoint/2010/main" val="3139607942"/>
      </p:ext>
    </p:extLst>
  </p:cSld>
  <p:clrMap bg1="lt1" tx1="dk1" bg2="lt2" tx2="dk2" accent1="accent1" accent2="accent2" accent3="accent3" accent4="accent4" accent5="accent5" accent6="accent6" hlink="hlink" folHlink="folHlink"/>
  <p:sldLayoutIdLst>
    <p:sldLayoutId id="2147483662" r:id="rId1"/>
    <p:sldLayoutId id="214748364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nlm.nih.gov/nichsr/stats_tutorial/section3/mod5_surveillance.html" TargetMode="External"/><Relationship Id="rId2" Type="http://schemas.openxmlformats.org/officeDocument/2006/relationships/hyperlink" Target="https://www.cdc.gov/eis/field-epi-manual/chapters/Describing-Epi-Data.html"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mfox9@jhu.ed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8776721" y="5718844"/>
            <a:ext cx="3415279" cy="11345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2800" dirty="0">
              <a:solidFill>
                <a:schemeClr val="accent2">
                  <a:lumMod val="50000"/>
                </a:schemeClr>
              </a:solidFill>
              <a:latin typeface="+mn-lt"/>
            </a:endParaRPr>
          </a:p>
        </p:txBody>
      </p:sp>
      <p:sp>
        <p:nvSpPr>
          <p:cNvPr id="6" name="Rectangle 5"/>
          <p:cNvSpPr/>
          <p:nvPr/>
        </p:nvSpPr>
        <p:spPr>
          <a:xfrm>
            <a:off x="549326" y="6121505"/>
            <a:ext cx="2037417" cy="400110"/>
          </a:xfrm>
          <a:prstGeom prst="rect">
            <a:avLst/>
          </a:prstGeom>
        </p:spPr>
        <p:txBody>
          <a:bodyPr wrap="none">
            <a:spAutoFit/>
          </a:bodyPr>
          <a:lstStyle/>
          <a:p>
            <a:r>
              <a:rPr lang="en-US" sz="2000" b="1" dirty="0">
                <a:solidFill>
                  <a:srgbClr val="445436"/>
                </a:solidFill>
              </a:rPr>
              <a:t>www.carteeh.org</a:t>
            </a:r>
          </a:p>
        </p:txBody>
      </p:sp>
    </p:spTree>
    <p:extLst>
      <p:ext uri="{BB962C8B-B14F-4D97-AF65-F5344CB8AC3E}">
        <p14:creationId xmlns:p14="http://schemas.microsoft.com/office/powerpoint/2010/main" val="3671380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5928" y="1585220"/>
            <a:ext cx="10895682" cy="4771129"/>
          </a:xfrm>
        </p:spPr>
        <p:txBody>
          <a:bodyPr>
            <a:normAutofit/>
          </a:bodyPr>
          <a:lstStyle/>
          <a:p>
            <a:r>
              <a:rPr lang="en-US" dirty="0"/>
              <a:t>Surveys are a data collection method used to gather information from individuals.  </a:t>
            </a:r>
          </a:p>
          <a:p>
            <a:pPr lvl="1"/>
            <a:r>
              <a:rPr lang="en-US" dirty="0"/>
              <a:t>The US National Health and Nutrition Examination Survey (NHANES) operates continuously and includes both clinical measurements and self-reported health items as well as biomonitoring (e.g., urine or blood samples) for many chemicals in a sub-sample of participants</a:t>
            </a:r>
          </a:p>
          <a:p>
            <a:r>
              <a:rPr lang="en-US" dirty="0"/>
              <a:t>Strengths </a:t>
            </a:r>
          </a:p>
          <a:p>
            <a:pPr lvl="1"/>
            <a:r>
              <a:rPr lang="en-US" dirty="0"/>
              <a:t>Surveys can be tailored to specific problems and research needs; a continuous or periodic survey can be modified with new questions, as needed</a:t>
            </a:r>
          </a:p>
        </p:txBody>
      </p:sp>
      <p:sp>
        <p:nvSpPr>
          <p:cNvPr id="3" name="Title 2"/>
          <p:cNvSpPr>
            <a:spLocks noGrp="1"/>
          </p:cNvSpPr>
          <p:nvPr>
            <p:ph type="title"/>
          </p:nvPr>
        </p:nvSpPr>
        <p:spPr/>
        <p:txBody>
          <a:bodyPr/>
          <a:lstStyle/>
          <a:p>
            <a:r>
              <a:rPr lang="en-US" dirty="0"/>
              <a:t>Surveys (1)</a:t>
            </a:r>
          </a:p>
        </p:txBody>
      </p:sp>
    </p:spTree>
    <p:extLst>
      <p:ext uri="{BB962C8B-B14F-4D97-AF65-F5344CB8AC3E}">
        <p14:creationId xmlns:p14="http://schemas.microsoft.com/office/powerpoint/2010/main" val="3379155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5928" y="1585220"/>
            <a:ext cx="10895682" cy="4771129"/>
          </a:xfrm>
        </p:spPr>
        <p:txBody>
          <a:bodyPr>
            <a:normAutofit/>
          </a:bodyPr>
          <a:lstStyle/>
          <a:p>
            <a:r>
              <a:rPr lang="en-US" dirty="0"/>
              <a:t>Limitations</a:t>
            </a:r>
          </a:p>
          <a:p>
            <a:pPr lvl="1"/>
            <a:r>
              <a:rPr lang="en-US" dirty="0"/>
              <a:t>Often health and other types of data are self-reported by participants. If not verified with an external source, self-reports may not be accurate (under- or over-reported)  </a:t>
            </a:r>
          </a:p>
          <a:p>
            <a:r>
              <a:rPr lang="en-US" dirty="0"/>
              <a:t>Air pollution example: </a:t>
            </a:r>
            <a:r>
              <a:rPr lang="en-US" dirty="0" err="1"/>
              <a:t>Mirabelli</a:t>
            </a:r>
            <a:r>
              <a:rPr lang="en-US" dirty="0"/>
              <a:t> et al. (2018) reported results of a survey on air quality awareness among adults with respiratory and heart disease</a:t>
            </a:r>
          </a:p>
          <a:p>
            <a:pPr lvl="1"/>
            <a:r>
              <a:rPr lang="en-US" dirty="0"/>
              <a:t>Participants with asthma slowed increased awareness of air quality alerts and tried to reduce exposures by avoiding busy roads</a:t>
            </a:r>
          </a:p>
        </p:txBody>
      </p:sp>
      <p:sp>
        <p:nvSpPr>
          <p:cNvPr id="3" name="Title 2"/>
          <p:cNvSpPr>
            <a:spLocks noGrp="1"/>
          </p:cNvSpPr>
          <p:nvPr>
            <p:ph type="title"/>
          </p:nvPr>
        </p:nvSpPr>
        <p:spPr/>
        <p:txBody>
          <a:bodyPr/>
          <a:lstStyle/>
          <a:p>
            <a:r>
              <a:rPr lang="en-US" dirty="0"/>
              <a:t>Surveys (2)</a:t>
            </a:r>
          </a:p>
        </p:txBody>
      </p:sp>
    </p:spTree>
    <p:extLst>
      <p:ext uri="{BB962C8B-B14F-4D97-AF65-F5344CB8AC3E}">
        <p14:creationId xmlns:p14="http://schemas.microsoft.com/office/powerpoint/2010/main" val="3008714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28807" y="1585220"/>
            <a:ext cx="11215171" cy="4771129"/>
          </a:xfrm>
        </p:spPr>
        <p:txBody>
          <a:bodyPr>
            <a:normAutofit/>
          </a:bodyPr>
          <a:lstStyle/>
          <a:p>
            <a:r>
              <a:rPr lang="en-US" dirty="0"/>
              <a:t>Exposures or health outcomes measured at an aggregate or group level are called “ecological”</a:t>
            </a:r>
          </a:p>
          <a:p>
            <a:pPr lvl="1"/>
            <a:r>
              <a:rPr lang="en-US" dirty="0"/>
              <a:t>Data are typically aggregated to a certain geography (census tract, ZIP code, city, etc.)</a:t>
            </a:r>
          </a:p>
          <a:p>
            <a:r>
              <a:rPr lang="en-US" dirty="0"/>
              <a:t>Aggregate data should be interpreted carefully to avoid the </a:t>
            </a:r>
            <a:r>
              <a:rPr lang="en-US" u="sng" dirty="0"/>
              <a:t>ecological fallacy</a:t>
            </a:r>
            <a:r>
              <a:rPr lang="en-US" dirty="0"/>
              <a:t> or making conclusions about an individual based on analysis of the grouped data</a:t>
            </a:r>
          </a:p>
          <a:p>
            <a:r>
              <a:rPr lang="en-US" dirty="0"/>
              <a:t>Air pollution example: the National Air Toxics Assessment provides national, state, county, and census-tract level modeled concentrations of air toxics</a:t>
            </a:r>
          </a:p>
          <a:p>
            <a:endParaRPr lang="en-US" dirty="0"/>
          </a:p>
        </p:txBody>
      </p:sp>
      <p:sp>
        <p:nvSpPr>
          <p:cNvPr id="3" name="Title 2"/>
          <p:cNvSpPr>
            <a:spLocks noGrp="1"/>
          </p:cNvSpPr>
          <p:nvPr>
            <p:ph type="title"/>
          </p:nvPr>
        </p:nvSpPr>
        <p:spPr/>
        <p:txBody>
          <a:bodyPr/>
          <a:lstStyle/>
          <a:p>
            <a:r>
              <a:rPr lang="en-US" dirty="0"/>
              <a:t>“Ecological” epidemiology data</a:t>
            </a:r>
          </a:p>
        </p:txBody>
      </p:sp>
    </p:spTree>
    <p:extLst>
      <p:ext uri="{BB962C8B-B14F-4D97-AF65-F5344CB8AC3E}">
        <p14:creationId xmlns:p14="http://schemas.microsoft.com/office/powerpoint/2010/main" val="819784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p:txBody>
          <a:bodyPr>
            <a:normAutofit/>
          </a:bodyPr>
          <a:lstStyle/>
          <a:p>
            <a:r>
              <a:rPr lang="en-US" dirty="0"/>
              <a:t>Descriptive, observational epidemiology studies can suggest  questions that are then explored in analytical research, called “hypothesis generating”</a:t>
            </a:r>
          </a:p>
          <a:p>
            <a:pPr lvl="1"/>
            <a:r>
              <a:rPr lang="en-US" dirty="0"/>
              <a:t>Descriptive studies are a first step in researching environmental exposure and health questions </a:t>
            </a:r>
          </a:p>
          <a:p>
            <a:r>
              <a:rPr lang="en-US" dirty="0"/>
              <a:t>Descriptive studies can directly inform public health activities such as program planning and delivery of services</a:t>
            </a:r>
          </a:p>
          <a:p>
            <a:r>
              <a:rPr lang="en-US" dirty="0"/>
              <a:t>Descriptive epidemiology studies often rely on routinely collected exposure and health data from surveillance or monitoring systems, although new data collection can also occur through surveys</a:t>
            </a:r>
          </a:p>
          <a:p>
            <a:endParaRPr lang="en-US" dirty="0"/>
          </a:p>
          <a:p>
            <a:endParaRPr lang="en-US" dirty="0"/>
          </a:p>
          <a:p>
            <a:pPr marL="0" indent="0">
              <a:buNone/>
            </a:pPr>
            <a:endParaRPr lang="en-US" dirty="0"/>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p:txBody>
          <a:bodyPr/>
          <a:lstStyle/>
          <a:p>
            <a:r>
              <a:rPr lang="en-US" dirty="0"/>
              <a:t>Discussion</a:t>
            </a:r>
          </a:p>
        </p:txBody>
      </p:sp>
    </p:spTree>
    <p:extLst>
      <p:ext uri="{BB962C8B-B14F-4D97-AF65-F5344CB8AC3E}">
        <p14:creationId xmlns:p14="http://schemas.microsoft.com/office/powerpoint/2010/main" val="3792981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p:txBody>
          <a:bodyPr/>
          <a:lstStyle/>
          <a:p>
            <a:r>
              <a:rPr lang="en-US" dirty="0"/>
              <a:t>As in most areas of health research, a better understanding of complex, combination exposures is needed in the field of air pollution and health.  Because descriptive epidemiology plays an important role as the foundation for more advanced research, descriptive studies should assess multiple types of exposures.</a:t>
            </a:r>
          </a:p>
          <a:p>
            <a:pPr lvl="1"/>
            <a:r>
              <a:rPr lang="en-US" dirty="0"/>
              <a:t>In the human health risk assessment field, this area of work is called cumulative risk assessment</a:t>
            </a:r>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Research Gaps and Future Directions</a:t>
            </a:r>
          </a:p>
        </p:txBody>
      </p:sp>
    </p:spTree>
    <p:extLst>
      <p:ext uri="{BB962C8B-B14F-4D97-AF65-F5344CB8AC3E}">
        <p14:creationId xmlns:p14="http://schemas.microsoft.com/office/powerpoint/2010/main" val="923254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p:txBody>
          <a:bodyPr>
            <a:normAutofit/>
          </a:bodyPr>
          <a:lstStyle/>
          <a:p>
            <a:r>
              <a:rPr lang="en-US" dirty="0"/>
              <a:t>Descriptive epidemiology will remain important in assessing public health problems so appropriate services can be provided</a:t>
            </a:r>
          </a:p>
          <a:p>
            <a:r>
              <a:rPr lang="en-US" dirty="0"/>
              <a:t>Descriptive epidemiology will continue to generate new questions for analytical research </a:t>
            </a:r>
          </a:p>
          <a:p>
            <a:r>
              <a:rPr lang="en-US" dirty="0"/>
              <a:t>Descriptive epidemiology studies often rely on the many publicly available air pollution exposure and health outcome data sources.  These data are often available at a group level (census tract or city).</a:t>
            </a:r>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Take-Home Messages</a:t>
            </a:r>
          </a:p>
        </p:txBody>
      </p:sp>
    </p:spTree>
    <p:extLst>
      <p:ext uri="{BB962C8B-B14F-4D97-AF65-F5344CB8AC3E}">
        <p14:creationId xmlns:p14="http://schemas.microsoft.com/office/powerpoint/2010/main" val="197543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p:txBody>
          <a:bodyPr/>
          <a:lstStyle/>
          <a:p>
            <a:r>
              <a:rPr lang="en-US" dirty="0"/>
              <a:t>AQS: Air Quality System</a:t>
            </a:r>
          </a:p>
          <a:p>
            <a:r>
              <a:rPr lang="en-US" dirty="0"/>
              <a:t>CDC: Centers for Disease Control and Prevention</a:t>
            </a:r>
          </a:p>
          <a:p>
            <a:r>
              <a:rPr lang="en-US" dirty="0"/>
              <a:t>EPA: Environmental Protection Agency</a:t>
            </a:r>
          </a:p>
          <a:p>
            <a:r>
              <a:rPr lang="en-US" dirty="0"/>
              <a:t>EPHT: Environmental Public Health Tracking</a:t>
            </a:r>
          </a:p>
          <a:p>
            <a:r>
              <a:rPr lang="en-US" dirty="0"/>
              <a:t>NHANES: National Health and Nutrition Examination Survey</a:t>
            </a:r>
          </a:p>
          <a:p>
            <a:r>
              <a:rPr lang="en-US" dirty="0"/>
              <a:t>ZIP code: Zone Improvement Program (postal) code </a:t>
            </a:r>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List of Abbreviations</a:t>
            </a:r>
          </a:p>
        </p:txBody>
      </p:sp>
    </p:spTree>
    <p:extLst>
      <p:ext uri="{BB962C8B-B14F-4D97-AF65-F5344CB8AC3E}">
        <p14:creationId xmlns:p14="http://schemas.microsoft.com/office/powerpoint/2010/main" val="1573085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p:txBody>
          <a:bodyPr>
            <a:normAutofit/>
          </a:bodyPr>
          <a:lstStyle/>
          <a:p>
            <a:r>
              <a:rPr lang="en-US" dirty="0" err="1"/>
              <a:t>Mirabelli</a:t>
            </a:r>
            <a:r>
              <a:rPr lang="en-US" dirty="0"/>
              <a:t>, M.C., </a:t>
            </a:r>
            <a:r>
              <a:rPr lang="en-US" dirty="0" err="1"/>
              <a:t>Boehmer</a:t>
            </a:r>
            <a:r>
              <a:rPr lang="en-US" dirty="0"/>
              <a:t>, T.K., Damon, S.A., </a:t>
            </a:r>
            <a:r>
              <a:rPr lang="en-US" dirty="0" err="1"/>
              <a:t>Sircar</a:t>
            </a:r>
            <a:r>
              <a:rPr lang="en-US" dirty="0"/>
              <a:t>, K.D., Wall, H.K., Yip, F.Y., </a:t>
            </a:r>
            <a:r>
              <a:rPr lang="en-US" dirty="0" err="1"/>
              <a:t>Zahran</a:t>
            </a:r>
            <a:r>
              <a:rPr lang="en-US" dirty="0"/>
              <a:t>, H.S., </a:t>
            </a:r>
            <a:r>
              <a:rPr lang="en-US" dirty="0" err="1"/>
              <a:t>Garbe</a:t>
            </a:r>
            <a:r>
              <a:rPr lang="en-US" dirty="0"/>
              <a:t>, P.L. Air Quality Awareness Among U.S. Adults With Respiratory and Heart Disease. American Journal of Preventive Medicine. 2018 May;54(5):679-687. doi:10.1016/j.amepre.2018.01.037.</a:t>
            </a:r>
          </a:p>
          <a:p>
            <a:r>
              <a:rPr lang="en-US" dirty="0"/>
              <a:t>Dockery, D.W., Pope, C.A. 3rd, Xu X., Spengler, J.D., Ware, J.H., Fay, M.E., Ferris, B.G. Jr, </a:t>
            </a:r>
            <a:r>
              <a:rPr lang="en-US" dirty="0" err="1"/>
              <a:t>Speizer</a:t>
            </a:r>
            <a:r>
              <a:rPr lang="en-US" dirty="0"/>
              <a:t>, F.E. An association between air pollution and mortality in six U.S. cities. New England Journal of Medicine. 1993 329(24):1753-1759. </a:t>
            </a:r>
          </a:p>
          <a:p>
            <a:pPr marL="0" indent="0">
              <a:buNone/>
            </a:pPr>
            <a:endParaRPr lang="en-US" dirty="0"/>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References </a:t>
            </a:r>
          </a:p>
        </p:txBody>
      </p:sp>
    </p:spTree>
    <p:extLst>
      <p:ext uri="{BB962C8B-B14F-4D97-AF65-F5344CB8AC3E}">
        <p14:creationId xmlns:p14="http://schemas.microsoft.com/office/powerpoint/2010/main" val="98107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p:txBody>
          <a:bodyPr/>
          <a:lstStyle/>
          <a:p>
            <a:r>
              <a:rPr lang="en-US" dirty="0"/>
              <a:t>For more about descriptive epidemiology</a:t>
            </a:r>
          </a:p>
          <a:p>
            <a:r>
              <a:rPr lang="en-US" dirty="0">
                <a:hlinkClick r:id="rId2"/>
              </a:rPr>
              <a:t>https://www.cdc.gov/eis/field-epi-manual/chapters/Describing-Epi-Data.html</a:t>
            </a:r>
            <a:r>
              <a:rPr lang="en-US" dirty="0"/>
              <a:t> </a:t>
            </a:r>
          </a:p>
          <a:p>
            <a:endParaRPr lang="en-US" dirty="0"/>
          </a:p>
          <a:p>
            <a:r>
              <a:rPr lang="en-US" dirty="0"/>
              <a:t>For more about public health surveillance</a:t>
            </a:r>
          </a:p>
          <a:p>
            <a:r>
              <a:rPr lang="en-US" dirty="0">
                <a:hlinkClick r:id="rId3"/>
              </a:rPr>
              <a:t>https://www.nlm.nih.gov/nichsr/stats_tutorial/section3/mod5_surveillance.html</a:t>
            </a:r>
            <a:endParaRPr lang="en-US" dirty="0"/>
          </a:p>
          <a:p>
            <a:endParaRPr lang="en-US" dirty="0"/>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Reading List </a:t>
            </a:r>
          </a:p>
        </p:txBody>
      </p:sp>
    </p:spTree>
    <p:extLst>
      <p:ext uri="{BB962C8B-B14F-4D97-AF65-F5344CB8AC3E}">
        <p14:creationId xmlns:p14="http://schemas.microsoft.com/office/powerpoint/2010/main" val="3072675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a:xfrm>
            <a:off x="461335" y="1394720"/>
            <a:ext cx="10515600" cy="4771129"/>
          </a:xfrm>
        </p:spPr>
        <p:txBody>
          <a:bodyPr/>
          <a:lstStyle/>
          <a:p>
            <a:r>
              <a:rPr lang="en-US" dirty="0"/>
              <a:t>Thanks to Drs. Kirsten Koehler and Misti Zamora of the Johns Hopkins Bloomberg School of Public Health for sharing ideas for this lecture. </a:t>
            </a:r>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Acknowledgements</a:t>
            </a:r>
          </a:p>
        </p:txBody>
      </p:sp>
    </p:spTree>
    <p:extLst>
      <p:ext uri="{BB962C8B-B14F-4D97-AF65-F5344CB8AC3E}">
        <p14:creationId xmlns:p14="http://schemas.microsoft.com/office/powerpoint/2010/main" val="3241221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211167"/>
            <a:ext cx="10755489" cy="931207"/>
          </a:xfrm>
        </p:spPr>
        <p:txBody>
          <a:bodyPr>
            <a:normAutofit fontScale="90000"/>
          </a:bodyPr>
          <a:lstStyle/>
          <a:p>
            <a:r>
              <a:rPr lang="en-US" dirty="0"/>
              <a:t>Lecture #26: </a:t>
            </a:r>
            <a:r>
              <a:rPr lang="fr-FR" dirty="0" err="1"/>
              <a:t>Observational</a:t>
            </a:r>
            <a:r>
              <a:rPr lang="fr-FR" dirty="0"/>
              <a:t> Descriptive </a:t>
            </a:r>
            <a:r>
              <a:rPr lang="fr-FR" dirty="0" err="1"/>
              <a:t>Epidemiological</a:t>
            </a:r>
            <a:r>
              <a:rPr lang="fr-FR" dirty="0"/>
              <a:t> </a:t>
            </a:r>
            <a:r>
              <a:rPr lang="fr-FR" dirty="0" err="1"/>
              <a:t>Studies</a:t>
            </a:r>
            <a:endParaRPr lang="en-US" dirty="0"/>
          </a:p>
        </p:txBody>
      </p:sp>
      <p:sp>
        <p:nvSpPr>
          <p:cNvPr id="4" name="Rectangle 3">
            <a:extLst>
              <a:ext uri="{FF2B5EF4-FFF2-40B4-BE49-F238E27FC236}">
                <a16:creationId xmlns:a16="http://schemas.microsoft.com/office/drawing/2014/main" id="{17F630E7-C28D-491C-BDA4-DB81C6329D6F}"/>
              </a:ext>
            </a:extLst>
          </p:cNvPr>
          <p:cNvSpPr/>
          <p:nvPr/>
        </p:nvSpPr>
        <p:spPr>
          <a:xfrm>
            <a:off x="651164" y="1741162"/>
            <a:ext cx="10432472" cy="584775"/>
          </a:xfrm>
          <a:prstGeom prst="rect">
            <a:avLst/>
          </a:prstGeom>
        </p:spPr>
        <p:txBody>
          <a:bodyPr wrap="square">
            <a:spAutoFit/>
          </a:bodyPr>
          <a:lstStyle/>
          <a:p>
            <a:endParaRPr lang="en-US" sz="3200" b="1" dirty="0"/>
          </a:p>
        </p:txBody>
      </p:sp>
      <p:sp>
        <p:nvSpPr>
          <p:cNvPr id="7" name="TextBox 6">
            <a:extLst>
              <a:ext uri="{FF2B5EF4-FFF2-40B4-BE49-F238E27FC236}">
                <a16:creationId xmlns:a16="http://schemas.microsoft.com/office/drawing/2014/main" id="{5E5B6D5D-5836-487B-869C-1F1BA08F3CB0}"/>
              </a:ext>
            </a:extLst>
          </p:cNvPr>
          <p:cNvSpPr txBox="1"/>
          <p:nvPr/>
        </p:nvSpPr>
        <p:spPr>
          <a:xfrm>
            <a:off x="946639" y="2459504"/>
            <a:ext cx="10298723" cy="2308324"/>
          </a:xfrm>
          <a:prstGeom prst="rect">
            <a:avLst/>
          </a:prstGeom>
          <a:noFill/>
        </p:spPr>
        <p:txBody>
          <a:bodyPr wrap="square" rtlCol="0">
            <a:spAutoFit/>
          </a:bodyPr>
          <a:lstStyle/>
          <a:p>
            <a:pPr algn="ctr"/>
            <a:r>
              <a:rPr lang="en-US" sz="2400" b="1" dirty="0"/>
              <a:t>Mary A. Fox, PhD, MPH</a:t>
            </a:r>
          </a:p>
          <a:p>
            <a:pPr algn="ctr"/>
            <a:r>
              <a:rPr lang="en-US" sz="2400" b="1" dirty="0"/>
              <a:t>Johns Hopkins Bloomberg School of Public Health</a:t>
            </a:r>
          </a:p>
          <a:p>
            <a:pPr algn="ctr"/>
            <a:r>
              <a:rPr lang="en-US" sz="2400" b="1" dirty="0"/>
              <a:t>Risk Sciences and Public Policy Institute</a:t>
            </a:r>
          </a:p>
          <a:p>
            <a:pPr algn="ctr"/>
            <a:r>
              <a:rPr lang="en-US" sz="2400" b="1" dirty="0">
                <a:hlinkClick r:id="rId3"/>
              </a:rPr>
              <a:t>mfox9@jhu.edu</a:t>
            </a:r>
            <a:r>
              <a:rPr lang="en-US" sz="2400" b="1" dirty="0"/>
              <a:t> / 443-287-0778</a:t>
            </a:r>
          </a:p>
          <a:p>
            <a:pPr algn="ctr"/>
            <a:r>
              <a:rPr lang="en-US" sz="2400" b="1" dirty="0"/>
              <a:t>The author declares that there is no conflict </a:t>
            </a:r>
            <a:r>
              <a:rPr lang="en-US" sz="2400" b="1"/>
              <a:t>of interest</a:t>
            </a:r>
          </a:p>
          <a:p>
            <a:pPr algn="ctr"/>
            <a:r>
              <a:rPr lang="en-US" sz="2400" b="1"/>
              <a:t>Lecture </a:t>
            </a:r>
            <a:r>
              <a:rPr lang="en-US" sz="2400" b="1" dirty="0"/>
              <a:t>Track: HT</a:t>
            </a:r>
            <a:endParaRPr lang="en-US" sz="2400" b="1" dirty="0">
              <a:solidFill>
                <a:srgbClr val="FF0000"/>
              </a:solidFill>
            </a:endParaRPr>
          </a:p>
        </p:txBody>
      </p:sp>
    </p:spTree>
    <p:extLst>
      <p:ext uri="{BB962C8B-B14F-4D97-AF65-F5344CB8AC3E}">
        <p14:creationId xmlns:p14="http://schemas.microsoft.com/office/powerpoint/2010/main" val="1994140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p:txBody>
          <a:bodyPr>
            <a:normAutofit/>
          </a:bodyPr>
          <a:lstStyle/>
          <a:p>
            <a:r>
              <a:rPr lang="en-US" dirty="0"/>
              <a:t>Within the field of epidemiology there are two main categories of study: descriptive and analytical</a:t>
            </a:r>
          </a:p>
          <a:p>
            <a:pPr lvl="1"/>
            <a:r>
              <a:rPr lang="en-US" u="sng" dirty="0"/>
              <a:t>Descriptive</a:t>
            </a:r>
            <a:r>
              <a:rPr lang="en-US" dirty="0"/>
              <a:t> epidemiology addresses the amount or burden of disease and its distribution within populations by:</a:t>
            </a:r>
          </a:p>
          <a:p>
            <a:pPr lvl="2"/>
            <a:r>
              <a:rPr lang="en-US" sz="2400" dirty="0"/>
              <a:t>Who – characteristics of people affected</a:t>
            </a:r>
          </a:p>
          <a:p>
            <a:pPr lvl="2"/>
            <a:r>
              <a:rPr lang="en-US" sz="2400" dirty="0"/>
              <a:t>Where – places affected people are</a:t>
            </a:r>
          </a:p>
          <a:p>
            <a:pPr lvl="2"/>
            <a:r>
              <a:rPr lang="en-US" sz="2400" dirty="0"/>
              <a:t>When – timing and time trends of disease occurrence</a:t>
            </a:r>
          </a:p>
          <a:p>
            <a:pPr lvl="2"/>
            <a:r>
              <a:rPr lang="en-US" sz="2400" dirty="0"/>
              <a:t>How much – how many people have the disease (prevalence) or how many new cases over a time period (incidence)</a:t>
            </a:r>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p:txBody>
          <a:bodyPr/>
          <a:lstStyle/>
          <a:p>
            <a:r>
              <a:rPr lang="en-US" dirty="0"/>
              <a:t>Introduction (1)</a:t>
            </a:r>
          </a:p>
        </p:txBody>
      </p:sp>
    </p:spTree>
    <p:extLst>
      <p:ext uri="{BB962C8B-B14F-4D97-AF65-F5344CB8AC3E}">
        <p14:creationId xmlns:p14="http://schemas.microsoft.com/office/powerpoint/2010/main" val="4175139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p:txBody>
          <a:bodyPr>
            <a:normAutofit/>
          </a:bodyPr>
          <a:lstStyle/>
          <a:p>
            <a:r>
              <a:rPr lang="en-US" u="sng" dirty="0"/>
              <a:t>Analytical</a:t>
            </a:r>
            <a:r>
              <a:rPr lang="en-US" dirty="0"/>
              <a:t> epidemiology studies address the “what” and “why” of disease occurrence by testing hypotheses about the causal agents or other factors that increase or decrease the risk of developing disease</a:t>
            </a:r>
          </a:p>
          <a:p>
            <a:r>
              <a:rPr lang="en-US" dirty="0"/>
              <a:t>This session focuses on descriptive epidemiology</a:t>
            </a:r>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p:txBody>
          <a:bodyPr/>
          <a:lstStyle/>
          <a:p>
            <a:r>
              <a:rPr lang="en-US" dirty="0"/>
              <a:t>Introduction (2)</a:t>
            </a:r>
          </a:p>
        </p:txBody>
      </p:sp>
    </p:spTree>
    <p:extLst>
      <p:ext uri="{BB962C8B-B14F-4D97-AF65-F5344CB8AC3E}">
        <p14:creationId xmlns:p14="http://schemas.microsoft.com/office/powerpoint/2010/main" val="1389958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Descriptive epidemiology studies are also “observational”</a:t>
            </a:r>
          </a:p>
          <a:p>
            <a:r>
              <a:rPr lang="en-US" dirty="0"/>
              <a:t>Observational studies look at the natural variability of exposures and disease occurrence </a:t>
            </a:r>
          </a:p>
          <a:p>
            <a:pPr lvl="1"/>
            <a:r>
              <a:rPr lang="en-US" dirty="0"/>
              <a:t>If there are differences in the burden of disease in places with higher and lower exposure to air pollution, perhaps the air pollution is contributing to the disease differences</a:t>
            </a:r>
          </a:p>
          <a:p>
            <a:r>
              <a:rPr lang="en-US" dirty="0"/>
              <a:t>Observational descriptive epidemiology studies can reveal differences that can be explored in formal research, this is termed “hypothesis generating”</a:t>
            </a:r>
          </a:p>
          <a:p>
            <a:r>
              <a:rPr lang="en-US" dirty="0"/>
              <a:t>Observational studies often use existing data sources such as health and air pollution monitoring systems but new data collection also occurs</a:t>
            </a:r>
          </a:p>
        </p:txBody>
      </p:sp>
      <p:sp>
        <p:nvSpPr>
          <p:cNvPr id="3" name="Title 2"/>
          <p:cNvSpPr>
            <a:spLocks noGrp="1"/>
          </p:cNvSpPr>
          <p:nvPr>
            <p:ph type="title"/>
          </p:nvPr>
        </p:nvSpPr>
        <p:spPr/>
        <p:txBody>
          <a:bodyPr/>
          <a:lstStyle/>
          <a:p>
            <a:r>
              <a:rPr lang="en-US" dirty="0"/>
              <a:t>Basic definitions and data</a:t>
            </a:r>
          </a:p>
        </p:txBody>
      </p:sp>
    </p:spTree>
    <p:extLst>
      <p:ext uri="{BB962C8B-B14F-4D97-AF65-F5344CB8AC3E}">
        <p14:creationId xmlns:p14="http://schemas.microsoft.com/office/powerpoint/2010/main" val="1762295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a:t>Surveillance or routine monitoring systems</a:t>
            </a:r>
          </a:p>
          <a:p>
            <a:pPr lvl="1"/>
            <a:r>
              <a:rPr lang="en-US" dirty="0"/>
              <a:t>Exposure data, such as air quality monitoring</a:t>
            </a:r>
          </a:p>
          <a:p>
            <a:pPr lvl="1"/>
            <a:r>
              <a:rPr lang="en-US" dirty="0"/>
              <a:t>Health data, such as mortality, cancer incidence, asthma prevalence</a:t>
            </a:r>
          </a:p>
          <a:p>
            <a:r>
              <a:rPr lang="en-US" dirty="0"/>
              <a:t>Surveys</a:t>
            </a:r>
          </a:p>
          <a:p>
            <a:pPr lvl="1"/>
            <a:r>
              <a:rPr lang="en-US" dirty="0"/>
              <a:t>Health data such as self-reported health conditions or general health status</a:t>
            </a:r>
          </a:p>
          <a:p>
            <a:r>
              <a:rPr lang="en-US" dirty="0"/>
              <a:t>Descriptive epidemiology is often conducted with group-level data also called “ecological” data</a:t>
            </a:r>
          </a:p>
          <a:p>
            <a:endParaRPr lang="en-US" dirty="0"/>
          </a:p>
        </p:txBody>
      </p:sp>
      <p:sp>
        <p:nvSpPr>
          <p:cNvPr id="3" name="Title 2"/>
          <p:cNvSpPr>
            <a:spLocks noGrp="1"/>
          </p:cNvSpPr>
          <p:nvPr>
            <p:ph type="title"/>
          </p:nvPr>
        </p:nvSpPr>
        <p:spPr/>
        <p:txBody>
          <a:bodyPr>
            <a:normAutofit/>
          </a:bodyPr>
          <a:lstStyle/>
          <a:p>
            <a:r>
              <a:rPr lang="en-US" dirty="0"/>
              <a:t>Observational data sources and data types </a:t>
            </a:r>
          </a:p>
        </p:txBody>
      </p:sp>
    </p:spTree>
    <p:extLst>
      <p:ext uri="{BB962C8B-B14F-4D97-AF65-F5344CB8AC3E}">
        <p14:creationId xmlns:p14="http://schemas.microsoft.com/office/powerpoint/2010/main" val="4148931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16935" y="1585220"/>
            <a:ext cx="10536865" cy="4771129"/>
          </a:xfrm>
        </p:spPr>
        <p:txBody>
          <a:bodyPr>
            <a:normAutofit/>
          </a:bodyPr>
          <a:lstStyle/>
          <a:p>
            <a:r>
              <a:rPr lang="en-US" dirty="0"/>
              <a:t>EPA in cooperation with states and tribes operates air monitoring networks for both the criteria air pollutants and air toxics.  These monitoring systems were developed to meet requirements of the Clean Air Act.</a:t>
            </a:r>
          </a:p>
          <a:p>
            <a:r>
              <a:rPr lang="en-US" dirty="0"/>
              <a:t>Strengths: data available on air pollutants of regulatory and public health concern </a:t>
            </a:r>
          </a:p>
          <a:p>
            <a:r>
              <a:rPr lang="en-US" dirty="0"/>
              <a:t>Limitations: limited numbers of monitors mostly in populated areas; remote sensing and low-cost sensor technologies are under development</a:t>
            </a:r>
          </a:p>
          <a:p>
            <a:r>
              <a:rPr lang="en-US" dirty="0"/>
              <a:t>EPA air quality data is accessible from the Air Quality System (AQS)</a:t>
            </a:r>
          </a:p>
        </p:txBody>
      </p:sp>
      <p:sp>
        <p:nvSpPr>
          <p:cNvPr id="3" name="Title 2"/>
          <p:cNvSpPr>
            <a:spLocks noGrp="1"/>
          </p:cNvSpPr>
          <p:nvPr>
            <p:ph type="title"/>
          </p:nvPr>
        </p:nvSpPr>
        <p:spPr/>
        <p:txBody>
          <a:bodyPr/>
          <a:lstStyle/>
          <a:p>
            <a:r>
              <a:rPr lang="en-US" dirty="0"/>
              <a:t>Surveillance (monitoring) systems - Exposure</a:t>
            </a:r>
          </a:p>
        </p:txBody>
      </p:sp>
    </p:spTree>
    <p:extLst>
      <p:ext uri="{BB962C8B-B14F-4D97-AF65-F5344CB8AC3E}">
        <p14:creationId xmlns:p14="http://schemas.microsoft.com/office/powerpoint/2010/main" val="38420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16935" y="1585220"/>
            <a:ext cx="10536865" cy="4771129"/>
          </a:xfrm>
        </p:spPr>
        <p:txBody>
          <a:bodyPr>
            <a:normAutofit/>
          </a:bodyPr>
          <a:lstStyle/>
          <a:p>
            <a:r>
              <a:rPr lang="en-US" dirty="0"/>
              <a:t>Public health agencies at the local, state, and national levels routinely collect several types of health outcome data on mortality, cancer incidence, and infectious diseases</a:t>
            </a:r>
          </a:p>
          <a:p>
            <a:pPr lvl="1"/>
            <a:r>
              <a:rPr lang="en-US" dirty="0"/>
              <a:t>In addition to vital statistics (e.g., births and deaths) and cancer, there is a list of diseases that must be reported to health departments, “National Notifiable Diseases”</a:t>
            </a:r>
          </a:p>
          <a:p>
            <a:pPr lvl="1"/>
            <a:r>
              <a:rPr lang="en-US" dirty="0"/>
              <a:t>A listing of national health data resources can be found at the National Center for Health Statistics</a:t>
            </a:r>
          </a:p>
          <a:p>
            <a:pPr lvl="1"/>
            <a:r>
              <a:rPr lang="en-US" dirty="0"/>
              <a:t>The Environmental Public Health Tracking (EPHT) Program offers selected state and national data that can be linked to environmental exposure data</a:t>
            </a:r>
          </a:p>
          <a:p>
            <a:pPr lvl="1"/>
            <a:endParaRPr lang="en-US" dirty="0"/>
          </a:p>
        </p:txBody>
      </p:sp>
      <p:sp>
        <p:nvSpPr>
          <p:cNvPr id="3" name="Title 2"/>
          <p:cNvSpPr>
            <a:spLocks noGrp="1"/>
          </p:cNvSpPr>
          <p:nvPr>
            <p:ph type="title"/>
          </p:nvPr>
        </p:nvSpPr>
        <p:spPr/>
        <p:txBody>
          <a:bodyPr>
            <a:normAutofit/>
          </a:bodyPr>
          <a:lstStyle/>
          <a:p>
            <a:r>
              <a:rPr lang="en-US" dirty="0"/>
              <a:t>Surveillance (monitoring) systems – Health (1)</a:t>
            </a:r>
          </a:p>
        </p:txBody>
      </p:sp>
    </p:spTree>
    <p:extLst>
      <p:ext uri="{BB962C8B-B14F-4D97-AF65-F5344CB8AC3E}">
        <p14:creationId xmlns:p14="http://schemas.microsoft.com/office/powerpoint/2010/main" val="1567479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16935" y="1585220"/>
            <a:ext cx="10536865" cy="4771129"/>
          </a:xfrm>
        </p:spPr>
        <p:txBody>
          <a:bodyPr>
            <a:normAutofit/>
          </a:bodyPr>
          <a:lstStyle/>
          <a:p>
            <a:r>
              <a:rPr lang="en-US" dirty="0"/>
              <a:t>Health surveillance systems:</a:t>
            </a:r>
          </a:p>
          <a:p>
            <a:r>
              <a:rPr lang="en-US" dirty="0"/>
              <a:t>Strengths - most data are publicly available and representative (at the level at which they were collected, i.e., for a county, state or US overall)</a:t>
            </a:r>
          </a:p>
          <a:p>
            <a:r>
              <a:rPr lang="en-US" dirty="0"/>
              <a:t>Limitations - not all health outcomes of interest are captured in health surveillance.  </a:t>
            </a:r>
          </a:p>
          <a:p>
            <a:r>
              <a:rPr lang="en-US" dirty="0"/>
              <a:t>Air pollution example – the seminal Harvard six cities study of PM</a:t>
            </a:r>
            <a:r>
              <a:rPr lang="en-US" baseline="-25000" dirty="0"/>
              <a:t>2.5 </a:t>
            </a:r>
            <a:r>
              <a:rPr lang="en-US" dirty="0"/>
              <a:t>and mortality used data from air pollution monitoring and mortality surveillance (Dockery et al. 1993)</a:t>
            </a:r>
          </a:p>
        </p:txBody>
      </p:sp>
      <p:sp>
        <p:nvSpPr>
          <p:cNvPr id="3" name="Title 2"/>
          <p:cNvSpPr>
            <a:spLocks noGrp="1"/>
          </p:cNvSpPr>
          <p:nvPr>
            <p:ph type="title"/>
          </p:nvPr>
        </p:nvSpPr>
        <p:spPr/>
        <p:txBody>
          <a:bodyPr>
            <a:normAutofit/>
          </a:bodyPr>
          <a:lstStyle/>
          <a:p>
            <a:r>
              <a:rPr lang="en-US" dirty="0"/>
              <a:t>Surveillance (monitoring) systems – Health (2)</a:t>
            </a:r>
          </a:p>
        </p:txBody>
      </p:sp>
    </p:spTree>
    <p:extLst>
      <p:ext uri="{BB962C8B-B14F-4D97-AF65-F5344CB8AC3E}">
        <p14:creationId xmlns:p14="http://schemas.microsoft.com/office/powerpoint/2010/main" val="1633645799"/>
      </p:ext>
    </p:extLst>
  </p:cSld>
  <p:clrMapOvr>
    <a:masterClrMapping/>
  </p:clrMapOvr>
</p:sld>
</file>

<file path=ppt/theme/theme1.xml><?xml version="1.0" encoding="utf-8"?>
<a:theme xmlns:a="http://schemas.openxmlformats.org/drawingml/2006/main" name="Office Theme">
  <a:themeElements>
    <a:clrScheme name="Custom 12">
      <a:dk1>
        <a:srgbClr val="000000"/>
      </a:dk1>
      <a:lt1>
        <a:srgbClr val="FFFFFF"/>
      </a:lt1>
      <a:dk2>
        <a:srgbClr val="425B2A"/>
      </a:dk2>
      <a:lt2>
        <a:srgbClr val="E7E6E6"/>
      </a:lt2>
      <a:accent1>
        <a:srgbClr val="AECE3F"/>
      </a:accent1>
      <a:accent2>
        <a:srgbClr val="A0B73A"/>
      </a:accent2>
      <a:accent3>
        <a:srgbClr val="A5A5A5"/>
      </a:accent3>
      <a:accent4>
        <a:srgbClr val="FFC000"/>
      </a:accent4>
      <a:accent5>
        <a:srgbClr val="D4F0FF"/>
      </a:accent5>
      <a:accent6>
        <a:srgbClr val="AAD0D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1373</TotalTime>
  <Words>2099</Words>
  <Application>Microsoft Office PowerPoint</Application>
  <PresentationFormat>Widescreen</PresentationFormat>
  <Paragraphs>152</Paragraphs>
  <Slides>19</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PowerPoint Presentation</vt:lpstr>
      <vt:lpstr>Lecture #26: Observational Descriptive Epidemiological Studies</vt:lpstr>
      <vt:lpstr>Introduction (1)</vt:lpstr>
      <vt:lpstr>Introduction (2)</vt:lpstr>
      <vt:lpstr>Basic definitions and data</vt:lpstr>
      <vt:lpstr>Observational data sources and data types </vt:lpstr>
      <vt:lpstr>Surveillance (monitoring) systems - Exposure</vt:lpstr>
      <vt:lpstr>Surveillance (monitoring) systems – Health (1)</vt:lpstr>
      <vt:lpstr>Surveillance (monitoring) systems – Health (2)</vt:lpstr>
      <vt:lpstr>Surveys (1)</vt:lpstr>
      <vt:lpstr>Surveys (2)</vt:lpstr>
      <vt:lpstr>“Ecological” epidemiology data</vt:lpstr>
      <vt:lpstr>Discussion</vt:lpstr>
      <vt:lpstr>Research Gaps and Future Directions</vt:lpstr>
      <vt:lpstr>Take-Home Messages</vt:lpstr>
      <vt:lpstr>List of Abbreviations</vt:lpstr>
      <vt:lpstr>References </vt:lpstr>
      <vt:lpstr>Reading List </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Glazener, Andrew</dc:creator>
  <cp:lastModifiedBy>Khreis, Haneen</cp:lastModifiedBy>
  <cp:revision>199</cp:revision>
  <cp:lastPrinted>2020-03-12T17:55:19Z</cp:lastPrinted>
  <dcterms:created xsi:type="dcterms:W3CDTF">2019-05-01T18:04:34Z</dcterms:created>
  <dcterms:modified xsi:type="dcterms:W3CDTF">2020-09-23T00:22:53Z</dcterms:modified>
</cp:coreProperties>
</file>