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45" r:id="rId2"/>
    <p:sldId id="446" r:id="rId3"/>
    <p:sldId id="457" r:id="rId4"/>
    <p:sldId id="447" r:id="rId5"/>
    <p:sldId id="470" r:id="rId6"/>
    <p:sldId id="465" r:id="rId7"/>
    <p:sldId id="466" r:id="rId8"/>
    <p:sldId id="474" r:id="rId9"/>
    <p:sldId id="475" r:id="rId10"/>
    <p:sldId id="471" r:id="rId11"/>
    <p:sldId id="472" r:id="rId12"/>
    <p:sldId id="477" r:id="rId13"/>
    <p:sldId id="476" r:id="rId14"/>
    <p:sldId id="473" r:id="rId15"/>
    <p:sldId id="467" r:id="rId16"/>
    <p:sldId id="478" r:id="rId17"/>
    <p:sldId id="468" r:id="rId18"/>
    <p:sldId id="479" r:id="rId19"/>
    <p:sldId id="458" r:id="rId20"/>
    <p:sldId id="459" r:id="rId21"/>
    <p:sldId id="460" r:id="rId22"/>
    <p:sldId id="462" r:id="rId23"/>
    <p:sldId id="463" r:id="rId24"/>
    <p:sldId id="4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7127" autoAdjust="0"/>
  </p:normalViewPr>
  <p:slideViewPr>
    <p:cSldViewPr snapToGrid="0">
      <p:cViewPr varScale="1">
        <p:scale>
          <a:sx n="57" d="100"/>
          <a:sy n="57" d="100"/>
        </p:scale>
        <p:origin x="168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5/12/2020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dirty="0"/>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konsult.leeds.ac.uk/p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konsult.leeds.ac.uk/dmg/0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onsult.leeds.ac.uk/dmg/1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Available in English at www.konsult.leeds.ac.uk</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Extracted from KonSULT:</a:t>
            </a:r>
          </a:p>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“What is the logical structure?</a:t>
            </a:r>
          </a:p>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diagram presents the logical structure. In it:</a:t>
            </a:r>
          </a:p>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clear definition of objectives &amp; indicators is the starting point</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are used to define problems, now and in the future</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Scenarios can be used to identify alternative futures</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alternative is to start with identifying problems, while checking that all objectives have been covered</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Possible instruments are suggested as ways of overcoming the problems which have been identified</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Barriers to implementation will arise for certain policy instruments</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Strategies are developed as combinations of instruments, packaged to reduce the impact of the barriers</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impacts of the individual instruments or the overall strategies are then predicted using a model</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results for these options are then compared using an appraisal method based on the objectives</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process may well identify ways in which the instruments or strategies can be improved</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possible at this stage to use optimization techniques to help identify better strategies</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preferred instrument or strategy is then implemented, and its performance assessed against the objectives; these results may help improve future predictions</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 a regular basis, a monitoring program assesses changes in problems, based on the objectives</a:t>
            </a:r>
          </a:p>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Why are all these steps necessary?</a:t>
            </a:r>
          </a:p>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This process may seem somewhat idealized, but it has several virtues. It provides a structure within which participation can be encouraged at all the key stages in decision-making. It offers a logical basis for proposing solutions, and also for assessing any proposals suggested by others. If the answer to the question “what problems would this strategy solve?” is unconvincing, the solution is probably not worth considering. It ensures that the appraisal of alternative solutions is conducted in a logical, consistent and comprehensive way against the full set of objectives. It provides a means of assessing whether the implemented instruments have performed as predicted, and therefore enables the models used for prediction to be improved. It thus provides the essential source material for our Policy Guidebook. Finally, regular monitoring provides a means of checking not just on the scale of current problems, but also, through attitude surveys, on the perception of these problems.”</a:t>
            </a:r>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10</a:t>
            </a:fld>
            <a:endParaRPr lang="en-US" dirty="0"/>
          </a:p>
        </p:txBody>
      </p:sp>
    </p:spTree>
    <p:extLst>
      <p:ext uri="{BB962C8B-B14F-4D97-AF65-F5344CB8AC3E}">
        <p14:creationId xmlns:p14="http://schemas.microsoft.com/office/powerpoint/2010/main" val="153385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Extracted from May (2020):</a:t>
            </a:r>
          </a:p>
          <a:p>
            <a:pPr defTabSz="881390">
              <a:defRPr/>
            </a:pPr>
            <a:endParaRPr lang="en-US" baseline="0" dirty="0"/>
          </a:p>
          <a:p>
            <a:pPr defTabSz="881390">
              <a:defRPr/>
            </a:pPr>
            <a:r>
              <a:rPr lang="en-US" baseline="0" dirty="0"/>
              <a:t>“The contribution of different policy measures:</a:t>
            </a:r>
          </a:p>
          <a:p>
            <a:pPr defTabSz="881390">
              <a:defRPr/>
            </a:pPr>
            <a:endParaRPr lang="en-US" baseline="0" dirty="0"/>
          </a:p>
          <a:p>
            <a:pPr defTabSz="881390">
              <a:defRPr/>
            </a:pPr>
            <a:r>
              <a:rPr lang="en-US" baseline="0" dirty="0"/>
              <a:t>There are typically three sources of information on these impacts, which are used in deciding whether a particular measure might be suitable: advocacy, empirical evidence and predictive computer models.  Each of these has its limitations.”</a:t>
            </a:r>
          </a:p>
        </p:txBody>
      </p:sp>
      <p:sp>
        <p:nvSpPr>
          <p:cNvPr id="4" name="Slide Number Placeholder 3"/>
          <p:cNvSpPr>
            <a:spLocks noGrp="1"/>
          </p:cNvSpPr>
          <p:nvPr>
            <p:ph type="sldNum" sz="quarter" idx="10"/>
          </p:nvPr>
        </p:nvSpPr>
        <p:spPr/>
        <p:txBody>
          <a:bodyPr/>
          <a:lstStyle/>
          <a:p>
            <a:fld id="{8ECC129C-E094-44A9-9990-2FFEB90AEFE5}" type="slidenum">
              <a:rPr lang="en-US" smtClean="0"/>
              <a:t>11</a:t>
            </a:fld>
            <a:endParaRPr lang="en-US" dirty="0"/>
          </a:p>
        </p:txBody>
      </p:sp>
    </p:spTree>
    <p:extLst>
      <p:ext uri="{BB962C8B-B14F-4D97-AF65-F5344CB8AC3E}">
        <p14:creationId xmlns:p14="http://schemas.microsoft.com/office/powerpoint/2010/main" val="24524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425B2A"/>
              </a:buClr>
            </a:pPr>
            <a:r>
              <a:rPr lang="en-US" sz="1200" dirty="0"/>
              <a:t>Advocacy is the approach adopted by campaign groups, providers of services and technology, and city enthusiasts.  A group campaigning for cycling, for example, will promote the advantages of cycling, but may not admit to its limitations.  A commercial body which constructs light rail lines will want to promote its benefits, but may not indicate the locations for which it is suitable.  A city which has a reputation for car sharing may be interested in promoting the city’s image rather than in considering the alternatives.  Claims from such </a:t>
            </a:r>
            <a:r>
              <a:rPr lang="en-US" sz="1200" dirty="0" err="1"/>
              <a:t>organisations</a:t>
            </a:r>
            <a:r>
              <a:rPr lang="en-US" sz="1200" dirty="0"/>
              <a:t> should be treated with caution.  </a:t>
            </a:r>
          </a:p>
          <a:p>
            <a:pPr>
              <a:buClr>
                <a:srgbClr val="425B2A"/>
              </a:buClr>
            </a:pPr>
            <a:endParaRPr lang="en-US" sz="1200" dirty="0"/>
          </a:p>
          <a:p>
            <a:pPr>
              <a:buClr>
                <a:srgbClr val="425B2A"/>
              </a:buClr>
            </a:pPr>
            <a:r>
              <a:rPr lang="en-US" sz="1200" dirty="0"/>
              <a:t>Empirical evidence can be collected from before and after studies of the implementation of a particular measure or a package.  Ideally such studies will be carried out whenever a new type of measure is implemented, or a measure is implemented in a different context.  However, cities are often reluctant to spend scarce resources on such studies, and national governments rarely invest in them.  Even where studies are conducted, they are often less than comprehensive.  Ideally, information is needed on resulting changes in demand, supply and costs of travel, as well as on changes in outcome indicators for each of the objectives of interest to other cities.  Moreover, as noted above, performance will be affected by context, and may not be transferable.</a:t>
            </a:r>
          </a:p>
          <a:p>
            <a:pPr>
              <a:buClr>
                <a:srgbClr val="425B2A"/>
              </a:buClr>
            </a:pPr>
            <a:endParaRPr lang="en-US" sz="1200" dirty="0"/>
          </a:p>
          <a:p>
            <a:pPr>
              <a:buClr>
                <a:srgbClr val="425B2A"/>
              </a:buClr>
            </a:pPr>
            <a:r>
              <a:rPr lang="en-US" sz="1200" dirty="0"/>
              <a:t>Predictive models can in principle overcome these constraints by enabling impacts on demand, and hence on outcome indicators, to be predicted in a number of different contexts</a:t>
            </a:r>
          </a:p>
        </p:txBody>
      </p:sp>
      <p:sp>
        <p:nvSpPr>
          <p:cNvPr id="4" name="Slide Number Placeholder 3"/>
          <p:cNvSpPr>
            <a:spLocks noGrp="1"/>
          </p:cNvSpPr>
          <p:nvPr>
            <p:ph type="sldNum" sz="quarter" idx="10"/>
          </p:nvPr>
        </p:nvSpPr>
        <p:spPr/>
        <p:txBody>
          <a:bodyPr/>
          <a:lstStyle/>
          <a:p>
            <a:fld id="{8ECC129C-E094-44A9-9990-2FFEB90AEFE5}" type="slidenum">
              <a:rPr lang="en-US" smtClean="0"/>
              <a:t>12</a:t>
            </a:fld>
            <a:endParaRPr lang="en-US" dirty="0"/>
          </a:p>
        </p:txBody>
      </p:sp>
    </p:spTree>
    <p:extLst>
      <p:ext uri="{BB962C8B-B14F-4D97-AF65-F5344CB8AC3E}">
        <p14:creationId xmlns:p14="http://schemas.microsoft.com/office/powerpoint/2010/main" val="424453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13</a:t>
            </a:fld>
            <a:endParaRPr lang="en-US" dirty="0"/>
          </a:p>
        </p:txBody>
      </p:sp>
    </p:spTree>
    <p:extLst>
      <p:ext uri="{BB962C8B-B14F-4D97-AF65-F5344CB8AC3E}">
        <p14:creationId xmlns:p14="http://schemas.microsoft.com/office/powerpoint/2010/main" val="84858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More information on the testing and the 9 cities can be found in May et al. 2018</a:t>
            </a:r>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14</a:t>
            </a:fld>
            <a:endParaRPr lang="en-US" dirty="0"/>
          </a:p>
        </p:txBody>
      </p:sp>
    </p:spTree>
    <p:extLst>
      <p:ext uri="{BB962C8B-B14F-4D97-AF65-F5344CB8AC3E}">
        <p14:creationId xmlns:p14="http://schemas.microsoft.com/office/powerpoint/2010/main" val="97530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The above shows some of the key strengths of pursuing policy option generation in transportation planning and policy </a:t>
            </a:r>
          </a:p>
        </p:txBody>
      </p:sp>
      <p:sp>
        <p:nvSpPr>
          <p:cNvPr id="4" name="Slide Number Placeholder 3"/>
          <p:cNvSpPr>
            <a:spLocks noGrp="1"/>
          </p:cNvSpPr>
          <p:nvPr>
            <p:ph type="sldNum" sz="quarter" idx="10"/>
          </p:nvPr>
        </p:nvSpPr>
        <p:spPr/>
        <p:txBody>
          <a:bodyPr/>
          <a:lstStyle/>
          <a:p>
            <a:fld id="{8ECC129C-E094-44A9-9990-2FFEB90AEFE5}" type="slidenum">
              <a:rPr lang="en-US" smtClean="0"/>
              <a:t>15</a:t>
            </a:fld>
            <a:endParaRPr lang="en-US" dirty="0"/>
          </a:p>
        </p:txBody>
      </p:sp>
    </p:spTree>
    <p:extLst>
      <p:ext uri="{BB962C8B-B14F-4D97-AF65-F5344CB8AC3E}">
        <p14:creationId xmlns:p14="http://schemas.microsoft.com/office/powerpoint/2010/main" val="1521515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The above shows some of the key strengths of pursuing packages generation in transportation planning and policy </a:t>
            </a:r>
          </a:p>
          <a:p>
            <a:pPr defTabSz="881390">
              <a:defRPr/>
            </a:pPr>
            <a:endParaRPr lang="en-US" baseline="0" dirty="0"/>
          </a:p>
          <a:p>
            <a:pPr defTabSz="881390">
              <a:defRPr/>
            </a:pPr>
            <a:r>
              <a:rPr lang="en-US" baseline="0" dirty="0"/>
              <a:t>Extracted from May (2020):</a:t>
            </a:r>
          </a:p>
          <a:p>
            <a:pPr defTabSz="881390">
              <a:defRPr/>
            </a:pPr>
            <a:endParaRPr lang="en-US" baseline="0" dirty="0"/>
          </a:p>
          <a:p>
            <a:pPr fontAlgn="base"/>
            <a:r>
              <a:rPr lang="en-US" baseline="0" dirty="0"/>
              <a:t>“</a:t>
            </a:r>
            <a:r>
              <a:rPr lang="en-GB" sz="1200" kern="1200" dirty="0">
                <a:solidFill>
                  <a:schemeClr val="tx1"/>
                </a:solidFill>
                <a:effectLst/>
                <a:latin typeface="+mn-lt"/>
                <a:ea typeface="+mn-ea"/>
                <a:cs typeface="+mn-cs"/>
              </a:rPr>
              <a:t>Legal barriers include lack of legal powers to implement a particular measure, legal responsibilities which are split between agencies, and regulations which require involvement of the private sector.  A survey of European cities (May and Matthews, 2007) indicates that land-use, road building and pricing are the policy areas most commonly subject to legal and institutional constraints.</a:t>
            </a:r>
            <a:endParaRPr lang="en-US"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Finance for transport policy can be obtained from a number of sources, including national and local government, charges on users, and taxes on land owners and developers.  Some of these sources of funding will be assigned to certain types of project; for example, the French </a:t>
            </a:r>
            <a:r>
              <a:rPr lang="en-GB" sz="1200" i="1" kern="1200" dirty="0" err="1">
                <a:solidFill>
                  <a:schemeClr val="tx1"/>
                </a:solidFill>
                <a:effectLst/>
                <a:latin typeface="+mn-lt"/>
                <a:ea typeface="+mn-ea"/>
                <a:cs typeface="+mn-cs"/>
              </a:rPr>
              <a:t>Versement</a:t>
            </a:r>
            <a:r>
              <a:rPr lang="en-GB" sz="1200" i="1" kern="1200" dirty="0">
                <a:solidFill>
                  <a:schemeClr val="tx1"/>
                </a:solidFill>
                <a:effectLst/>
                <a:latin typeface="+mn-lt"/>
                <a:ea typeface="+mn-ea"/>
                <a:cs typeface="+mn-cs"/>
              </a:rPr>
              <a:t> Transport </a:t>
            </a:r>
            <a:r>
              <a:rPr lang="en-GB" sz="1200" kern="1200" dirty="0">
                <a:solidFill>
                  <a:schemeClr val="tx1"/>
                </a:solidFill>
                <a:effectLst/>
                <a:latin typeface="+mn-lt"/>
                <a:ea typeface="+mn-ea"/>
                <a:cs typeface="+mn-cs"/>
              </a:rPr>
              <a:t>charge on local firms can only be used to improve public transport (</a:t>
            </a:r>
            <a:r>
              <a:rPr lang="en-GB" sz="1200" kern="1200" dirty="0" err="1">
                <a:solidFill>
                  <a:schemeClr val="tx1"/>
                </a:solidFill>
                <a:effectLst/>
                <a:latin typeface="+mn-lt"/>
                <a:ea typeface="+mn-ea"/>
                <a:cs typeface="+mn-cs"/>
              </a:rPr>
              <a:t>Cerema</a:t>
            </a:r>
            <a:r>
              <a:rPr lang="en-GB" sz="1200" kern="1200" dirty="0">
                <a:solidFill>
                  <a:schemeClr val="tx1"/>
                </a:solidFill>
                <a:effectLst/>
                <a:latin typeface="+mn-lt"/>
                <a:ea typeface="+mn-ea"/>
                <a:cs typeface="+mn-cs"/>
              </a:rPr>
              <a:t>, 2015).   Some will be for infrastructure (capital funding) rather than management measures (revenue funding).  Both of these constraints are likely to lead to less cost-effective strategies.  Infrastructure projects typically have much lower benefit/cost ratios than management projects (Goodwin, 2010).  </a:t>
            </a:r>
            <a:endParaRPr lang="en-US"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In terms of governance, cities are rarely able to make decisions on transport strategies on their own, but the constraints on them differ from city to city.  May and Matthews (2007) identified three types of constraint: lack of direct control, particularly for land use and public transport, intervention from other levels of government and involvement of other stakeholders.  In Europe it is typically medium sized cities which suffer most from these governance constraints; smaller cities often have more freedom, while larger ones often have more power.  The US DoT (2015) and the European Commission guidance on institutional cooperation (POLIS and WYCA, 2016) provide further guidance on managing shared and split responsibilities.</a:t>
            </a:r>
            <a:endParaRPr lang="en-US"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Political acceptability constraints arise where politicians fear of lack of public acceptance, when different political parties hold opposing views, or where pressure groups or the media oppose a given measure.   Public acceptability may well differ by socio-economic group, and can be influenced by cultural attributes, such as attitudes to enforcement (IAPP, 2007).  It is not uncommon for political and public acceptance of a given policy measure to differ, particularly if politicians have not kept in touch with changes in the public’s views.  The European Commission guidance on participation (</a:t>
            </a:r>
            <a:r>
              <a:rPr lang="en-GB" sz="1200" kern="1200" dirty="0" err="1">
                <a:solidFill>
                  <a:schemeClr val="tx1"/>
                </a:solidFill>
                <a:effectLst/>
                <a:latin typeface="+mn-lt"/>
                <a:ea typeface="+mn-ea"/>
                <a:cs typeface="+mn-cs"/>
              </a:rPr>
              <a:t>Rupprecht</a:t>
            </a:r>
            <a:r>
              <a:rPr lang="en-GB" sz="1200" kern="1200" dirty="0">
                <a:solidFill>
                  <a:schemeClr val="tx1"/>
                </a:solidFill>
                <a:effectLst/>
                <a:latin typeface="+mn-lt"/>
                <a:ea typeface="+mn-ea"/>
                <a:cs typeface="+mn-cs"/>
              </a:rPr>
              <a:t>, 2016) provides further guidance on involving the public and stakeholders in policy formulation.</a:t>
            </a:r>
            <a:endParaRPr lang="en-US"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de-DE" sz="1200" kern="1200" dirty="0">
                <a:solidFill>
                  <a:schemeClr val="tx1"/>
                </a:solidFill>
                <a:effectLst/>
                <a:latin typeface="+mn-lt"/>
                <a:ea typeface="+mn-ea"/>
                <a:cs typeface="+mn-cs"/>
              </a:rPr>
              <a:t>Technical constraints are more obvious.  For land use and infrastructure these may well include land acquisition. For management and pricing, enforcement and administration are key issues. For vehicle fleets, management and information systems, engineering design and availability of technology may limit progress. Generally, lack of key skills and expertise can be a significant barrier to progress, and is aggravated by rapid changes in the types of policy being considered and the emergence of new technologies.</a:t>
            </a:r>
            <a:r>
              <a:rPr lang="en-US" baseline="0" dirty="0"/>
              <a:t>”</a:t>
            </a:r>
          </a:p>
        </p:txBody>
      </p:sp>
      <p:sp>
        <p:nvSpPr>
          <p:cNvPr id="4" name="Slide Number Placeholder 3"/>
          <p:cNvSpPr>
            <a:spLocks noGrp="1"/>
          </p:cNvSpPr>
          <p:nvPr>
            <p:ph type="sldNum" sz="quarter" idx="10"/>
          </p:nvPr>
        </p:nvSpPr>
        <p:spPr/>
        <p:txBody>
          <a:bodyPr/>
          <a:lstStyle/>
          <a:p>
            <a:fld id="{8ECC129C-E094-44A9-9990-2FFEB90AEFE5}" type="slidenum">
              <a:rPr lang="en-US" smtClean="0"/>
              <a:t>16</a:t>
            </a:fld>
            <a:endParaRPr lang="en-US" dirty="0"/>
          </a:p>
        </p:txBody>
      </p:sp>
    </p:spTree>
    <p:extLst>
      <p:ext uri="{BB962C8B-B14F-4D97-AF65-F5344CB8AC3E}">
        <p14:creationId xmlns:p14="http://schemas.microsoft.com/office/powerpoint/2010/main" val="3489424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lang="en-US" baseline="0" dirty="0"/>
              <a:t>The above shows some of the key challenges of pursuing policy option generation in transportation planning and policy </a:t>
            </a:r>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17</a:t>
            </a:fld>
            <a:endParaRPr lang="en-US" dirty="0"/>
          </a:p>
        </p:txBody>
      </p:sp>
    </p:spTree>
    <p:extLst>
      <p:ext uri="{BB962C8B-B14F-4D97-AF65-F5344CB8AC3E}">
        <p14:creationId xmlns:p14="http://schemas.microsoft.com/office/powerpoint/2010/main" val="2074142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lang="en-US" baseline="0" dirty="0"/>
              <a:t>The above shows some of the key challenges of pursuing package generation in transportation planning and policy </a:t>
            </a:r>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18</a:t>
            </a:fld>
            <a:endParaRPr lang="en-US" dirty="0"/>
          </a:p>
        </p:txBody>
      </p:sp>
    </p:spTree>
    <p:extLst>
      <p:ext uri="{BB962C8B-B14F-4D97-AF65-F5344CB8AC3E}">
        <p14:creationId xmlns:p14="http://schemas.microsoft.com/office/powerpoint/2010/main" val="3801627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20</a:t>
            </a:fld>
            <a:endParaRPr lang="en-US" dirty="0"/>
          </a:p>
        </p:txBody>
      </p:sp>
    </p:spTree>
    <p:extLst>
      <p:ext uri="{BB962C8B-B14F-4D97-AF65-F5344CB8AC3E}">
        <p14:creationId xmlns:p14="http://schemas.microsoft.com/office/powerpoint/2010/main" val="241786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Few policy measures are effectively evaluated</a:t>
            </a:r>
          </a:p>
          <a:p>
            <a:pPr marL="171450" indent="-171450">
              <a:buFont typeface="Arial" panose="020B0604020202020204" pitchFamily="34" charset="0"/>
              <a:buChar char="•"/>
            </a:pPr>
            <a:r>
              <a:rPr lang="en-US" dirty="0"/>
              <a:t>And there is limited understanding of transferability</a:t>
            </a:r>
          </a:p>
          <a:p>
            <a:pPr marL="171450" indent="-171450">
              <a:buFont typeface="Arial" panose="020B0604020202020204" pitchFamily="34" charset="0"/>
              <a:buChar char="•"/>
            </a:pPr>
            <a:r>
              <a:rPr lang="en-US" dirty="0"/>
              <a:t>We need support in policy option generation for individual measures and packages </a:t>
            </a:r>
          </a:p>
          <a:p>
            <a:pPr marL="171450" indent="-171450">
              <a:buFont typeface="Arial" panose="020B0604020202020204" pitchFamily="34" charset="0"/>
              <a:buChar char="•"/>
            </a:pPr>
            <a:r>
              <a:rPr lang="en-US" dirty="0"/>
              <a:t>Policy option generation is essential but rarely regarded as a key stage in the development of for example Sustainable Urban Mobility Plans</a:t>
            </a:r>
          </a:p>
          <a:p>
            <a:pPr marL="171450" indent="-171450">
              <a:buFont typeface="Arial" panose="020B0604020202020204" pitchFamily="34" charset="0"/>
              <a:buChar char="•"/>
            </a:pPr>
            <a:r>
              <a:rPr lang="en-US" dirty="0"/>
              <a:t>What evidence there is suggests that Option Generation is rarely regarded as a key stage in the urban mobility planning process</a:t>
            </a:r>
          </a:p>
          <a:p>
            <a:pPr marL="171450" indent="-171450">
              <a:buFont typeface="Arial" panose="020B0604020202020204" pitchFamily="34" charset="0"/>
              <a:buChar char="•"/>
            </a:pPr>
            <a:r>
              <a:rPr lang="en-US" dirty="0"/>
              <a:t>A study by Atkins (2007) for the UK Department for Transport of its Local Transport Plan process suggests that local authorities, in England at least, tended not to innovate, but rather to pursue schemes which have been under consideration for a long period, and to focus on infrastructure projects and management-based improvements to the infrastructure, rather than considering enhancements to public transport or ways of managing demand</a:t>
            </a:r>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dirty="0"/>
          </a:p>
        </p:txBody>
      </p:sp>
    </p:spTree>
    <p:extLst>
      <p:ext uri="{BB962C8B-B14F-4D97-AF65-F5344CB8AC3E}">
        <p14:creationId xmlns:p14="http://schemas.microsoft.com/office/powerpoint/2010/main" val="279357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baseline="0" dirty="0"/>
              <a:t>In the context of this curriculum, one objective would be the enhancement of public health, and one problem is that of air pollution.  But cities will typically have a wider range of policy objectives, and face a larger number of problems.  Two examples within the example strategies above are designing high density mixed development and providing facilities for electric vehicle charging</a:t>
            </a:r>
          </a:p>
          <a:p>
            <a:pPr marL="171450" indent="-171450" defTabSz="881390">
              <a:buFont typeface="Arial" panose="020B0604020202020204" pitchFamily="34" charset="0"/>
              <a:buChar char="•"/>
              <a:defRPr/>
            </a:pPr>
            <a:r>
              <a:rPr lang="en-US" baseline="0" dirty="0"/>
              <a:t>Two examples of strategies relevant to reducing traffic-related air pollution are reducing the need to travel and improving the vehicle fleet</a:t>
            </a:r>
          </a:p>
          <a:p>
            <a:pPr marL="171450" indent="-171450" defTabSz="881390">
              <a:buFont typeface="Arial" panose="020B0604020202020204" pitchFamily="34" charset="0"/>
              <a:buChar char="•"/>
              <a:defRPr/>
            </a:pPr>
            <a:r>
              <a:rPr lang="en-US" baseline="0" dirty="0"/>
              <a:t>A policy package could, for example, involve provision both of electric vehicle charging points and of a low emission zone</a:t>
            </a:r>
          </a:p>
          <a:p>
            <a:pPr marL="171450" indent="-171450" defTabSz="881390">
              <a:buFont typeface="Arial" panose="020B0604020202020204" pitchFamily="34" charset="0"/>
              <a:buChar char="•"/>
              <a:defRPr/>
            </a:pPr>
            <a:endParaRPr lang="en-US" baseline="0" dirty="0"/>
          </a:p>
          <a:p>
            <a:pPr marL="171450" indent="-171450" defTabSz="881390">
              <a:buFont typeface="Arial" panose="020B0604020202020204" pitchFamily="34" charset="0"/>
              <a:buChar char="•"/>
              <a:defRPr/>
            </a:pPr>
            <a:endParaRPr lang="en-US" baseline="0" dirty="0"/>
          </a:p>
          <a:p>
            <a:pPr marL="171450" indent="-171450" defTabSz="881390">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4</a:t>
            </a:fld>
            <a:endParaRPr lang="en-US" dirty="0"/>
          </a:p>
        </p:txBody>
      </p:sp>
    </p:spTree>
    <p:extLst>
      <p:ext uri="{BB962C8B-B14F-4D97-AF65-F5344CB8AC3E}">
        <p14:creationId xmlns:p14="http://schemas.microsoft.com/office/powerpoint/2010/main" val="244928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baseline="0" dirty="0"/>
              <a:t>The UK Eddington Report (Eddington, 2006) outlined the need for policy option generation succinctly</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UK Department for Transport adopted this advice in its guidance to local authorities that cities “should consider a wide range of options funded through either capital or revenue expenditure [and] should not assume that schemes which have been under consideration for a long period … are still the most appropriate solution to identified challenges.”  (</a:t>
            </a:r>
            <a:r>
              <a:rPr lang="en-GB" sz="1200" kern="1200" dirty="0">
                <a:solidFill>
                  <a:schemeClr val="tx1"/>
                </a:solidFill>
                <a:effectLst/>
                <a:latin typeface="+mn-lt"/>
                <a:ea typeface="+mn-ea"/>
                <a:cs typeface="+mn-cs"/>
              </a:rPr>
              <a:t>Department for Transport (2009)  Guidance on local transport plans. London, DfT</a:t>
            </a:r>
            <a:r>
              <a:rPr lang="en-US" baseline="0" dirty="0"/>
              <a:t>)</a:t>
            </a:r>
          </a:p>
          <a:p>
            <a:pPr marL="171450" indent="-171450" defTabSz="881390">
              <a:buFont typeface="Arial" panose="020B0604020202020204" pitchFamily="34" charset="0"/>
              <a:buChar char="•"/>
              <a:defRPr/>
            </a:pPr>
            <a:r>
              <a:rPr lang="en-US" baseline="0" dirty="0"/>
              <a:t>Despite this advice, there is ample evidence that, in many cities, measure selection is not a rational process, but is often politically driven and led by the interests of particular actors such as developers and service providers (May, 2013).  The European Conference of Ministers of Transport (ECMT, 2002) surveyed 168 cities and found that, while they generally understood which measures they should ideally be using, including them in their strategies was “more easily said than done”. </a:t>
            </a:r>
          </a:p>
          <a:p>
            <a:pPr marL="0" indent="0" defTabSz="881390">
              <a:buFont typeface="Arial" panose="020B0604020202020204" pitchFamily="34" charset="0"/>
              <a:buNone/>
              <a:defRPr/>
            </a:pPr>
            <a:endParaRPr lang="en-US" baseline="0" dirty="0"/>
          </a:p>
          <a:p>
            <a:pPr marL="0" indent="0" defTabSz="881390">
              <a:buFont typeface="Arial" panose="020B0604020202020204" pitchFamily="34" charset="0"/>
              <a:buNone/>
              <a:defRPr/>
            </a:pPr>
            <a:r>
              <a:rPr lang="en-US" baseline="0" dirty="0"/>
              <a:t>References:</a:t>
            </a:r>
          </a:p>
          <a:p>
            <a:pPr marL="0" indent="0" defTabSz="881390">
              <a:buFont typeface="Arial" panose="020B0604020202020204" pitchFamily="34" charset="0"/>
              <a:buNone/>
              <a:defRPr/>
            </a:pPr>
            <a:endParaRPr lang="en-US" baseline="0" dirty="0"/>
          </a:p>
          <a:p>
            <a:pPr marL="171450" indent="-171450" defTabSz="881390">
              <a:buFont typeface="Arial" panose="020B0604020202020204" pitchFamily="34" charset="0"/>
              <a:buChar char="•"/>
              <a:defRPr/>
            </a:pPr>
            <a:r>
              <a:rPr lang="en-US" baseline="0" dirty="0"/>
              <a:t>European Conference of Ministers of Transport (2006) Sustainable urban travel: implementing sustainable urban travel policies: applying the 2001 key messages. Paris, ECMT.</a:t>
            </a:r>
          </a:p>
          <a:p>
            <a:pPr marL="171450" indent="-171450" defTabSz="881390">
              <a:buFont typeface="Arial" panose="020B0604020202020204" pitchFamily="34" charset="0"/>
              <a:buChar char="•"/>
              <a:defRPr/>
            </a:pPr>
            <a:r>
              <a:rPr lang="en-US" baseline="0" dirty="0"/>
              <a:t>May A D (2013) Encouraging good practice in the development of Sustainable Urban Mobility Plans. Proc 13th World Conference on Transport Research, Rio de Janeiro.</a:t>
            </a:r>
          </a:p>
        </p:txBody>
      </p:sp>
      <p:sp>
        <p:nvSpPr>
          <p:cNvPr id="4" name="Slide Number Placeholder 3"/>
          <p:cNvSpPr>
            <a:spLocks noGrp="1"/>
          </p:cNvSpPr>
          <p:nvPr>
            <p:ph type="sldNum" sz="quarter" idx="10"/>
          </p:nvPr>
        </p:nvSpPr>
        <p:spPr/>
        <p:txBody>
          <a:bodyPr/>
          <a:lstStyle/>
          <a:p>
            <a:fld id="{8ECC129C-E094-44A9-9990-2FFEB90AEFE5}" type="slidenum">
              <a:rPr lang="en-US" smtClean="0"/>
              <a:t>5</a:t>
            </a:fld>
            <a:endParaRPr lang="en-US" dirty="0"/>
          </a:p>
        </p:txBody>
      </p:sp>
    </p:spTree>
    <p:extLst>
      <p:ext uri="{BB962C8B-B14F-4D97-AF65-F5344CB8AC3E}">
        <p14:creationId xmlns:p14="http://schemas.microsoft.com/office/powerpoint/2010/main" val="237953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The European Commission’s manual on Measure Selection (May, 2016) identifies the following challenges to option generation:</a:t>
            </a:r>
          </a:p>
          <a:p>
            <a:pPr defTabSz="881390">
              <a:defRPr/>
            </a:pPr>
            <a:endParaRPr lang="en-US" baseline="0" dirty="0"/>
          </a:p>
          <a:p>
            <a:pPr marL="228600" indent="-228600" defTabSz="881390">
              <a:buFont typeface="+mj-lt"/>
              <a:buAutoNum type="arabicPeriod"/>
              <a:defRPr/>
            </a:pPr>
            <a:r>
              <a:rPr lang="en-US" baseline="0" dirty="0"/>
              <a:t>If cities do not start by identifying the problems to be overcome, they do not have a clear justification for identifying suitable measures.  As a result, they may overlook appropriate solutions and may find it harder to justify their proposals to a critical public.</a:t>
            </a:r>
          </a:p>
          <a:p>
            <a:pPr marL="228600" indent="-228600" defTabSz="881390">
              <a:buFont typeface="+mj-lt"/>
              <a:buAutoNum type="arabicPeriod"/>
              <a:defRPr/>
            </a:pPr>
            <a:r>
              <a:rPr lang="en-US" baseline="0" dirty="0"/>
              <a:t>Many stakeholders, and some politicians, will have their own preconceived ideas of what should be done.  There is a danger that, by focusing on these, cities overlook other potentially more cost-effective solutions.</a:t>
            </a:r>
          </a:p>
          <a:p>
            <a:pPr marL="228600" indent="-228600" defTabSz="881390">
              <a:buFont typeface="+mj-lt"/>
              <a:buAutoNum type="arabicPeriod"/>
              <a:defRPr/>
            </a:pPr>
            <a:r>
              <a:rPr lang="en-US" baseline="0" dirty="0"/>
              <a:t>There is a very wide range of types of policy measure, including providing new infrastructure, managing the transport system, providing new services, improving information, encouraging behavioral change and charging for use of the transport system.  Choosing among these measures is thus difficult. </a:t>
            </a:r>
          </a:p>
          <a:p>
            <a:pPr marL="228600" indent="-228600" defTabSz="881390">
              <a:buFont typeface="+mj-lt"/>
              <a:buAutoNum type="arabicPeriod"/>
              <a:defRPr/>
            </a:pPr>
            <a:r>
              <a:rPr lang="en-US" baseline="0" dirty="0"/>
              <a:t>For many of these measures, information on their effectiveness and applicability in different contexts is limited.  </a:t>
            </a:r>
          </a:p>
          <a:p>
            <a:pPr marL="228600" indent="-228600" defTabSz="881390">
              <a:buFont typeface="+mj-lt"/>
              <a:buAutoNum type="arabicPeriod"/>
              <a:defRPr/>
            </a:pPr>
            <a:r>
              <a:rPr lang="en-US" baseline="0" dirty="0"/>
              <a:t>For most measures there will be barriers to their implementation, including who is responsible, what funding is available and how acceptable they are.  There is limited guidance on how to overcome these barriers.</a:t>
            </a:r>
          </a:p>
          <a:p>
            <a:pPr marL="228600" indent="-228600" defTabSz="881390">
              <a:buFont typeface="+mj-lt"/>
              <a:buAutoNum type="arabicPeriod"/>
              <a:defRPr/>
            </a:pPr>
            <a:r>
              <a:rPr lang="en-US" baseline="0" dirty="0"/>
              <a:t>One approach to overcoming these barriers is to use packages of measures, yet there is even less guidance available on how to design packages. </a:t>
            </a:r>
          </a:p>
          <a:p>
            <a:pPr marL="228600" indent="-228600" defTabSz="881390">
              <a:buFont typeface="+mj-lt"/>
              <a:buAutoNum type="arabicPeriod"/>
              <a:defRPr/>
            </a:pPr>
            <a:r>
              <a:rPr lang="en-US" baseline="0" dirty="0"/>
              <a:t>It is not sufficient to decide in principle to use a particular measure.  Each measure will be implemented as a series of projects, which need to be specified to suit the particular context.  Once again, there is relatively little guidance available on this design process.</a:t>
            </a:r>
          </a:p>
          <a:p>
            <a:pPr marL="228600" indent="-228600" defTabSz="881390">
              <a:buFont typeface="+mj-lt"/>
              <a:buAutoNum type="arabicPeriod"/>
              <a:defRPr/>
            </a:pPr>
            <a:r>
              <a:rPr lang="en-US" baseline="0" dirty="0"/>
              <a:t>Before deciding to implement a specific project or package, an assessment is needed of its likely impacts, and hence of how cost-effective it is likely to be.  These processes of prediction and appraisal require specific skills.</a:t>
            </a:r>
          </a:p>
          <a:p>
            <a:pPr marL="228600" indent="-228600" defTabSz="881390">
              <a:buFont typeface="+mj-lt"/>
              <a:buAutoNum type="arabicPeriod"/>
              <a:defRPr/>
            </a:pPr>
            <a:endParaRPr lang="en-US" baseline="0" dirty="0"/>
          </a:p>
          <a:p>
            <a:pPr marL="0" indent="0" defTabSz="881390">
              <a:buFont typeface="+mj-lt"/>
              <a:buNone/>
              <a:defRPr/>
            </a:pPr>
            <a:r>
              <a:rPr lang="en-US" baseline="0" dirty="0"/>
              <a:t>May AD (2016). Measure selection: selecting the most effective packages of measures for Sustainable Urban Mobility Plans http://www.sump-challenges.eu/kits </a:t>
            </a:r>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6</a:t>
            </a:fld>
            <a:endParaRPr lang="en-US" dirty="0"/>
          </a:p>
        </p:txBody>
      </p:sp>
    </p:spTree>
    <p:extLst>
      <p:ext uri="{BB962C8B-B14F-4D97-AF65-F5344CB8AC3E}">
        <p14:creationId xmlns:p14="http://schemas.microsoft.com/office/powerpoint/2010/main" val="178677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baseline="0" dirty="0"/>
              <a:t>64 examples of policy options can be found in the policy guidebook of the Knowledgebase on Sustainable Urban Land use and Transport, available from </a:t>
            </a:r>
            <a:r>
              <a:rPr lang="en-US" dirty="0">
                <a:hlinkClick r:id="rId3"/>
              </a:rPr>
              <a:t>http://www.konsult.leeds.ac.uk/pg/</a:t>
            </a:r>
            <a:endParaRPr lang="en-US" dirty="0"/>
          </a:p>
          <a:p>
            <a:pPr marL="171450" indent="-171450" defTabSz="881390">
              <a:buFont typeface="Arial" panose="020B0604020202020204" pitchFamily="34" charset="0"/>
              <a:buChar char="•"/>
              <a:defRPr/>
            </a:pPr>
            <a:r>
              <a:rPr lang="en-US" baseline="0" dirty="0"/>
              <a:t>Theses are categorized under the following six categories:</a:t>
            </a:r>
          </a:p>
          <a:p>
            <a:pPr marL="628650" lvl="1" indent="-171450" defTabSz="881390">
              <a:buFont typeface="Arial" panose="020B0604020202020204" pitchFamily="34" charset="0"/>
              <a:buChar char="•"/>
              <a:defRPr/>
            </a:pPr>
            <a:r>
              <a:rPr lang="en-US" baseline="0" dirty="0"/>
              <a:t>Land use</a:t>
            </a:r>
          </a:p>
          <a:p>
            <a:pPr marL="628650" lvl="1" indent="-171450" defTabSz="881390">
              <a:buFont typeface="Arial" panose="020B0604020202020204" pitchFamily="34" charset="0"/>
              <a:buChar char="•"/>
              <a:defRPr/>
            </a:pPr>
            <a:r>
              <a:rPr lang="en-US" baseline="0" dirty="0"/>
              <a:t>Infrastructure </a:t>
            </a:r>
          </a:p>
          <a:p>
            <a:pPr marL="628650" lvl="1" indent="-171450" defTabSz="881390">
              <a:buFont typeface="Arial" panose="020B0604020202020204" pitchFamily="34" charset="0"/>
              <a:buChar char="•"/>
              <a:defRPr/>
            </a:pPr>
            <a:r>
              <a:rPr lang="en-US" baseline="0" dirty="0"/>
              <a:t>Management and service </a:t>
            </a:r>
          </a:p>
          <a:p>
            <a:pPr marL="628650" lvl="1" indent="-171450" defTabSz="881390">
              <a:buFont typeface="Arial" panose="020B0604020202020204" pitchFamily="34" charset="0"/>
              <a:buChar char="•"/>
              <a:defRPr/>
            </a:pPr>
            <a:r>
              <a:rPr lang="en-US" baseline="0" dirty="0"/>
              <a:t>Attitudinal and behavioral </a:t>
            </a:r>
          </a:p>
          <a:p>
            <a:pPr marL="628650" lvl="1" indent="-171450" defTabSz="881390">
              <a:buFont typeface="Arial" panose="020B0604020202020204" pitchFamily="34" charset="0"/>
              <a:buChar char="•"/>
              <a:defRPr/>
            </a:pPr>
            <a:r>
              <a:rPr lang="en-US" baseline="0" dirty="0"/>
              <a:t>Information provision </a:t>
            </a:r>
          </a:p>
          <a:p>
            <a:pPr marL="628650" lvl="1" indent="-171450" defTabSz="881390">
              <a:buFont typeface="Arial" panose="020B0604020202020204" pitchFamily="34" charset="0"/>
              <a:buChar char="•"/>
              <a:defRPr/>
            </a:pPr>
            <a:r>
              <a:rPr lang="en-US" baseline="0" dirty="0"/>
              <a:t>Pricing </a:t>
            </a:r>
          </a:p>
          <a:p>
            <a:pPr marL="0" lvl="0" indent="0" defTabSz="881390">
              <a:buFont typeface="Arial" panose="020B0604020202020204" pitchFamily="34" charset="0"/>
              <a:buNone/>
              <a:defRPr/>
            </a:pPr>
            <a:r>
              <a:rPr lang="en-US" baseline="0" dirty="0"/>
              <a:t>Technology can be argued as an important additional category which is yet to be included in KonSULT</a:t>
            </a:r>
          </a:p>
          <a:p>
            <a:pPr marL="171450" lvl="0" indent="-171450" defTabSz="881390">
              <a:buFont typeface="Arial" panose="020B0604020202020204" pitchFamily="34" charset="0"/>
              <a:buChar char="•"/>
              <a:defRPr/>
            </a:pPr>
            <a:r>
              <a:rPr lang="en-US" baseline="0" dirty="0"/>
              <a:t>More information can be found at: </a:t>
            </a:r>
            <a:r>
              <a:rPr lang="en-US" dirty="0">
                <a:hlinkClick r:id="rId4"/>
              </a:rPr>
              <a:t>http://www.konsult.leeds.ac.uk/dmg/09/</a:t>
            </a:r>
            <a:r>
              <a:rPr lang="en-US" dirty="0"/>
              <a:t> </a:t>
            </a:r>
            <a:endParaRPr lang="en-US" baseline="0" dirty="0"/>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7</a:t>
            </a:fld>
            <a:endParaRPr lang="en-US" dirty="0"/>
          </a:p>
        </p:txBody>
      </p:sp>
    </p:spTree>
    <p:extLst>
      <p:ext uri="{BB962C8B-B14F-4D97-AF65-F5344CB8AC3E}">
        <p14:creationId xmlns:p14="http://schemas.microsoft.com/office/powerpoint/2010/main" val="2493582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defTabSz="881390">
              <a:buFont typeface="Arial" panose="020B0604020202020204" pitchFamily="34" charset="0"/>
              <a:buChar char="•"/>
              <a:defRPr/>
            </a:pPr>
            <a:r>
              <a:rPr lang="en-US" baseline="0" dirty="0"/>
              <a:t>A land use and transport strategy consists of a combination of policy options/ instruments. More importantly, it involves the selection of an integrated package of instruments which reinforce one another in meeting the objectives and in overcoming barriers</a:t>
            </a:r>
          </a:p>
          <a:p>
            <a:pPr marL="171450" lvl="0" indent="-171450" defTabSz="881390">
              <a:buFont typeface="Arial" panose="020B0604020202020204" pitchFamily="34" charset="0"/>
              <a:buChar char="•"/>
              <a:defRPr/>
            </a:pPr>
            <a:r>
              <a:rPr lang="en-US" baseline="0" dirty="0"/>
              <a:t>Instruments can complement others by: </a:t>
            </a:r>
          </a:p>
          <a:p>
            <a:pPr marL="628650" lvl="1" indent="-171450" defTabSz="881390">
              <a:buFont typeface="Arial" panose="020B0604020202020204" pitchFamily="34" charset="0"/>
              <a:buChar char="•"/>
              <a:defRPr/>
            </a:pPr>
            <a:r>
              <a:rPr lang="en-US" baseline="0" dirty="0"/>
              <a:t>Reinforcing the benefits</a:t>
            </a:r>
          </a:p>
          <a:p>
            <a:pPr marL="628650" lvl="1" indent="-171450" defTabSz="881390">
              <a:buFont typeface="Arial" panose="020B0604020202020204" pitchFamily="34" charset="0"/>
              <a:buChar char="•"/>
              <a:defRPr/>
            </a:pPr>
            <a:r>
              <a:rPr lang="en-US" baseline="0" dirty="0"/>
              <a:t>Overcoming financial barriers</a:t>
            </a:r>
          </a:p>
          <a:p>
            <a:pPr marL="628650" lvl="1" indent="-171450" defTabSz="881390">
              <a:buFont typeface="Arial" panose="020B0604020202020204" pitchFamily="34" charset="0"/>
              <a:buChar char="•"/>
              <a:defRPr/>
            </a:pPr>
            <a:r>
              <a:rPr lang="en-US" baseline="0" dirty="0"/>
              <a:t>Overcoming political barriers</a:t>
            </a:r>
          </a:p>
          <a:p>
            <a:pPr marL="628650" lvl="1" indent="-171450" defTabSz="881390">
              <a:buFont typeface="Arial" panose="020B0604020202020204" pitchFamily="34" charset="0"/>
              <a:buChar char="•"/>
              <a:defRPr/>
            </a:pPr>
            <a:r>
              <a:rPr lang="en-US" baseline="0" dirty="0"/>
              <a:t>Compensating losers</a:t>
            </a:r>
          </a:p>
          <a:p>
            <a:pPr marL="171450" lvl="0" indent="-171450" defTabSz="881390">
              <a:buFont typeface="Arial" panose="020B0604020202020204" pitchFamily="34" charset="0"/>
              <a:buChar char="•"/>
              <a:defRPr/>
            </a:pPr>
            <a:endParaRPr lang="en-US" baseline="0" dirty="0"/>
          </a:p>
          <a:p>
            <a:pPr marL="171450" lvl="0" indent="-171450" defTabSz="881390">
              <a:buFont typeface="Arial" panose="020B0604020202020204" pitchFamily="34" charset="0"/>
              <a:buChar char="•"/>
              <a:defRPr/>
            </a:pPr>
            <a:endParaRPr lang="en-US" baseline="0" dirty="0"/>
          </a:p>
          <a:p>
            <a:pPr marL="171450" lvl="0" indent="-171450" defTabSz="881390">
              <a:buFont typeface="Arial" panose="020B0604020202020204" pitchFamily="34" charset="0"/>
              <a:buChar char="•"/>
              <a:defRPr/>
            </a:pPr>
            <a:r>
              <a:rPr lang="en-US" baseline="0" dirty="0"/>
              <a:t>More information can be found at: </a:t>
            </a:r>
            <a:r>
              <a:rPr lang="en-US" dirty="0">
                <a:hlinkClick r:id="rId3"/>
              </a:rPr>
              <a:t>http://www.konsult.leeds.ac.uk/dmg/11/</a:t>
            </a:r>
            <a:r>
              <a:rPr lang="en-US" dirty="0"/>
              <a:t> </a:t>
            </a:r>
            <a:endParaRPr lang="en-US" baseline="0" dirty="0"/>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8</a:t>
            </a:fld>
            <a:endParaRPr lang="en-US" dirty="0"/>
          </a:p>
        </p:txBody>
      </p:sp>
    </p:spTree>
    <p:extLst>
      <p:ext uri="{BB962C8B-B14F-4D97-AF65-F5344CB8AC3E}">
        <p14:creationId xmlns:p14="http://schemas.microsoft.com/office/powerpoint/2010/main" val="84621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Extracted from May 2020:</a:t>
            </a:r>
          </a:p>
          <a:p>
            <a:pPr defTabSz="881390">
              <a:defRPr/>
            </a:pPr>
            <a:r>
              <a:rPr lang="en-US" baseline="0" dirty="0"/>
              <a:t> </a:t>
            </a:r>
          </a:p>
          <a:p>
            <a:pPr defTabSz="881390">
              <a:defRPr/>
            </a:pPr>
            <a:r>
              <a:rPr lang="en-US" baseline="0" dirty="0"/>
              <a:t>“Cities may find it easier to think about the overall strategy which they wish to pursue than to list the measures which they want to use.  At its simplest, a strategy is simply a combination of measures to address a city’s objectives.  More specifically, a strategy can be a direction of change which a city wants to achieve in the transport system. Such strategies are not objectives in their own right, but changes which should contribute to the city’s chosen objectives.”</a:t>
            </a:r>
          </a:p>
        </p:txBody>
      </p:sp>
      <p:sp>
        <p:nvSpPr>
          <p:cNvPr id="4" name="Slide Number Placeholder 3"/>
          <p:cNvSpPr>
            <a:spLocks noGrp="1"/>
          </p:cNvSpPr>
          <p:nvPr>
            <p:ph type="sldNum" sz="quarter" idx="10"/>
          </p:nvPr>
        </p:nvSpPr>
        <p:spPr/>
        <p:txBody>
          <a:bodyPr/>
          <a:lstStyle/>
          <a:p>
            <a:fld id="{8ECC129C-E094-44A9-9990-2FFEB90AEFE5}" type="slidenum">
              <a:rPr lang="en-US" smtClean="0"/>
              <a:t>9</a:t>
            </a:fld>
            <a:endParaRPr lang="en-US" dirty="0"/>
          </a:p>
        </p:txBody>
      </p:sp>
    </p:spTree>
    <p:extLst>
      <p:ext uri="{BB962C8B-B14F-4D97-AF65-F5344CB8AC3E}">
        <p14:creationId xmlns:p14="http://schemas.microsoft.com/office/powerpoint/2010/main" val="2221872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konsult.leeds.ac.uk/dmg/06/"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www.wbcsdsmp.org/user/login" TargetMode="External"/><Relationship Id="rId3" Type="http://schemas.openxmlformats.org/officeDocument/2006/relationships/hyperlink" Target="http://www.konsult.leeds.ac.uk/pg/" TargetMode="External"/><Relationship Id="rId7" Type="http://schemas.openxmlformats.org/officeDocument/2006/relationships/hyperlink" Target="http://www.epomm.eu/index.php?id=2745"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vtpi.org/tdm/" TargetMode="External"/><Relationship Id="rId5" Type="http://schemas.openxmlformats.org/officeDocument/2006/relationships/hyperlink" Target="https://www.eltis.org/" TargetMode="External"/><Relationship Id="rId4" Type="http://schemas.openxmlformats.org/officeDocument/2006/relationships/hyperlink" Target="http://www.civitas.eu/tool-inventor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Khreis@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sump-challenges.eu/kits"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konsult.leeds.ac.uk/dmg/1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4316" y="1360170"/>
            <a:ext cx="7209699" cy="5286663"/>
          </a:xfrm>
        </p:spPr>
        <p:txBody>
          <a:bodyPr>
            <a:normAutofit/>
          </a:bodyPr>
          <a:lstStyle/>
          <a:p>
            <a:pPr>
              <a:buClr>
                <a:srgbClr val="425B2A"/>
              </a:buClr>
            </a:pPr>
            <a:r>
              <a:rPr lang="en-GB" altLang="en-US" dirty="0"/>
              <a:t>A logical structure for transport policy formulation</a:t>
            </a:r>
            <a:endParaRPr lang="en-US" dirty="0"/>
          </a:p>
          <a:p>
            <a:pPr>
              <a:buClr>
                <a:srgbClr val="425B2A"/>
              </a:buClr>
            </a:pPr>
            <a:r>
              <a:rPr lang="en-US" dirty="0"/>
              <a:t>Designed to help decision-makers develop strategies to meet their own needs and aspirations</a:t>
            </a:r>
          </a:p>
          <a:p>
            <a:pPr>
              <a:buClr>
                <a:srgbClr val="425B2A"/>
              </a:buClr>
            </a:pPr>
            <a:r>
              <a:rPr lang="en-US" dirty="0"/>
              <a:t>Logical structure developed to provide a structure for the Guidebook</a:t>
            </a:r>
          </a:p>
          <a:p>
            <a:pPr>
              <a:buClr>
                <a:srgbClr val="425B2A"/>
              </a:buClr>
            </a:pPr>
            <a:r>
              <a:rPr lang="en-US" dirty="0"/>
              <a:t>Encouraging a logical sequence for problem solving</a:t>
            </a:r>
          </a:p>
          <a:p>
            <a:pPr>
              <a:buClr>
                <a:srgbClr val="425B2A"/>
              </a:buClr>
            </a:pPr>
            <a:r>
              <a:rPr lang="en-US" dirty="0"/>
              <a:t>While accepting that conventional decision-making is not necessarily so sequential (</a:t>
            </a:r>
            <a:r>
              <a:rPr lang="en-US" dirty="0">
                <a:hlinkClick r:id="rId3"/>
              </a:rPr>
              <a:t>http://www.konsult.leeds.ac.uk/dmg/06/</a:t>
            </a:r>
            <a:r>
              <a:rPr lang="en-US" dirty="0"/>
              <a:t>)</a:t>
            </a:r>
          </a:p>
          <a:p>
            <a:pPr marL="0" lvl="0" indent="0">
              <a:buClr>
                <a:srgbClr val="425B2A"/>
              </a:buClr>
              <a:buNone/>
            </a:pPr>
            <a:endParaRPr lang="en-US" dirty="0"/>
          </a:p>
        </p:txBody>
      </p:sp>
      <p:sp>
        <p:nvSpPr>
          <p:cNvPr id="3" name="Title 2"/>
          <p:cNvSpPr>
            <a:spLocks noGrp="1"/>
          </p:cNvSpPr>
          <p:nvPr>
            <p:ph type="title"/>
          </p:nvPr>
        </p:nvSpPr>
        <p:spPr>
          <a:xfrm>
            <a:off x="838200" y="211167"/>
            <a:ext cx="11353800" cy="931207"/>
          </a:xfrm>
        </p:spPr>
        <p:txBody>
          <a:bodyPr>
            <a:normAutofit/>
          </a:bodyPr>
          <a:lstStyle/>
          <a:p>
            <a:r>
              <a:rPr lang="en-US" dirty="0"/>
              <a:t>Methods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5" name="Picture 4" descr="Picture1">
            <a:extLst>
              <a:ext uri="{FF2B5EF4-FFF2-40B4-BE49-F238E27FC236}">
                <a16:creationId xmlns:a16="http://schemas.microsoft.com/office/drawing/2014/main" id="{C88BF3AB-AF19-42AA-BCB9-395C958A4C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5" y="1142374"/>
            <a:ext cx="4238987"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20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a:buClr>
                <a:srgbClr val="425B2A"/>
              </a:buClr>
            </a:pPr>
            <a:r>
              <a:rPr lang="en-US" sz="3200" dirty="0"/>
              <a:t>Evidence on the contribution of different policy measures to specific objectives comes from studies which have been conducted </a:t>
            </a:r>
          </a:p>
          <a:p>
            <a:pPr>
              <a:buClr>
                <a:srgbClr val="425B2A"/>
              </a:buClr>
            </a:pPr>
            <a:r>
              <a:rPr lang="en-US" sz="3200" dirty="0"/>
              <a:t>Typically, three sources of information on policy measures’ impacts are: advocacy, empirical evidence and predictive computer models</a:t>
            </a:r>
          </a:p>
          <a:p>
            <a:pPr>
              <a:buClr>
                <a:srgbClr val="425B2A"/>
              </a:buClr>
            </a:pPr>
            <a:r>
              <a:rPr lang="en-US" sz="3200" dirty="0"/>
              <a:t>Each of these has its limitations (May, 2020)</a:t>
            </a:r>
          </a:p>
          <a:p>
            <a:pPr>
              <a:buClr>
                <a:srgbClr val="425B2A"/>
              </a:buClr>
            </a:pPr>
            <a:endParaRPr lang="en-US" sz="3200" dirty="0"/>
          </a:p>
        </p:txBody>
      </p:sp>
      <p:sp>
        <p:nvSpPr>
          <p:cNvPr id="3" name="Title 2"/>
          <p:cNvSpPr>
            <a:spLocks noGrp="1"/>
          </p:cNvSpPr>
          <p:nvPr>
            <p:ph type="title"/>
          </p:nvPr>
        </p:nvSpPr>
        <p:spPr>
          <a:xfrm>
            <a:off x="838200" y="211167"/>
            <a:ext cx="11353800" cy="931207"/>
          </a:xfrm>
        </p:spPr>
        <p:txBody>
          <a:bodyPr>
            <a:normAutofit/>
          </a:bodyPr>
          <a:lstStyle/>
          <a:p>
            <a:r>
              <a:rPr lang="en-US" dirty="0"/>
              <a:t>Sources of Evidence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157621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497830"/>
          </a:xfrm>
        </p:spPr>
        <p:txBody>
          <a:bodyPr>
            <a:noAutofit/>
          </a:bodyPr>
          <a:lstStyle/>
          <a:p>
            <a:pPr>
              <a:buClr>
                <a:srgbClr val="425B2A"/>
              </a:buClr>
            </a:pPr>
            <a:r>
              <a:rPr lang="en-US" sz="2400" dirty="0"/>
              <a:t>Advocacy is the approach adopted by campaign groups, providers of services and technology, and city enthusiasts</a:t>
            </a:r>
          </a:p>
          <a:p>
            <a:pPr lvl="1">
              <a:buClr>
                <a:srgbClr val="425B2A"/>
              </a:buClr>
            </a:pPr>
            <a:r>
              <a:rPr lang="en-US" sz="2200" dirty="0"/>
              <a:t>Campaigners may promote the advantages of e.g. their provided service but may not admit to its limitations</a:t>
            </a:r>
          </a:p>
          <a:p>
            <a:pPr lvl="1">
              <a:buClr>
                <a:srgbClr val="425B2A"/>
              </a:buClr>
            </a:pPr>
            <a:r>
              <a:rPr lang="en-US" sz="2200" dirty="0"/>
              <a:t>Claims from such organizations should be treated with caution</a:t>
            </a:r>
          </a:p>
          <a:p>
            <a:pPr>
              <a:buClr>
                <a:srgbClr val="425B2A"/>
              </a:buClr>
            </a:pPr>
            <a:r>
              <a:rPr lang="en-US" sz="2400" dirty="0"/>
              <a:t>Empirical evidence from before and after studies of the implementation of a particular measure or a package</a:t>
            </a:r>
          </a:p>
          <a:p>
            <a:pPr lvl="1">
              <a:buClr>
                <a:srgbClr val="425B2A"/>
              </a:buClr>
            </a:pPr>
            <a:r>
              <a:rPr lang="en-US" sz="2200" dirty="0"/>
              <a:t>Cities often reluctant to spend scarce resources on such studies, and national governments rarely invest in them</a:t>
            </a:r>
          </a:p>
          <a:p>
            <a:pPr lvl="1">
              <a:buClr>
                <a:srgbClr val="425B2A"/>
              </a:buClr>
            </a:pPr>
            <a:r>
              <a:rPr lang="en-US" sz="2200" dirty="0"/>
              <a:t>Even where studies are conducted, they are often less than comprehensive</a:t>
            </a:r>
          </a:p>
          <a:p>
            <a:pPr lvl="1">
              <a:buClr>
                <a:srgbClr val="425B2A"/>
              </a:buClr>
            </a:pPr>
            <a:r>
              <a:rPr lang="en-US" sz="2200" dirty="0"/>
              <a:t>Performance will be affected by context, and may not be transferable</a:t>
            </a:r>
          </a:p>
          <a:p>
            <a:pPr>
              <a:buClr>
                <a:srgbClr val="425B2A"/>
              </a:buClr>
            </a:pPr>
            <a:r>
              <a:rPr lang="en-US" sz="2400" dirty="0"/>
              <a:t>Predictive models may overcome these constraints by enabling impacts on demand, and hence on outcome indicators, to be predicted different contexts However, models have their own limitations (May, 2020)</a:t>
            </a:r>
          </a:p>
          <a:p>
            <a:pPr>
              <a:buClr>
                <a:srgbClr val="425B2A"/>
              </a:buClr>
            </a:pPr>
            <a:endParaRPr lang="en-US" sz="2200" dirty="0"/>
          </a:p>
        </p:txBody>
      </p:sp>
      <p:sp>
        <p:nvSpPr>
          <p:cNvPr id="3" name="Title 2"/>
          <p:cNvSpPr>
            <a:spLocks noGrp="1"/>
          </p:cNvSpPr>
          <p:nvPr>
            <p:ph type="title"/>
          </p:nvPr>
        </p:nvSpPr>
        <p:spPr>
          <a:xfrm>
            <a:off x="838200" y="211167"/>
            <a:ext cx="11353800" cy="931207"/>
          </a:xfrm>
        </p:spPr>
        <p:txBody>
          <a:bodyPr>
            <a:normAutofit/>
          </a:bodyPr>
          <a:lstStyle/>
          <a:p>
            <a:r>
              <a:rPr lang="en-US" dirty="0"/>
              <a:t>Strengths and Limitations of Sources of Evidence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369128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lnSpcReduction="10000"/>
          </a:bodyPr>
          <a:lstStyle/>
          <a:p>
            <a:pPr lvl="1">
              <a:buClr>
                <a:srgbClr val="425B2A"/>
              </a:buClr>
            </a:pPr>
            <a:r>
              <a:rPr lang="en-US" sz="2800" dirty="0"/>
              <a:t>KonSULT: The Knowledgebase on Sustainable Urban Land use and Transport, available from: </a:t>
            </a:r>
            <a:r>
              <a:rPr lang="en-US" sz="2800" dirty="0">
                <a:hlinkClick r:id="rId3"/>
              </a:rPr>
              <a:t>http://www.konsult.leeds.ac.uk/pg/</a:t>
            </a:r>
            <a:endParaRPr lang="en-US" sz="2800" dirty="0"/>
          </a:p>
          <a:p>
            <a:pPr lvl="1">
              <a:buClr>
                <a:srgbClr val="425B2A"/>
              </a:buClr>
            </a:pPr>
            <a:r>
              <a:rPr lang="en-US" sz="2800" dirty="0"/>
              <a:t>CIVITAS: The urban mobility tool inventory, available from: </a:t>
            </a:r>
            <a:r>
              <a:rPr lang="en-US" sz="2800" dirty="0">
                <a:hlinkClick r:id="rId4"/>
              </a:rPr>
              <a:t>www.civitas.eu/tool-inventory</a:t>
            </a:r>
            <a:r>
              <a:rPr lang="en-US" sz="2800" dirty="0"/>
              <a:t> </a:t>
            </a:r>
          </a:p>
          <a:p>
            <a:pPr lvl="1">
              <a:buClr>
                <a:srgbClr val="425B2A"/>
              </a:buClr>
            </a:pPr>
            <a:r>
              <a:rPr lang="en-US" sz="2800" dirty="0"/>
              <a:t>ELTIS: The Urban Mobility Observatory, available from: </a:t>
            </a:r>
            <a:r>
              <a:rPr lang="en-US" sz="2800" dirty="0">
                <a:hlinkClick r:id="rId5"/>
              </a:rPr>
              <a:t>https://www.eltis.org/</a:t>
            </a:r>
            <a:endParaRPr lang="en-US" sz="2800" dirty="0"/>
          </a:p>
          <a:p>
            <a:pPr lvl="1">
              <a:buClr>
                <a:srgbClr val="425B2A"/>
              </a:buClr>
            </a:pPr>
            <a:r>
              <a:rPr lang="en-US" sz="2800" dirty="0"/>
              <a:t>Transportation Demand Management Encyclopedia, available from: </a:t>
            </a:r>
            <a:r>
              <a:rPr lang="en-US" sz="2800" dirty="0">
                <a:hlinkClick r:id="rId6"/>
              </a:rPr>
              <a:t>https://www.vtpi.org/tdm/</a:t>
            </a:r>
            <a:endParaRPr lang="en-US" sz="2800" dirty="0"/>
          </a:p>
          <a:p>
            <a:pPr lvl="1">
              <a:buClr>
                <a:srgbClr val="425B2A"/>
              </a:buClr>
            </a:pPr>
            <a:r>
              <a:rPr lang="en-US" sz="2800" dirty="0"/>
              <a:t>The </a:t>
            </a:r>
            <a:r>
              <a:rPr lang="en-US" sz="2800" dirty="0" err="1"/>
              <a:t>MAXExplorer</a:t>
            </a:r>
            <a:r>
              <a:rPr lang="en-US" sz="2800" dirty="0"/>
              <a:t>, available from: </a:t>
            </a:r>
            <a:r>
              <a:rPr lang="en-US" sz="2800" dirty="0">
                <a:hlinkClick r:id="rId7"/>
              </a:rPr>
              <a:t>http://www.epomm.eu/index.php?id=2745</a:t>
            </a:r>
            <a:endParaRPr lang="en-US" sz="2800" dirty="0"/>
          </a:p>
          <a:p>
            <a:pPr lvl="1">
              <a:buClr>
                <a:srgbClr val="425B2A"/>
              </a:buClr>
            </a:pPr>
            <a:r>
              <a:rPr lang="en-US" sz="2800" dirty="0"/>
              <a:t>The World Business Council on Sustainable Development Sustainable Mobility Planning tool, available from: </a:t>
            </a:r>
            <a:r>
              <a:rPr lang="en-US" sz="2800" dirty="0">
                <a:hlinkClick r:id="rId8"/>
              </a:rPr>
              <a:t>http://www.wbcsdsmp.org/user/login</a:t>
            </a:r>
            <a:r>
              <a:rPr lang="en-US" sz="2800" dirty="0"/>
              <a:t> </a:t>
            </a:r>
          </a:p>
          <a:p>
            <a:pPr marL="457200" lvl="1" indent="0">
              <a:buClr>
                <a:srgbClr val="425B2A"/>
              </a:buClr>
              <a:buNone/>
            </a:pPr>
            <a:r>
              <a:rPr lang="en-US" sz="2800" dirty="0"/>
              <a:t>May et al. (2018)</a:t>
            </a:r>
            <a:endParaRPr lang="en-US" sz="3200" dirty="0"/>
          </a:p>
          <a:p>
            <a:pPr>
              <a:buClr>
                <a:srgbClr val="425B2A"/>
              </a:buClr>
            </a:pPr>
            <a:endParaRPr lang="en-US" sz="3200" dirty="0"/>
          </a:p>
        </p:txBody>
      </p:sp>
      <p:sp>
        <p:nvSpPr>
          <p:cNvPr id="3" name="Title 2"/>
          <p:cNvSpPr>
            <a:spLocks noGrp="1"/>
          </p:cNvSpPr>
          <p:nvPr>
            <p:ph type="title"/>
          </p:nvPr>
        </p:nvSpPr>
        <p:spPr>
          <a:xfrm>
            <a:off x="838200" y="211167"/>
            <a:ext cx="11353800" cy="931207"/>
          </a:xfrm>
        </p:spPr>
        <p:txBody>
          <a:bodyPr>
            <a:normAutofit/>
          </a:bodyPr>
          <a:lstStyle/>
          <a:p>
            <a:r>
              <a:rPr lang="en-US" dirty="0"/>
              <a:t>Available Tools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406183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a:buClr>
                <a:srgbClr val="425B2A"/>
              </a:buClr>
            </a:pPr>
            <a:r>
              <a:rPr lang="en-US" dirty="0"/>
              <a:t>KonSULT was tested by nine cities from across Europe</a:t>
            </a:r>
          </a:p>
          <a:p>
            <a:pPr>
              <a:buClr>
                <a:srgbClr val="425B2A"/>
              </a:buClr>
            </a:pPr>
            <a:r>
              <a:rPr lang="en-US" dirty="0"/>
              <a:t>All cities found that KonSULT contributed to their understanding of the option generation, process for sustainable urban mobility planning, and to their awareness of the range of policy measures available and their use in packages</a:t>
            </a:r>
          </a:p>
          <a:p>
            <a:pPr>
              <a:buClr>
                <a:srgbClr val="425B2A"/>
              </a:buClr>
            </a:pPr>
            <a:r>
              <a:rPr lang="en-US" dirty="0"/>
              <a:t>Of them, five identified new policy measures, and seven new approaches to packaging such measures</a:t>
            </a:r>
          </a:p>
          <a:p>
            <a:pPr>
              <a:buClr>
                <a:srgbClr val="425B2A"/>
              </a:buClr>
            </a:pPr>
            <a:r>
              <a:rPr lang="en-US" dirty="0"/>
              <a:t>KonSULT was more valuable for those with less experience of urban transport policy, which suggests that it should be promoted in particular for training programs, for younger professionals, and to cities embarking on sustainable urban mobility planning development for the first time (May et al. 2018)</a:t>
            </a:r>
          </a:p>
        </p:txBody>
      </p:sp>
      <p:sp>
        <p:nvSpPr>
          <p:cNvPr id="3" name="Title 2"/>
          <p:cNvSpPr>
            <a:spLocks noGrp="1"/>
          </p:cNvSpPr>
          <p:nvPr>
            <p:ph type="title"/>
          </p:nvPr>
        </p:nvSpPr>
        <p:spPr>
          <a:xfrm>
            <a:off x="838200" y="211167"/>
            <a:ext cx="11353800" cy="931207"/>
          </a:xfrm>
        </p:spPr>
        <p:txBody>
          <a:bodyPr>
            <a:normAutofit/>
          </a:bodyPr>
          <a:lstStyle/>
          <a:p>
            <a:r>
              <a:rPr lang="en-US" dirty="0"/>
              <a:t>Use in Policy Decision Making </a:t>
            </a:r>
          </a:p>
        </p:txBody>
      </p:sp>
    </p:spTree>
    <p:extLst>
      <p:ext uri="{BB962C8B-B14F-4D97-AF65-F5344CB8AC3E}">
        <p14:creationId xmlns:p14="http://schemas.microsoft.com/office/powerpoint/2010/main" val="114089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a:buClr>
                <a:srgbClr val="425B2A"/>
              </a:buClr>
            </a:pPr>
            <a:r>
              <a:rPr lang="en-US" dirty="0"/>
              <a:t>A formalized and more systematic way of identifying appropriate policy measures</a:t>
            </a:r>
          </a:p>
          <a:p>
            <a:pPr>
              <a:buClr>
                <a:srgbClr val="425B2A"/>
              </a:buClr>
            </a:pPr>
            <a:r>
              <a:rPr lang="en-US" dirty="0"/>
              <a:t>Allows for the consideration of a wider range of measures which may have been overlooked</a:t>
            </a:r>
          </a:p>
          <a:p>
            <a:pPr>
              <a:buClr>
                <a:srgbClr val="425B2A"/>
              </a:buClr>
            </a:pPr>
            <a:r>
              <a:rPr lang="en-US" dirty="0"/>
              <a:t>Allows for innovation</a:t>
            </a:r>
          </a:p>
          <a:p>
            <a:pPr>
              <a:buClr>
                <a:srgbClr val="425B2A"/>
              </a:buClr>
            </a:pPr>
            <a:r>
              <a:rPr lang="en-US" dirty="0"/>
              <a:t>Allows for taking the local context into account (to some extent)</a:t>
            </a:r>
          </a:p>
          <a:p>
            <a:pPr>
              <a:buClr>
                <a:srgbClr val="425B2A"/>
              </a:buClr>
            </a:pPr>
            <a:r>
              <a:rPr lang="en-US" dirty="0"/>
              <a:t>May offer the highest return on investments and save scarce resources </a:t>
            </a:r>
          </a:p>
          <a:p>
            <a:pPr>
              <a:buClr>
                <a:srgbClr val="425B2A"/>
              </a:buClr>
            </a:pPr>
            <a:r>
              <a:rPr lang="en-US" dirty="0"/>
              <a:t>May justify transportation proposals and projects to a critical public and aid in public acceptability </a:t>
            </a:r>
          </a:p>
        </p:txBody>
      </p:sp>
      <p:sp>
        <p:nvSpPr>
          <p:cNvPr id="3" name="Title 2"/>
          <p:cNvSpPr>
            <a:spLocks noGrp="1"/>
          </p:cNvSpPr>
          <p:nvPr>
            <p:ph type="title"/>
          </p:nvPr>
        </p:nvSpPr>
        <p:spPr>
          <a:xfrm>
            <a:off x="838200" y="211167"/>
            <a:ext cx="11353800" cy="931207"/>
          </a:xfrm>
        </p:spPr>
        <p:txBody>
          <a:bodyPr>
            <a:normAutofit/>
          </a:bodyPr>
          <a:lstStyle/>
          <a:p>
            <a:r>
              <a:rPr lang="en-US" dirty="0"/>
              <a:t>Strengths - Policy Option Generation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2392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a:buClr>
                <a:srgbClr val="425B2A"/>
              </a:buClr>
            </a:pPr>
            <a:r>
              <a:rPr lang="en-US" dirty="0"/>
              <a:t>When packaging is done, may reinforce the impacts of individual measures (synergy) and/or help overcome constraints on their implementation (barriers)</a:t>
            </a:r>
          </a:p>
          <a:p>
            <a:pPr lvl="1">
              <a:buClr>
                <a:srgbClr val="425B2A"/>
              </a:buClr>
            </a:pPr>
            <a:r>
              <a:rPr lang="en-US" dirty="0"/>
              <a:t>Principal constraints as identified in the literature include: legal and regulatory, financial, governance and institutional, political acceptability, public acceptability and technical </a:t>
            </a:r>
          </a:p>
          <a:p>
            <a:pPr lvl="1">
              <a:buClr>
                <a:srgbClr val="425B2A"/>
              </a:buClr>
            </a:pPr>
            <a:r>
              <a:rPr lang="en-US" dirty="0"/>
              <a:t>Experience shows that effective package design can help overcome all but legal and technical ones (May, 2020)</a:t>
            </a:r>
          </a:p>
          <a:p>
            <a:pPr>
              <a:buClr>
                <a:srgbClr val="425B2A"/>
              </a:buClr>
            </a:pPr>
            <a:r>
              <a:rPr lang="en-US" dirty="0"/>
              <a:t>A package of instruments is likely to be more effective than selecting any one instrument on its own</a:t>
            </a:r>
          </a:p>
          <a:p>
            <a:pPr lvl="1">
              <a:buClr>
                <a:srgbClr val="425B2A"/>
              </a:buClr>
            </a:pPr>
            <a:endParaRPr lang="en-US" dirty="0"/>
          </a:p>
          <a:p>
            <a:pPr>
              <a:buClr>
                <a:srgbClr val="425B2A"/>
              </a:buClr>
            </a:pPr>
            <a:endParaRPr lang="en-US" dirty="0"/>
          </a:p>
        </p:txBody>
      </p:sp>
      <p:sp>
        <p:nvSpPr>
          <p:cNvPr id="3" name="Title 2"/>
          <p:cNvSpPr>
            <a:spLocks noGrp="1"/>
          </p:cNvSpPr>
          <p:nvPr>
            <p:ph type="title"/>
          </p:nvPr>
        </p:nvSpPr>
        <p:spPr>
          <a:xfrm>
            <a:off x="838200" y="211167"/>
            <a:ext cx="11353800" cy="931207"/>
          </a:xfrm>
        </p:spPr>
        <p:txBody>
          <a:bodyPr>
            <a:normAutofit/>
          </a:bodyPr>
          <a:lstStyle/>
          <a:p>
            <a:r>
              <a:rPr lang="en-US" dirty="0"/>
              <a:t>Strengths – Package Generation</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1406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lnSpcReduction="10000"/>
          </a:bodyPr>
          <a:lstStyle/>
          <a:p>
            <a:pPr>
              <a:buClr>
                <a:srgbClr val="425B2A"/>
              </a:buClr>
            </a:pPr>
            <a:r>
              <a:rPr lang="en-US" dirty="0"/>
              <a:t>Measure selection is often politically driven with an overreliance on pre-conceived ideas</a:t>
            </a:r>
          </a:p>
          <a:p>
            <a:pPr>
              <a:buClr>
                <a:srgbClr val="425B2A"/>
              </a:buClr>
            </a:pPr>
            <a:r>
              <a:rPr lang="en-US" dirty="0"/>
              <a:t>Evidence on the performance of many of policy measures is incomplete</a:t>
            </a:r>
          </a:p>
          <a:p>
            <a:pPr>
              <a:buClr>
                <a:srgbClr val="425B2A"/>
              </a:buClr>
            </a:pPr>
            <a:r>
              <a:rPr lang="en-US" dirty="0"/>
              <a:t>Evidence on the acceptability of many policy measures is incomplete </a:t>
            </a:r>
          </a:p>
          <a:p>
            <a:pPr>
              <a:buClr>
                <a:srgbClr val="425B2A"/>
              </a:buClr>
            </a:pPr>
            <a:r>
              <a:rPr lang="en-US" dirty="0"/>
              <a:t>Guidance on policy measure selection, transferability and alignment with specific contexts is very limited</a:t>
            </a:r>
          </a:p>
          <a:p>
            <a:pPr>
              <a:buClr>
                <a:srgbClr val="425B2A"/>
              </a:buClr>
            </a:pPr>
            <a:r>
              <a:rPr lang="en-US" dirty="0"/>
              <a:t>Measure option generation is voluntary and not mandatory </a:t>
            </a:r>
          </a:p>
          <a:p>
            <a:pPr>
              <a:buClr>
                <a:srgbClr val="425B2A"/>
              </a:buClr>
            </a:pPr>
            <a:r>
              <a:rPr lang="en-US" dirty="0"/>
              <a:t>Assessments on effectiveness, likely impacts and cost-effectiveness of policy measures requires specific and scarce expertise and skills </a:t>
            </a:r>
          </a:p>
          <a:p>
            <a:pPr>
              <a:buClr>
                <a:srgbClr val="425B2A"/>
              </a:buClr>
            </a:pPr>
            <a:r>
              <a:rPr lang="en-US" dirty="0"/>
              <a:t>Policy options keep to rapidly expand with new technologies and solutions with little available data (especially empirical data)</a:t>
            </a:r>
          </a:p>
        </p:txBody>
      </p:sp>
      <p:sp>
        <p:nvSpPr>
          <p:cNvPr id="3" name="Title 2"/>
          <p:cNvSpPr>
            <a:spLocks noGrp="1"/>
          </p:cNvSpPr>
          <p:nvPr>
            <p:ph type="title"/>
          </p:nvPr>
        </p:nvSpPr>
        <p:spPr>
          <a:xfrm>
            <a:off x="838200" y="211167"/>
            <a:ext cx="11353800" cy="931207"/>
          </a:xfrm>
        </p:spPr>
        <p:txBody>
          <a:bodyPr>
            <a:normAutofit/>
          </a:bodyPr>
          <a:lstStyle/>
          <a:p>
            <a:r>
              <a:rPr lang="en-US" dirty="0"/>
              <a:t>Limitations - Policy Option Generation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3565942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a:buClr>
                <a:srgbClr val="425B2A"/>
              </a:buClr>
            </a:pPr>
            <a:r>
              <a:rPr lang="en-US" dirty="0"/>
              <a:t>Evidence on the performance of packages is incomplete</a:t>
            </a:r>
          </a:p>
          <a:p>
            <a:pPr>
              <a:buClr>
                <a:srgbClr val="425B2A"/>
              </a:buClr>
            </a:pPr>
            <a:r>
              <a:rPr lang="en-US" dirty="0"/>
              <a:t>Evidence on the acceptability of packages is incomplete </a:t>
            </a:r>
          </a:p>
          <a:p>
            <a:pPr>
              <a:buClr>
                <a:srgbClr val="425B2A"/>
              </a:buClr>
            </a:pPr>
            <a:r>
              <a:rPr lang="en-US" dirty="0"/>
              <a:t>Guidance on packages design, transferability and alignment with specific contexts is very limited</a:t>
            </a:r>
          </a:p>
          <a:p>
            <a:pPr>
              <a:buClr>
                <a:srgbClr val="425B2A"/>
              </a:buClr>
            </a:pPr>
            <a:r>
              <a:rPr lang="en-US" dirty="0"/>
              <a:t>The interactions of different policy measures within packages in not fully understood </a:t>
            </a:r>
          </a:p>
          <a:p>
            <a:pPr marL="0" indent="0">
              <a:buClr>
                <a:srgbClr val="425B2A"/>
              </a:buClr>
              <a:buNone/>
            </a:pPr>
            <a:endParaRPr lang="en-US" dirty="0"/>
          </a:p>
        </p:txBody>
      </p:sp>
      <p:sp>
        <p:nvSpPr>
          <p:cNvPr id="3" name="Title 2"/>
          <p:cNvSpPr>
            <a:spLocks noGrp="1"/>
          </p:cNvSpPr>
          <p:nvPr>
            <p:ph type="title"/>
          </p:nvPr>
        </p:nvSpPr>
        <p:spPr>
          <a:xfrm>
            <a:off x="838200" y="211167"/>
            <a:ext cx="11353800" cy="931207"/>
          </a:xfrm>
        </p:spPr>
        <p:txBody>
          <a:bodyPr>
            <a:normAutofit/>
          </a:bodyPr>
          <a:lstStyle/>
          <a:p>
            <a:r>
              <a:rPr lang="en-US" dirty="0"/>
              <a:t>Limitations – Package Generation</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301120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sz="3200" dirty="0"/>
              <a:t>While a voluntary process, policy option and package generation are valuable for cities to achieve their objectives and select the most appropriate and cost-effective options</a:t>
            </a:r>
          </a:p>
          <a:p>
            <a:r>
              <a:rPr lang="en-US" sz="3200" dirty="0"/>
              <a:t>There are a few sources available on how to best generate and select policy options and packages especially but they offer a good start for cities </a:t>
            </a:r>
          </a:p>
          <a:p>
            <a:r>
              <a:rPr lang="en-US" sz="3200" dirty="0"/>
              <a:t>The use of policy option and package generation should be encouraged in policy making and taught to future transport engineers, planners and policy makers </a:t>
            </a:r>
          </a:p>
          <a:p>
            <a:r>
              <a:rPr lang="en-US" sz="3200" dirty="0"/>
              <a:t>There are some available tools and sources which can help in this regard</a:t>
            </a:r>
          </a:p>
          <a:p>
            <a:endParaRPr lang="en-US" sz="3200" dirty="0"/>
          </a:p>
          <a:p>
            <a:pPr marL="0" indent="0">
              <a:buNone/>
            </a:pPr>
            <a:endParaRPr lang="en-US" sz="32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9763" y="154724"/>
            <a:ext cx="10894547" cy="931207"/>
          </a:xfrm>
        </p:spPr>
        <p:txBody>
          <a:bodyPr>
            <a:noAutofit/>
          </a:bodyPr>
          <a:lstStyle/>
          <a:p>
            <a:r>
              <a:rPr lang="en-US" sz="4000" dirty="0"/>
              <a:t>Lecture #45: Option Generation and Policy Selection</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938992"/>
          </a:xfrm>
          <a:prstGeom prst="rect">
            <a:avLst/>
          </a:prstGeom>
          <a:noFill/>
        </p:spPr>
        <p:txBody>
          <a:bodyPr wrap="square" rtlCol="0">
            <a:spAutoFit/>
          </a:bodyPr>
          <a:lstStyle/>
          <a:p>
            <a:pPr algn="ctr"/>
            <a:r>
              <a:rPr lang="en-US" sz="2400" b="1" dirty="0"/>
              <a:t>Haneen Khreis</a:t>
            </a:r>
          </a:p>
          <a:p>
            <a:pPr algn="ctr"/>
            <a:r>
              <a:rPr lang="en-US" sz="2400" b="1" dirty="0"/>
              <a:t>Texas A&amp;M Transportation Institute</a:t>
            </a:r>
          </a:p>
          <a:p>
            <a:pPr algn="ctr"/>
            <a:r>
              <a:rPr lang="en-US" sz="2400" b="1" dirty="0">
                <a:hlinkClick r:id="rId3"/>
              </a:rPr>
              <a:t>H-Khreis@tti.tamu.edu</a:t>
            </a:r>
            <a:r>
              <a:rPr lang="en-US" sz="2400" b="1" dirty="0"/>
              <a:t>, (979) 317-2799 x42799</a:t>
            </a:r>
          </a:p>
          <a:p>
            <a:pPr algn="ctr"/>
            <a:r>
              <a:rPr lang="en-US" sz="2400" b="1" dirty="0"/>
              <a:t>The author declares that there is no conflict of interest</a:t>
            </a:r>
          </a:p>
          <a:p>
            <a:pPr algn="ctr"/>
            <a:r>
              <a:rPr lang="en-US" sz="2400" b="1" dirty="0"/>
              <a:t>Lecture Track(s): HT/TT/PPT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More information on the performance of select policy options and packages is needed to evaluate their impacts and effectiveness against specific objectives and in specific contexts </a:t>
            </a:r>
          </a:p>
          <a:p>
            <a:r>
              <a:rPr lang="en-US" dirty="0"/>
              <a:t>More information on the transferability of policy options and packages is needed </a:t>
            </a:r>
          </a:p>
          <a:p>
            <a:r>
              <a:rPr lang="en-US" dirty="0"/>
              <a:t>There is a wealth of disparate information out there on the performance of policy options and </a:t>
            </a:r>
            <a:r>
              <a:rPr lang="en-US" dirty="0" err="1"/>
              <a:t>pachages</a:t>
            </a:r>
            <a:r>
              <a:rPr lang="en-US" dirty="0"/>
              <a:t> these can be synthesized under umbrellas of specific policy objectives for example, reducing air pollution from traffic and improving public health </a:t>
            </a:r>
          </a:p>
          <a:p>
            <a:pPr lvl="1"/>
            <a:r>
              <a:rPr lang="en-US" dirty="0"/>
              <a:t>An example of such synthesis can be found in Sanchez et al. (2020)</a:t>
            </a:r>
          </a:p>
          <a:p>
            <a:r>
              <a:rPr lang="en-US" dirty="0"/>
              <a:t>More information on the interaction of different policy measures in packages and best practices in the design of packages is needed</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There is a need for a logical approach to policy option and package generation in order to identify the most appropriate transport-related strategies, policy measures and packages for achieving transport planning and policy objectives </a:t>
            </a:r>
          </a:p>
          <a:p>
            <a:r>
              <a:rPr lang="en-US" dirty="0"/>
              <a:t>Policy option and package generation through tools such as KonSULT are valuable formalized approach to selecting policy and package options</a:t>
            </a:r>
          </a:p>
          <a:p>
            <a:r>
              <a:rPr lang="en-US" dirty="0"/>
              <a:t>The start point should be defining the context for option generation, including the definition of policy objectives</a:t>
            </a:r>
          </a:p>
          <a:p>
            <a:r>
              <a:rPr lang="en-US" dirty="0"/>
              <a:t>There are some sources of evidence on possible options, packages and strategies but this is limited</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77500" lnSpcReduction="20000"/>
          </a:bodyPr>
          <a:lstStyle/>
          <a:p>
            <a:r>
              <a:rPr lang="en-US" dirty="0"/>
              <a:t>Atkins, W.S., 2007. Long Term Process And Impact Evaluation Of The Local Transport Plan Policy: Final Report. Department for Transport, London.</a:t>
            </a:r>
          </a:p>
          <a:p>
            <a:r>
              <a:rPr lang="en-US" dirty="0"/>
              <a:t>Eddington, R., 2006. Transport’s Role in Sustaining the UK’s Productivity and Competitiveness. The Eddington Transport Study Main Report: UK Department for Transport, London.</a:t>
            </a:r>
          </a:p>
          <a:p>
            <a:r>
              <a:rPr lang="en-US" dirty="0"/>
              <a:t>May A.D. (2016). Measure selection: selecting the most effective packages of measures for Sustainable Urban Mobility Plans </a:t>
            </a:r>
            <a:r>
              <a:rPr lang="en-US" dirty="0">
                <a:hlinkClick r:id="rId2"/>
              </a:rPr>
              <a:t>http://www.sump-challenges.eu/kits</a:t>
            </a:r>
            <a:r>
              <a:rPr lang="en-US" dirty="0"/>
              <a:t>.</a:t>
            </a:r>
          </a:p>
          <a:p>
            <a:r>
              <a:rPr lang="en-US" dirty="0"/>
              <a:t>May, A.D., Khreis, H. and Mullen, C., 2018. Option generation for policy measures and packages: An assessment of the KonSULT knowledgebase. Case studies on transport policy, 6(3), pp.311-318.</a:t>
            </a:r>
          </a:p>
          <a:p>
            <a:r>
              <a:rPr lang="en-US" dirty="0"/>
              <a:t>May, A.D. 2020. Policy Option Generation and Selection. Book Chapter, Traffic-Related Air Pollution: Emissions, Human Exposures, and Health. Editors: Khreis, H., Nieuwenhuijsen, M., Ramani, T., Zietsman, J. Elsevier.</a:t>
            </a:r>
          </a:p>
          <a:p>
            <a:r>
              <a:rPr lang="en-US" dirty="0"/>
              <a:t>Sanchez, K. et al. 2020. Urban Policy Interventions To Reduce Traffic Emissions And Traffic-related Air Pollution: Protocol For A Systematic Evidence Map, Environment International, Accepted.</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Khreis, H., May, A.D. and </a:t>
            </a:r>
            <a:r>
              <a:rPr lang="en-US" dirty="0" err="1"/>
              <a:t>Nieuwenhuijsen</a:t>
            </a:r>
            <a:r>
              <a:rPr lang="en-US" dirty="0"/>
              <a:t>, M.J., 2017. Health impacts of urban transport policy measures: A guidance note for practice. Journal of Transport &amp; Health, 6, pp.209-227.</a:t>
            </a:r>
          </a:p>
          <a:p>
            <a:r>
              <a:rPr lang="en-US" dirty="0"/>
              <a:t>May, A.D., 2019. Measure selection for urban transport policy. In Integrating Human Health into Urban and Transport Planning (pp. 307-324). </a:t>
            </a:r>
            <a:r>
              <a:rPr lang="nl-NL" dirty="0"/>
              <a:t>Editors: Nieuwenhuijsen and Khreis, H. </a:t>
            </a:r>
            <a:r>
              <a:rPr lang="en-US" dirty="0"/>
              <a:t>Springer.</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pPr marL="0" indent="0">
              <a:buNone/>
            </a:pPr>
            <a:r>
              <a:rPr lang="en-US" dirty="0"/>
              <a:t>The author acknowledges substantial materials adapted from the chapter titled “Policy Option Generation and Selection” by Anthony May, and discussions with and mentoring by Professor May which enabled this lecture.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22599" y="1585220"/>
            <a:ext cx="7918851" cy="5272780"/>
          </a:xfrm>
        </p:spPr>
        <p:txBody>
          <a:bodyPr>
            <a:normAutofit/>
          </a:bodyPr>
          <a:lstStyle/>
          <a:p>
            <a:r>
              <a:rPr lang="en-US" sz="2400" dirty="0"/>
              <a:t>Cities now have access to a wide range of transport and land use policy measures </a:t>
            </a:r>
          </a:p>
          <a:p>
            <a:r>
              <a:rPr lang="en-US" sz="2400" dirty="0"/>
              <a:t>The number of available measures continues to expand</a:t>
            </a:r>
          </a:p>
          <a:p>
            <a:pPr lvl="1"/>
            <a:r>
              <a:rPr lang="en-US" dirty="0"/>
              <a:t>There are now perhaps 80+ types of policy measure available</a:t>
            </a:r>
          </a:p>
          <a:p>
            <a:pPr lvl="1"/>
            <a:r>
              <a:rPr lang="en-US" dirty="0"/>
              <a:t>Compared with perhaps 40 in the 1980s</a:t>
            </a:r>
          </a:p>
          <a:p>
            <a:r>
              <a:rPr lang="en-US" sz="2400" dirty="0"/>
              <a:t>Very little guidance available on how to select suitable measures</a:t>
            </a:r>
          </a:p>
          <a:p>
            <a:r>
              <a:rPr lang="en-US" sz="2400" dirty="0"/>
              <a:t>Even more the case for the development of measures’ packages </a:t>
            </a:r>
          </a:p>
          <a:p>
            <a:r>
              <a:rPr lang="en-US" sz="2400" dirty="0"/>
              <a:t>Option generation methods needed to identify the individual policy measures and packages which should be considered in specific contexts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0515600" cy="931207"/>
          </a:xfrm>
        </p:spPr>
        <p:txBody>
          <a:bodyPr/>
          <a:lstStyle/>
          <a:p>
            <a:r>
              <a:rPr lang="en-US" dirty="0"/>
              <a:t>Introduction</a:t>
            </a:r>
          </a:p>
        </p:txBody>
      </p:sp>
      <p:pic>
        <p:nvPicPr>
          <p:cNvPr id="4" name="Picture 3">
            <a:extLst>
              <a:ext uri="{FF2B5EF4-FFF2-40B4-BE49-F238E27FC236}">
                <a16:creationId xmlns:a16="http://schemas.microsoft.com/office/drawing/2014/main" id="{FA6533B8-DDCF-4985-ADEF-ED9A8A4DB589}"/>
              </a:ext>
            </a:extLst>
          </p:cNvPr>
          <p:cNvPicPr>
            <a:picLocks noChangeAspect="1"/>
          </p:cNvPicPr>
          <p:nvPr/>
        </p:nvPicPr>
        <p:blipFill>
          <a:blip r:embed="rId3"/>
          <a:stretch>
            <a:fillRect/>
          </a:stretch>
        </p:blipFill>
        <p:spPr>
          <a:xfrm>
            <a:off x="8241450" y="1729084"/>
            <a:ext cx="3950550" cy="4627265"/>
          </a:xfrm>
          <a:prstGeom prst="rect">
            <a:avLst/>
          </a:prstGeom>
        </p:spPr>
      </p:pic>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lnSpcReduction="10000"/>
          </a:bodyPr>
          <a:lstStyle/>
          <a:p>
            <a:pPr>
              <a:buClr>
                <a:srgbClr val="425B2A"/>
              </a:buClr>
            </a:pPr>
            <a:r>
              <a:rPr lang="en-US" dirty="0"/>
              <a:t>A </a:t>
            </a:r>
            <a:r>
              <a:rPr lang="en-US" i="1" dirty="0"/>
              <a:t>policy measure </a:t>
            </a:r>
            <a:r>
              <a:rPr lang="en-US" dirty="0"/>
              <a:t>is a broad type of action which can be taken to contribute to one or more policy objectives in a transport plan, to overcome one or more identified problems, or as part of an overall strategy </a:t>
            </a:r>
          </a:p>
          <a:p>
            <a:pPr>
              <a:buClr>
                <a:srgbClr val="425B2A"/>
              </a:buClr>
            </a:pPr>
            <a:r>
              <a:rPr lang="en-US" i="1" dirty="0"/>
              <a:t>A strategy </a:t>
            </a:r>
            <a:r>
              <a:rPr lang="en-US" dirty="0"/>
              <a:t>is a direction of change which a government agency, such as a city, wants to achieve in the transport system</a:t>
            </a:r>
          </a:p>
          <a:p>
            <a:pPr>
              <a:buClr>
                <a:srgbClr val="425B2A"/>
              </a:buClr>
            </a:pPr>
            <a:r>
              <a:rPr lang="en-US" dirty="0"/>
              <a:t>A </a:t>
            </a:r>
            <a:r>
              <a:rPr lang="en-US" i="1" dirty="0"/>
              <a:t>package</a:t>
            </a:r>
            <a:r>
              <a:rPr lang="en-US" dirty="0"/>
              <a:t> is a combination of different measures which have been grouped together in a package to contribute more effectively to policy objectives or to the resolution of problems</a:t>
            </a:r>
          </a:p>
          <a:p>
            <a:pPr>
              <a:buClr>
                <a:srgbClr val="425B2A"/>
              </a:buClr>
            </a:pPr>
            <a:r>
              <a:rPr lang="en-US" i="1" dirty="0"/>
              <a:t>Option generation </a:t>
            </a:r>
            <a:r>
              <a:rPr lang="en-US" dirty="0"/>
              <a:t>is the process by which possible measures or packages are identified.  The most common sources of suggestions are the existing knowledge and pre-conceived ideas of policy makers and professionals. However, there are a number of more formalized techniques for stimulating suggestions (May, 2020)</a:t>
            </a:r>
          </a:p>
        </p:txBody>
      </p:sp>
      <p:sp>
        <p:nvSpPr>
          <p:cNvPr id="3" name="Title 2"/>
          <p:cNvSpPr>
            <a:spLocks noGrp="1"/>
          </p:cNvSpPr>
          <p:nvPr>
            <p:ph type="title"/>
          </p:nvPr>
        </p:nvSpPr>
        <p:spPr>
          <a:xfrm>
            <a:off x="838200" y="211167"/>
            <a:ext cx="11353800" cy="931207"/>
          </a:xfrm>
        </p:spPr>
        <p:txBody>
          <a:bodyPr>
            <a:normAutofit/>
          </a:bodyPr>
          <a:lstStyle/>
          <a:p>
            <a:r>
              <a:rPr lang="en-US" dirty="0"/>
              <a:t>Definitions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396795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marL="0" indent="0">
              <a:buClr>
                <a:srgbClr val="425B2A"/>
              </a:buClr>
              <a:buNone/>
            </a:pPr>
            <a:r>
              <a:rPr lang="en-US" i="1" dirty="0"/>
              <a:t>““Unless a wide range of appropriate options is considered, there is a risk that the best options are overlooked and money could be wasted…</a:t>
            </a:r>
          </a:p>
          <a:p>
            <a:pPr marL="0" indent="0">
              <a:buClr>
                <a:srgbClr val="425B2A"/>
              </a:buClr>
              <a:buNone/>
            </a:pPr>
            <a:endParaRPr lang="en-US" i="1" dirty="0"/>
          </a:p>
          <a:p>
            <a:pPr marL="0" indent="0">
              <a:buClr>
                <a:srgbClr val="425B2A"/>
              </a:buClr>
              <a:buNone/>
            </a:pPr>
            <a:r>
              <a:rPr lang="en-US" i="1" dirty="0"/>
              <a:t>A good option generation process is crucial to ensure that the transport interventions that offer the highest returns can be found</a:t>
            </a:r>
          </a:p>
          <a:p>
            <a:pPr marL="0" indent="0">
              <a:buClr>
                <a:srgbClr val="425B2A"/>
              </a:buClr>
              <a:buNone/>
            </a:pPr>
            <a:endParaRPr lang="en-US" i="1" dirty="0"/>
          </a:p>
          <a:p>
            <a:pPr marL="0" indent="0">
              <a:buClr>
                <a:srgbClr val="425B2A"/>
              </a:buClr>
              <a:buNone/>
            </a:pPr>
            <a:r>
              <a:rPr lang="en-US" i="1" dirty="0"/>
              <a:t>… The full range of options should look across all modes and include making better use of the existing transport system, including better pricing; investing in assets that increase capacity ….; investment in fixed infrastructure; and combinations of these options.” </a:t>
            </a:r>
            <a:r>
              <a:rPr lang="en-US" dirty="0"/>
              <a:t>(Eddington, 2006)</a:t>
            </a:r>
          </a:p>
        </p:txBody>
      </p:sp>
      <p:sp>
        <p:nvSpPr>
          <p:cNvPr id="3" name="Title 2"/>
          <p:cNvSpPr>
            <a:spLocks noGrp="1"/>
          </p:cNvSpPr>
          <p:nvPr>
            <p:ph type="title"/>
          </p:nvPr>
        </p:nvSpPr>
        <p:spPr>
          <a:xfrm>
            <a:off x="838200" y="211167"/>
            <a:ext cx="11353800" cy="931207"/>
          </a:xfrm>
        </p:spPr>
        <p:txBody>
          <a:bodyPr>
            <a:normAutofit/>
          </a:bodyPr>
          <a:lstStyle/>
          <a:p>
            <a:r>
              <a:rPr lang="en-US" dirty="0"/>
              <a:t>Significance</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316920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fontScale="92500" lnSpcReduction="10000"/>
          </a:bodyPr>
          <a:lstStyle/>
          <a:p>
            <a:pPr>
              <a:buClr>
                <a:srgbClr val="425B2A"/>
              </a:buClr>
            </a:pPr>
            <a:r>
              <a:rPr lang="en-US" sz="3200" dirty="0"/>
              <a:t>Over-reliance on preconceived ideas </a:t>
            </a:r>
          </a:p>
          <a:p>
            <a:pPr>
              <a:buClr>
                <a:srgbClr val="425B2A"/>
              </a:buClr>
            </a:pPr>
            <a:r>
              <a:rPr lang="en-US" sz="3200" dirty="0"/>
              <a:t>Focus on supply-side rather than demand-side measures</a:t>
            </a:r>
          </a:p>
          <a:p>
            <a:pPr>
              <a:buClr>
                <a:srgbClr val="425B2A"/>
              </a:buClr>
            </a:pPr>
            <a:r>
              <a:rPr lang="en-US" sz="3200" dirty="0"/>
              <a:t>Lack of awareness of the wider range of policy measures available</a:t>
            </a:r>
          </a:p>
          <a:p>
            <a:pPr>
              <a:buClr>
                <a:srgbClr val="425B2A"/>
              </a:buClr>
            </a:pPr>
            <a:r>
              <a:rPr lang="en-US" sz="3200" dirty="0"/>
              <a:t>Lack of a formalized approach for option generation</a:t>
            </a:r>
          </a:p>
          <a:p>
            <a:pPr>
              <a:buClr>
                <a:srgbClr val="425B2A"/>
              </a:buClr>
            </a:pPr>
            <a:r>
              <a:rPr lang="en-US" sz="3200" dirty="0"/>
              <a:t>Lack of evidence of the performance of measures in different contexts and how to overcome implementation barriers</a:t>
            </a:r>
          </a:p>
          <a:p>
            <a:pPr>
              <a:buClr>
                <a:srgbClr val="425B2A"/>
              </a:buClr>
            </a:pPr>
            <a:r>
              <a:rPr lang="en-US" sz="3200" dirty="0"/>
              <a:t>Lack of expertise in designing a given policy measure to meet local needs</a:t>
            </a:r>
          </a:p>
          <a:p>
            <a:pPr>
              <a:buClr>
                <a:srgbClr val="425B2A"/>
              </a:buClr>
            </a:pPr>
            <a:r>
              <a:rPr lang="en-US" sz="3200" dirty="0"/>
              <a:t>Failure to appraise the resulting options appropriately in terms of effectiveness, acceptability and value for money</a:t>
            </a:r>
          </a:p>
        </p:txBody>
      </p:sp>
      <p:sp>
        <p:nvSpPr>
          <p:cNvPr id="3" name="Title 2"/>
          <p:cNvSpPr>
            <a:spLocks noGrp="1"/>
          </p:cNvSpPr>
          <p:nvPr>
            <p:ph type="title"/>
          </p:nvPr>
        </p:nvSpPr>
        <p:spPr>
          <a:xfrm>
            <a:off x="838200" y="211167"/>
            <a:ext cx="11353800" cy="931207"/>
          </a:xfrm>
        </p:spPr>
        <p:txBody>
          <a:bodyPr>
            <a:normAutofit/>
          </a:bodyPr>
          <a:lstStyle/>
          <a:p>
            <a:r>
              <a:rPr lang="en-US" dirty="0"/>
              <a:t>Weaknesses of Policy Option Generation</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198853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numCol="2">
            <a:normAutofit fontScale="92500" lnSpcReduction="10000"/>
          </a:bodyPr>
          <a:lstStyle/>
          <a:p>
            <a:pPr marL="85725" lvl="0" indent="274638" fontAlgn="base">
              <a:spcBef>
                <a:spcPct val="0"/>
              </a:spcBef>
              <a:spcAft>
                <a:spcPct val="40000"/>
              </a:spcAft>
              <a:buClrTx/>
              <a:buFontTx/>
              <a:buChar char="•"/>
            </a:pPr>
            <a:r>
              <a:rPr lang="en-GB" altLang="en-US" kern="0" dirty="0">
                <a:solidFill>
                  <a:srgbClr val="000005"/>
                </a:solidFill>
                <a:latin typeface="Arial"/>
              </a:rPr>
              <a:t>Management and service</a:t>
            </a:r>
          </a:p>
          <a:p>
            <a:pPr marL="539750" lvl="1" indent="352425" fontAlgn="base">
              <a:spcBef>
                <a:spcPct val="0"/>
              </a:spcBef>
              <a:spcAft>
                <a:spcPct val="40000"/>
              </a:spcAft>
              <a:buClrTx/>
              <a:buFontTx/>
              <a:buChar char="•"/>
            </a:pPr>
            <a:r>
              <a:rPr lang="en-GB" altLang="en-US" kern="0" dirty="0">
                <a:solidFill>
                  <a:srgbClr val="000005"/>
                </a:solidFill>
                <a:latin typeface="Arial"/>
              </a:rPr>
              <a:t>Car and bicycle sharing</a:t>
            </a:r>
          </a:p>
          <a:p>
            <a:pPr marL="539750" lvl="1" indent="352425" fontAlgn="base">
              <a:spcBef>
                <a:spcPct val="0"/>
              </a:spcBef>
              <a:spcAft>
                <a:spcPct val="40000"/>
              </a:spcAft>
              <a:buClrTx/>
              <a:buFontTx/>
              <a:buChar char="•"/>
            </a:pPr>
            <a:r>
              <a:rPr lang="en-GB" altLang="en-US" kern="0" dirty="0">
                <a:solidFill>
                  <a:srgbClr val="000005"/>
                </a:solidFill>
                <a:latin typeface="Arial"/>
              </a:rPr>
              <a:t>Low emission zones </a:t>
            </a:r>
          </a:p>
          <a:p>
            <a:pPr marL="85725" lvl="0" indent="274638" fontAlgn="base">
              <a:spcBef>
                <a:spcPct val="0"/>
              </a:spcBef>
              <a:spcAft>
                <a:spcPct val="40000"/>
              </a:spcAft>
              <a:buClrTx/>
              <a:buFontTx/>
              <a:buChar char="•"/>
            </a:pPr>
            <a:r>
              <a:rPr lang="en-GB" altLang="en-US" kern="0" dirty="0">
                <a:solidFill>
                  <a:srgbClr val="000005"/>
                </a:solidFill>
                <a:latin typeface="Arial"/>
              </a:rPr>
              <a:t>Information</a:t>
            </a:r>
          </a:p>
          <a:p>
            <a:pPr marL="539750" lvl="1" indent="352425" fontAlgn="base">
              <a:spcBef>
                <a:spcPct val="0"/>
              </a:spcBef>
              <a:spcAft>
                <a:spcPct val="40000"/>
              </a:spcAft>
              <a:buClrTx/>
              <a:buFontTx/>
              <a:buChar char="•"/>
            </a:pPr>
            <a:r>
              <a:rPr lang="en-GB" altLang="en-US" kern="0" dirty="0">
                <a:solidFill>
                  <a:srgbClr val="000005"/>
                </a:solidFill>
                <a:latin typeface="Arial"/>
              </a:rPr>
              <a:t>Trip planning systems</a:t>
            </a:r>
          </a:p>
          <a:p>
            <a:pPr marL="539750" lvl="1" indent="352425" fontAlgn="base">
              <a:spcBef>
                <a:spcPct val="0"/>
              </a:spcBef>
              <a:spcAft>
                <a:spcPct val="40000"/>
              </a:spcAft>
              <a:buClrTx/>
              <a:buFontTx/>
              <a:buChar char="•"/>
            </a:pPr>
            <a:r>
              <a:rPr lang="en-GB" altLang="en-US" kern="0" dirty="0">
                <a:solidFill>
                  <a:srgbClr val="000005"/>
                </a:solidFill>
                <a:latin typeface="Arial"/>
              </a:rPr>
              <a:t>In-vehicle real time guidance</a:t>
            </a:r>
          </a:p>
          <a:p>
            <a:pPr marL="85725" lvl="0" indent="274638" fontAlgn="base">
              <a:spcBef>
                <a:spcPct val="0"/>
              </a:spcBef>
              <a:spcAft>
                <a:spcPct val="40000"/>
              </a:spcAft>
              <a:buClrTx/>
              <a:buFontTx/>
              <a:buChar char="•"/>
            </a:pPr>
            <a:r>
              <a:rPr lang="en-GB" altLang="en-US" kern="0" dirty="0">
                <a:solidFill>
                  <a:srgbClr val="000005"/>
                </a:solidFill>
                <a:latin typeface="Arial"/>
              </a:rPr>
              <a:t>Attitudinal and behavioural</a:t>
            </a:r>
          </a:p>
          <a:p>
            <a:pPr marL="539750" lvl="1" indent="352425" fontAlgn="base">
              <a:spcBef>
                <a:spcPct val="0"/>
              </a:spcBef>
              <a:spcAft>
                <a:spcPct val="40000"/>
              </a:spcAft>
              <a:buClrTx/>
              <a:buFontTx/>
              <a:buChar char="•"/>
            </a:pPr>
            <a:r>
              <a:rPr lang="en-GB" altLang="en-US" kern="0" dirty="0">
                <a:solidFill>
                  <a:srgbClr val="000005"/>
                </a:solidFill>
                <a:latin typeface="Arial"/>
              </a:rPr>
              <a:t>Personalised travel advice</a:t>
            </a:r>
          </a:p>
          <a:p>
            <a:pPr marL="539750" lvl="1" indent="352425" fontAlgn="base">
              <a:spcBef>
                <a:spcPct val="0"/>
              </a:spcBef>
              <a:spcAft>
                <a:spcPct val="40000"/>
              </a:spcAft>
              <a:buClrTx/>
              <a:buFontTx/>
              <a:buChar char="•"/>
            </a:pPr>
            <a:r>
              <a:rPr lang="en-GB" altLang="en-US" kern="0" dirty="0">
                <a:solidFill>
                  <a:srgbClr val="000005"/>
                </a:solidFill>
                <a:latin typeface="Arial"/>
              </a:rPr>
              <a:t>Company travel plans</a:t>
            </a:r>
          </a:p>
          <a:p>
            <a:pPr marL="85725" lvl="0" indent="274638" fontAlgn="base">
              <a:spcBef>
                <a:spcPct val="0"/>
              </a:spcBef>
              <a:spcAft>
                <a:spcPct val="40000"/>
              </a:spcAft>
              <a:buClrTx/>
              <a:buFontTx/>
              <a:buChar char="•"/>
            </a:pPr>
            <a:r>
              <a:rPr lang="en-GB" altLang="en-US" kern="0" dirty="0">
                <a:solidFill>
                  <a:srgbClr val="000005"/>
                </a:solidFill>
                <a:latin typeface="Arial"/>
              </a:rPr>
              <a:t>Pricing</a:t>
            </a:r>
          </a:p>
          <a:p>
            <a:pPr marL="539750" lvl="1" indent="352425" fontAlgn="base">
              <a:spcBef>
                <a:spcPct val="0"/>
              </a:spcBef>
              <a:spcAft>
                <a:spcPct val="40000"/>
              </a:spcAft>
              <a:buClrTx/>
              <a:buFontTx/>
              <a:buChar char="•"/>
            </a:pPr>
            <a:r>
              <a:rPr lang="en-GB" altLang="en-US" kern="0" dirty="0">
                <a:solidFill>
                  <a:srgbClr val="000005"/>
                </a:solidFill>
                <a:latin typeface="Arial"/>
              </a:rPr>
              <a:t>Road user charging</a:t>
            </a:r>
          </a:p>
          <a:p>
            <a:pPr marL="539750" lvl="1" indent="352425" fontAlgn="base">
              <a:spcBef>
                <a:spcPct val="0"/>
              </a:spcBef>
              <a:spcAft>
                <a:spcPct val="40000"/>
              </a:spcAft>
              <a:buClrTx/>
              <a:buFontTx/>
              <a:buChar char="•"/>
            </a:pPr>
            <a:r>
              <a:rPr lang="en-GB" altLang="en-US" kern="0" dirty="0">
                <a:solidFill>
                  <a:srgbClr val="000005"/>
                </a:solidFill>
                <a:latin typeface="Arial"/>
              </a:rPr>
              <a:t>Private parking controls</a:t>
            </a:r>
          </a:p>
          <a:p>
            <a:pPr marL="82550" indent="352425" fontAlgn="base">
              <a:spcBef>
                <a:spcPct val="0"/>
              </a:spcBef>
              <a:spcAft>
                <a:spcPct val="40000"/>
              </a:spcAft>
              <a:buClrTx/>
              <a:buFontTx/>
              <a:buChar char="•"/>
            </a:pPr>
            <a:r>
              <a:rPr lang="en-GB" altLang="en-US" kern="0" dirty="0">
                <a:solidFill>
                  <a:srgbClr val="000005"/>
                </a:solidFill>
                <a:latin typeface="Arial"/>
              </a:rPr>
              <a:t>Land use </a:t>
            </a:r>
          </a:p>
          <a:p>
            <a:pPr marL="539750" lvl="1" indent="352425" fontAlgn="base">
              <a:spcBef>
                <a:spcPct val="0"/>
              </a:spcBef>
              <a:spcAft>
                <a:spcPct val="40000"/>
              </a:spcAft>
              <a:buClrTx/>
              <a:buFontTx/>
              <a:buChar char="•"/>
            </a:pPr>
            <a:r>
              <a:rPr lang="en-US" altLang="en-US" kern="0" dirty="0">
                <a:solidFill>
                  <a:srgbClr val="000005"/>
                </a:solidFill>
                <a:latin typeface="Arial"/>
              </a:rPr>
              <a:t>Development density and mix</a:t>
            </a:r>
          </a:p>
          <a:p>
            <a:pPr marL="539750" lvl="1" indent="352425" fontAlgn="base">
              <a:spcBef>
                <a:spcPct val="0"/>
              </a:spcBef>
              <a:spcAft>
                <a:spcPct val="40000"/>
              </a:spcAft>
              <a:buClrTx/>
              <a:buFontTx/>
              <a:buChar char="•"/>
            </a:pPr>
            <a:r>
              <a:rPr lang="en-US" altLang="en-US" kern="0" dirty="0">
                <a:solidFill>
                  <a:srgbClr val="000005"/>
                </a:solidFill>
                <a:latin typeface="Arial"/>
              </a:rPr>
              <a:t>Land use to support public transport</a:t>
            </a:r>
          </a:p>
          <a:p>
            <a:pPr marL="82550" indent="352425" fontAlgn="base">
              <a:spcBef>
                <a:spcPct val="0"/>
              </a:spcBef>
              <a:spcAft>
                <a:spcPct val="40000"/>
              </a:spcAft>
              <a:buClrTx/>
              <a:buFontTx/>
              <a:buChar char="•"/>
            </a:pPr>
            <a:r>
              <a:rPr lang="en-US" altLang="en-US" kern="0" dirty="0">
                <a:solidFill>
                  <a:srgbClr val="000005"/>
                </a:solidFill>
                <a:latin typeface="Arial"/>
              </a:rPr>
              <a:t>Infrastructure</a:t>
            </a:r>
          </a:p>
          <a:p>
            <a:pPr marL="539750" lvl="1" indent="352425" fontAlgn="base">
              <a:spcBef>
                <a:spcPct val="0"/>
              </a:spcBef>
              <a:spcAft>
                <a:spcPct val="40000"/>
              </a:spcAft>
              <a:buClrTx/>
              <a:buFontTx/>
              <a:buChar char="•"/>
            </a:pPr>
            <a:r>
              <a:rPr lang="en-US" altLang="en-US" kern="0" dirty="0">
                <a:solidFill>
                  <a:srgbClr val="000005"/>
                </a:solidFill>
                <a:latin typeface="Arial"/>
              </a:rPr>
              <a:t>New road construction</a:t>
            </a:r>
          </a:p>
          <a:p>
            <a:pPr marL="539750" lvl="1" indent="352425" fontAlgn="base">
              <a:spcBef>
                <a:spcPct val="0"/>
              </a:spcBef>
              <a:spcAft>
                <a:spcPct val="40000"/>
              </a:spcAft>
              <a:buClrTx/>
              <a:buFontTx/>
              <a:buChar char="•"/>
            </a:pPr>
            <a:r>
              <a:rPr lang="en-US" altLang="en-US" kern="0" dirty="0">
                <a:solidFill>
                  <a:srgbClr val="000005"/>
                </a:solidFill>
                <a:latin typeface="Arial"/>
              </a:rPr>
              <a:t>Trams and light rail</a:t>
            </a:r>
          </a:p>
          <a:p>
            <a:pPr marL="82550" indent="352425" fontAlgn="base">
              <a:spcBef>
                <a:spcPct val="0"/>
              </a:spcBef>
              <a:spcAft>
                <a:spcPct val="40000"/>
              </a:spcAft>
              <a:buClrTx/>
              <a:buFontTx/>
              <a:buChar char="•"/>
            </a:pPr>
            <a:r>
              <a:rPr lang="en-US" altLang="en-US" kern="0" dirty="0">
                <a:solidFill>
                  <a:srgbClr val="000005"/>
                </a:solidFill>
                <a:latin typeface="Arial"/>
              </a:rPr>
              <a:t>Technology</a:t>
            </a:r>
          </a:p>
          <a:p>
            <a:pPr marL="539750" lvl="1" indent="352425" fontAlgn="base">
              <a:spcBef>
                <a:spcPct val="0"/>
              </a:spcBef>
              <a:spcAft>
                <a:spcPct val="40000"/>
              </a:spcAft>
              <a:buClrTx/>
              <a:buFontTx/>
              <a:buChar char="•"/>
            </a:pPr>
            <a:r>
              <a:rPr lang="en-US" altLang="en-US" kern="0" dirty="0">
                <a:solidFill>
                  <a:srgbClr val="000005"/>
                </a:solidFill>
                <a:latin typeface="Arial"/>
              </a:rPr>
              <a:t>New motor power (electric and </a:t>
            </a:r>
            <a:r>
              <a:rPr lang="en-US" altLang="en-US" kern="0">
                <a:solidFill>
                  <a:srgbClr val="000005"/>
                </a:solidFill>
                <a:latin typeface="Arial"/>
              </a:rPr>
              <a:t>hydrogen vehicles) </a:t>
            </a:r>
            <a:endParaRPr lang="en-US" altLang="en-US" kern="0" dirty="0">
              <a:solidFill>
                <a:srgbClr val="000005"/>
              </a:solidFill>
              <a:latin typeface="Arial"/>
            </a:endParaRPr>
          </a:p>
          <a:p>
            <a:pPr marL="539750" lvl="1" indent="352425" fontAlgn="base">
              <a:spcBef>
                <a:spcPct val="0"/>
              </a:spcBef>
              <a:spcAft>
                <a:spcPct val="40000"/>
              </a:spcAft>
              <a:buClrTx/>
              <a:buFontTx/>
              <a:buChar char="•"/>
            </a:pPr>
            <a:r>
              <a:rPr lang="en-US" altLang="en-US" kern="0" dirty="0">
                <a:solidFill>
                  <a:srgbClr val="000005"/>
                </a:solidFill>
                <a:latin typeface="Arial"/>
              </a:rPr>
              <a:t>Automated and connected vehicles</a:t>
            </a:r>
          </a:p>
        </p:txBody>
      </p:sp>
      <p:sp>
        <p:nvSpPr>
          <p:cNvPr id="3" name="Title 2"/>
          <p:cNvSpPr>
            <a:spLocks noGrp="1"/>
          </p:cNvSpPr>
          <p:nvPr>
            <p:ph type="title"/>
          </p:nvPr>
        </p:nvSpPr>
        <p:spPr>
          <a:xfrm>
            <a:off x="838200" y="211167"/>
            <a:ext cx="11353800" cy="931207"/>
          </a:xfrm>
        </p:spPr>
        <p:txBody>
          <a:bodyPr>
            <a:normAutofit/>
          </a:bodyPr>
          <a:lstStyle/>
          <a:p>
            <a:r>
              <a:rPr lang="en-US" dirty="0"/>
              <a:t>Examples of Policy Options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305115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41650" cy="5286663"/>
          </a:xfrm>
        </p:spPr>
        <p:txBody>
          <a:bodyPr numCol="2">
            <a:normAutofit/>
          </a:bodyPr>
          <a:lstStyle/>
          <a:p>
            <a:pPr marL="542925" indent="-457200" fontAlgn="base">
              <a:spcBef>
                <a:spcPct val="0"/>
              </a:spcBef>
              <a:spcAft>
                <a:spcPct val="40000"/>
              </a:spcAft>
              <a:buClrTx/>
            </a:pPr>
            <a:r>
              <a:rPr lang="en-GB" altLang="en-US" kern="0" dirty="0">
                <a:solidFill>
                  <a:srgbClr val="000005"/>
                </a:solidFill>
                <a:latin typeface="Arial"/>
              </a:rPr>
              <a:t>Reducing the need for travel </a:t>
            </a:r>
          </a:p>
          <a:p>
            <a:pPr marL="542925" indent="-457200" fontAlgn="base">
              <a:spcBef>
                <a:spcPct val="0"/>
              </a:spcBef>
              <a:spcAft>
                <a:spcPct val="40000"/>
              </a:spcAft>
              <a:buClrTx/>
            </a:pPr>
            <a:r>
              <a:rPr lang="en-GB" altLang="en-US" kern="0" dirty="0">
                <a:solidFill>
                  <a:srgbClr val="000005"/>
                </a:solidFill>
                <a:latin typeface="Arial"/>
              </a:rPr>
              <a:t>Reducing car use</a:t>
            </a:r>
          </a:p>
          <a:p>
            <a:pPr marL="542925" indent="-457200" fontAlgn="base">
              <a:spcBef>
                <a:spcPct val="0"/>
              </a:spcBef>
              <a:spcAft>
                <a:spcPct val="40000"/>
              </a:spcAft>
              <a:buClrTx/>
            </a:pPr>
            <a:r>
              <a:rPr lang="en-GB" altLang="en-US" kern="0" dirty="0">
                <a:solidFill>
                  <a:srgbClr val="000005"/>
                </a:solidFill>
                <a:latin typeface="Arial"/>
              </a:rPr>
              <a:t>Improving public transport </a:t>
            </a:r>
          </a:p>
          <a:p>
            <a:pPr marL="542925" indent="-457200" fontAlgn="base">
              <a:spcBef>
                <a:spcPct val="0"/>
              </a:spcBef>
              <a:spcAft>
                <a:spcPct val="40000"/>
              </a:spcAft>
              <a:buClrTx/>
            </a:pPr>
            <a:endParaRPr lang="en-GB" altLang="en-US" kern="0" dirty="0">
              <a:solidFill>
                <a:srgbClr val="000005"/>
              </a:solidFill>
              <a:latin typeface="Arial"/>
            </a:endParaRPr>
          </a:p>
          <a:p>
            <a:pPr marL="542925" indent="-457200" fontAlgn="base">
              <a:spcBef>
                <a:spcPct val="0"/>
              </a:spcBef>
              <a:spcAft>
                <a:spcPct val="40000"/>
              </a:spcAft>
              <a:buClrTx/>
            </a:pPr>
            <a:endParaRPr lang="en-GB" altLang="en-US" kern="0" dirty="0">
              <a:solidFill>
                <a:srgbClr val="000005"/>
              </a:solidFill>
              <a:latin typeface="Arial"/>
            </a:endParaRPr>
          </a:p>
          <a:p>
            <a:pPr marL="542925" indent="-457200" fontAlgn="base">
              <a:spcBef>
                <a:spcPct val="0"/>
              </a:spcBef>
              <a:spcAft>
                <a:spcPct val="40000"/>
              </a:spcAft>
              <a:buClrTx/>
            </a:pPr>
            <a:endParaRPr lang="en-GB" altLang="en-US" kern="0" dirty="0">
              <a:solidFill>
                <a:srgbClr val="000005"/>
              </a:solidFill>
              <a:latin typeface="Arial"/>
            </a:endParaRPr>
          </a:p>
          <a:p>
            <a:pPr marL="542925" indent="-457200" fontAlgn="base">
              <a:spcBef>
                <a:spcPct val="0"/>
              </a:spcBef>
              <a:spcAft>
                <a:spcPct val="40000"/>
              </a:spcAft>
              <a:buClrTx/>
            </a:pPr>
            <a:endParaRPr lang="en-GB" altLang="en-US" kern="0" dirty="0">
              <a:solidFill>
                <a:srgbClr val="000005"/>
              </a:solidFill>
              <a:latin typeface="Arial"/>
            </a:endParaRPr>
          </a:p>
          <a:p>
            <a:pPr marL="542925" indent="-457200" fontAlgn="base">
              <a:spcBef>
                <a:spcPct val="0"/>
              </a:spcBef>
              <a:spcAft>
                <a:spcPct val="40000"/>
              </a:spcAft>
              <a:buClrTx/>
            </a:pPr>
            <a:endParaRPr lang="en-GB" altLang="en-US" kern="0" dirty="0">
              <a:solidFill>
                <a:srgbClr val="000005"/>
              </a:solidFill>
              <a:latin typeface="Arial"/>
            </a:endParaRPr>
          </a:p>
          <a:p>
            <a:pPr marL="542925" indent="-457200" fontAlgn="base">
              <a:spcBef>
                <a:spcPct val="0"/>
              </a:spcBef>
              <a:spcAft>
                <a:spcPct val="40000"/>
              </a:spcAft>
              <a:buClrTx/>
            </a:pPr>
            <a:endParaRPr lang="en-GB" altLang="en-US" kern="0" dirty="0">
              <a:solidFill>
                <a:srgbClr val="000005"/>
              </a:solidFill>
              <a:latin typeface="Arial"/>
            </a:endParaRPr>
          </a:p>
          <a:p>
            <a:pPr marL="542925" indent="-457200" fontAlgn="base">
              <a:spcBef>
                <a:spcPct val="0"/>
              </a:spcBef>
              <a:spcAft>
                <a:spcPct val="40000"/>
              </a:spcAft>
              <a:buClrTx/>
            </a:pPr>
            <a:r>
              <a:rPr lang="en-GB" altLang="en-US" kern="0" dirty="0">
                <a:solidFill>
                  <a:srgbClr val="000005"/>
                </a:solidFill>
                <a:latin typeface="Arial"/>
              </a:rPr>
              <a:t>Improving road network performance</a:t>
            </a:r>
          </a:p>
          <a:p>
            <a:pPr marL="542925" indent="-457200" fontAlgn="base">
              <a:spcBef>
                <a:spcPct val="0"/>
              </a:spcBef>
              <a:spcAft>
                <a:spcPct val="40000"/>
              </a:spcAft>
              <a:buClrTx/>
            </a:pPr>
            <a:r>
              <a:rPr lang="en-US" altLang="en-US" kern="0" dirty="0">
                <a:solidFill>
                  <a:srgbClr val="000005"/>
                </a:solidFill>
                <a:latin typeface="Arial"/>
              </a:rPr>
              <a:t>Improving walking and cycling</a:t>
            </a:r>
          </a:p>
          <a:p>
            <a:pPr marL="542925" indent="-457200" fontAlgn="base">
              <a:spcBef>
                <a:spcPct val="0"/>
              </a:spcBef>
              <a:spcAft>
                <a:spcPct val="40000"/>
              </a:spcAft>
              <a:buClrTx/>
            </a:pPr>
            <a:r>
              <a:rPr lang="en-US" altLang="en-US" kern="0" dirty="0">
                <a:solidFill>
                  <a:srgbClr val="000005"/>
                </a:solidFill>
                <a:latin typeface="Arial"/>
              </a:rPr>
              <a:t>Improving freight operations</a:t>
            </a:r>
          </a:p>
          <a:p>
            <a:pPr marL="542925" indent="-457200" fontAlgn="base">
              <a:spcBef>
                <a:spcPct val="0"/>
              </a:spcBef>
              <a:spcAft>
                <a:spcPct val="40000"/>
              </a:spcAft>
              <a:buClrTx/>
            </a:pPr>
            <a:endParaRPr lang="en-GB" altLang="en-US" kern="0" dirty="0">
              <a:solidFill>
                <a:srgbClr val="000005"/>
              </a:solidFill>
              <a:latin typeface="Arial"/>
            </a:endParaRPr>
          </a:p>
          <a:p>
            <a:pPr marL="85725" lvl="0" indent="0" fontAlgn="base">
              <a:spcBef>
                <a:spcPct val="0"/>
              </a:spcBef>
              <a:spcAft>
                <a:spcPct val="40000"/>
              </a:spcAft>
              <a:buClrTx/>
              <a:buNone/>
            </a:pPr>
            <a:endParaRPr lang="en-US" altLang="en-US" kern="0" dirty="0">
              <a:solidFill>
                <a:srgbClr val="000005"/>
              </a:solidFill>
              <a:latin typeface="Arial"/>
            </a:endParaRPr>
          </a:p>
        </p:txBody>
      </p:sp>
      <p:sp>
        <p:nvSpPr>
          <p:cNvPr id="3" name="Title 2"/>
          <p:cNvSpPr>
            <a:spLocks noGrp="1"/>
          </p:cNvSpPr>
          <p:nvPr>
            <p:ph type="title"/>
          </p:nvPr>
        </p:nvSpPr>
        <p:spPr>
          <a:xfrm>
            <a:off x="838200" y="211167"/>
            <a:ext cx="11353800" cy="931207"/>
          </a:xfrm>
        </p:spPr>
        <p:txBody>
          <a:bodyPr>
            <a:normAutofit/>
          </a:bodyPr>
          <a:lstStyle/>
          <a:p>
            <a:r>
              <a:rPr lang="en-US" dirty="0"/>
              <a:t>Examples of Strategies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5" name="Picture 4">
            <a:extLst>
              <a:ext uri="{FF2B5EF4-FFF2-40B4-BE49-F238E27FC236}">
                <a16:creationId xmlns:a16="http://schemas.microsoft.com/office/drawing/2014/main" id="{C2FBC507-FF91-4603-9C53-4BE92F844B8E}"/>
              </a:ext>
            </a:extLst>
          </p:cNvPr>
          <p:cNvPicPr>
            <a:picLocks noChangeAspect="1"/>
          </p:cNvPicPr>
          <p:nvPr/>
        </p:nvPicPr>
        <p:blipFill>
          <a:blip r:embed="rId3"/>
          <a:stretch>
            <a:fillRect/>
          </a:stretch>
        </p:blipFill>
        <p:spPr>
          <a:xfrm>
            <a:off x="954095" y="3740769"/>
            <a:ext cx="10241280" cy="2560320"/>
          </a:xfrm>
          <a:prstGeom prst="rect">
            <a:avLst/>
          </a:prstGeom>
        </p:spPr>
      </p:pic>
      <p:sp>
        <p:nvSpPr>
          <p:cNvPr id="6" name="TextBox 5">
            <a:extLst>
              <a:ext uri="{FF2B5EF4-FFF2-40B4-BE49-F238E27FC236}">
                <a16:creationId xmlns:a16="http://schemas.microsoft.com/office/drawing/2014/main" id="{3125FE0A-8E6D-40FE-84D1-2E1AA03366CB}"/>
              </a:ext>
            </a:extLst>
          </p:cNvPr>
          <p:cNvSpPr txBox="1"/>
          <p:nvPr/>
        </p:nvSpPr>
        <p:spPr>
          <a:xfrm>
            <a:off x="833415" y="6323667"/>
            <a:ext cx="10250221" cy="646331"/>
          </a:xfrm>
          <a:prstGeom prst="rect">
            <a:avLst/>
          </a:prstGeom>
          <a:noFill/>
        </p:spPr>
        <p:txBody>
          <a:bodyPr wrap="square" rtlCol="0" anchor="ctr">
            <a:spAutoFit/>
          </a:bodyPr>
          <a:lstStyle/>
          <a:p>
            <a:r>
              <a:rPr lang="en-US" dirty="0"/>
              <a:t>Source: Decision Makers' Guidebook, KonSULT, available from: </a:t>
            </a:r>
            <a:r>
              <a:rPr lang="en-US" dirty="0">
                <a:hlinkClick r:id="rId4"/>
              </a:rPr>
              <a:t>http://www.konsult.leeds.ac.uk/dmg/11/</a:t>
            </a:r>
            <a:r>
              <a:rPr lang="en-US" dirty="0"/>
              <a:t>   </a:t>
            </a:r>
          </a:p>
          <a:p>
            <a:r>
              <a:rPr lang="en-US" dirty="0"/>
              <a:t> </a:t>
            </a:r>
          </a:p>
        </p:txBody>
      </p:sp>
    </p:spTree>
    <p:extLst>
      <p:ext uri="{BB962C8B-B14F-4D97-AF65-F5344CB8AC3E}">
        <p14:creationId xmlns:p14="http://schemas.microsoft.com/office/powerpoint/2010/main" val="366536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250576"/>
            <a:ext cx="10541650" cy="5396257"/>
          </a:xfrm>
        </p:spPr>
        <p:txBody>
          <a:bodyPr numCol="1">
            <a:normAutofit/>
          </a:bodyPr>
          <a:lstStyle/>
          <a:p>
            <a:pPr marL="85725" lvl="0" indent="0" fontAlgn="base">
              <a:spcBef>
                <a:spcPct val="0"/>
              </a:spcBef>
              <a:spcAft>
                <a:spcPct val="40000"/>
              </a:spcAft>
              <a:buClrTx/>
              <a:buNone/>
            </a:pPr>
            <a:r>
              <a:rPr lang="en-US" altLang="en-US" kern="0" dirty="0">
                <a:solidFill>
                  <a:srgbClr val="000005"/>
                </a:solidFill>
                <a:latin typeface="Arial"/>
              </a:rPr>
              <a:t>Strategies can contribute to city objectives</a:t>
            </a:r>
          </a:p>
          <a:p>
            <a:pPr marL="85725" lvl="0" indent="0" fontAlgn="base">
              <a:spcBef>
                <a:spcPct val="0"/>
              </a:spcBef>
              <a:spcAft>
                <a:spcPct val="40000"/>
              </a:spcAft>
              <a:buClrTx/>
              <a:buNone/>
            </a:pPr>
            <a:r>
              <a:rPr lang="en-US" altLang="en-US" kern="0" dirty="0">
                <a:solidFill>
                  <a:srgbClr val="000005"/>
                </a:solidFill>
                <a:latin typeface="Arial"/>
              </a:rPr>
              <a:t>In tackling traffic-related air pollution and its impacts on health, all six strategies have a part to play, but with the added emphasis, when improving public transport, road network performance and freight operations, of achieving a less polluting vehicle fleet (May 2020)</a:t>
            </a:r>
          </a:p>
          <a:p>
            <a:pPr marL="85725" lvl="0" indent="0" fontAlgn="base">
              <a:spcBef>
                <a:spcPct val="0"/>
              </a:spcBef>
              <a:spcAft>
                <a:spcPct val="40000"/>
              </a:spcAft>
              <a:buClrTx/>
              <a:buNone/>
            </a:pPr>
            <a:endParaRPr lang="en-US" altLang="en-US" kern="0" dirty="0">
              <a:solidFill>
                <a:srgbClr val="000005"/>
              </a:solidFill>
              <a:latin typeface="Arial"/>
            </a:endParaRPr>
          </a:p>
        </p:txBody>
      </p:sp>
      <p:sp>
        <p:nvSpPr>
          <p:cNvPr id="3" name="Title 2"/>
          <p:cNvSpPr>
            <a:spLocks noGrp="1"/>
          </p:cNvSpPr>
          <p:nvPr>
            <p:ph type="title"/>
          </p:nvPr>
        </p:nvSpPr>
        <p:spPr>
          <a:xfrm>
            <a:off x="838200" y="211167"/>
            <a:ext cx="11353800" cy="931207"/>
          </a:xfrm>
        </p:spPr>
        <p:txBody>
          <a:bodyPr>
            <a:normAutofit/>
          </a:bodyPr>
          <a:lstStyle/>
          <a:p>
            <a:r>
              <a:rPr lang="en-US" dirty="0"/>
              <a:t>Strategies versus Objectives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graphicFrame>
        <p:nvGraphicFramePr>
          <p:cNvPr id="8" name="Table 7">
            <a:extLst>
              <a:ext uri="{FF2B5EF4-FFF2-40B4-BE49-F238E27FC236}">
                <a16:creationId xmlns:a16="http://schemas.microsoft.com/office/drawing/2014/main" id="{AB238DF3-0539-471C-B506-9D4E56521EB4}"/>
              </a:ext>
            </a:extLst>
          </p:cNvPr>
          <p:cNvGraphicFramePr>
            <a:graphicFrameLocks noGrp="1"/>
          </p:cNvGraphicFramePr>
          <p:nvPr>
            <p:extLst>
              <p:ext uri="{D42A27DB-BD31-4B8C-83A1-F6EECF244321}">
                <p14:modId xmlns:p14="http://schemas.microsoft.com/office/powerpoint/2010/main" val="2208777735"/>
              </p:ext>
            </p:extLst>
          </p:nvPr>
        </p:nvGraphicFramePr>
        <p:xfrm>
          <a:off x="842982" y="3948704"/>
          <a:ext cx="10515603" cy="2440434"/>
        </p:xfrm>
        <a:graphic>
          <a:graphicData uri="http://schemas.openxmlformats.org/drawingml/2006/table">
            <a:tbl>
              <a:tblPr firstRow="1" firstCol="1" bandRow="1"/>
              <a:tblGrid>
                <a:gridCol w="1502229">
                  <a:extLst>
                    <a:ext uri="{9D8B030D-6E8A-4147-A177-3AD203B41FA5}">
                      <a16:colId xmlns:a16="http://schemas.microsoft.com/office/drawing/2014/main" val="3281383205"/>
                    </a:ext>
                  </a:extLst>
                </a:gridCol>
                <a:gridCol w="1502229">
                  <a:extLst>
                    <a:ext uri="{9D8B030D-6E8A-4147-A177-3AD203B41FA5}">
                      <a16:colId xmlns:a16="http://schemas.microsoft.com/office/drawing/2014/main" val="1401847391"/>
                    </a:ext>
                  </a:extLst>
                </a:gridCol>
                <a:gridCol w="1502229">
                  <a:extLst>
                    <a:ext uri="{9D8B030D-6E8A-4147-A177-3AD203B41FA5}">
                      <a16:colId xmlns:a16="http://schemas.microsoft.com/office/drawing/2014/main" val="522374383"/>
                    </a:ext>
                  </a:extLst>
                </a:gridCol>
                <a:gridCol w="1502229">
                  <a:extLst>
                    <a:ext uri="{9D8B030D-6E8A-4147-A177-3AD203B41FA5}">
                      <a16:colId xmlns:a16="http://schemas.microsoft.com/office/drawing/2014/main" val="3952647690"/>
                    </a:ext>
                  </a:extLst>
                </a:gridCol>
                <a:gridCol w="1502229">
                  <a:extLst>
                    <a:ext uri="{9D8B030D-6E8A-4147-A177-3AD203B41FA5}">
                      <a16:colId xmlns:a16="http://schemas.microsoft.com/office/drawing/2014/main" val="1647299834"/>
                    </a:ext>
                  </a:extLst>
                </a:gridCol>
                <a:gridCol w="1502229">
                  <a:extLst>
                    <a:ext uri="{9D8B030D-6E8A-4147-A177-3AD203B41FA5}">
                      <a16:colId xmlns:a16="http://schemas.microsoft.com/office/drawing/2014/main" val="2979077375"/>
                    </a:ext>
                  </a:extLst>
                </a:gridCol>
                <a:gridCol w="1502229">
                  <a:extLst>
                    <a:ext uri="{9D8B030D-6E8A-4147-A177-3AD203B41FA5}">
                      <a16:colId xmlns:a16="http://schemas.microsoft.com/office/drawing/2014/main" val="2067146873"/>
                    </a:ext>
                  </a:extLst>
                </a:gridCol>
              </a:tblGrid>
              <a:tr h="171450">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Efficiency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Liveability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Environment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Equity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Safety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Economy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785178"/>
                  </a:ext>
                </a:extLst>
              </a:tr>
              <a:tr h="350838">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Reducing need to travel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981936"/>
                  </a:ext>
                </a:extLst>
              </a:tr>
              <a:tr h="171450">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Reducing car use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191837"/>
                  </a:ext>
                </a:extLst>
              </a:tr>
              <a:tr h="350838">
                <a:tc>
                  <a:txBody>
                    <a:bodyPr/>
                    <a:lstStyle/>
                    <a:p>
                      <a:pPr marL="0" marR="0">
                        <a:lnSpc>
                          <a:spcPct val="107000"/>
                        </a:lnSpc>
                        <a:spcBef>
                          <a:spcPts val="0"/>
                        </a:spcBef>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Improving public transport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446479"/>
                  </a:ext>
                </a:extLst>
              </a:tr>
              <a:tr h="171450">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Improving road use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389480"/>
                  </a:ext>
                </a:extLst>
              </a:tr>
              <a:tr h="350838">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Improving walking + cycling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407689"/>
                  </a:ext>
                </a:extLst>
              </a:tr>
              <a:tr h="171450">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Improving freight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269910"/>
                  </a:ext>
                </a:extLst>
              </a:tr>
            </a:tbl>
          </a:graphicData>
        </a:graphic>
      </p:graphicFrame>
      <p:sp>
        <p:nvSpPr>
          <p:cNvPr id="9" name="TextBox 8">
            <a:extLst>
              <a:ext uri="{FF2B5EF4-FFF2-40B4-BE49-F238E27FC236}">
                <a16:creationId xmlns:a16="http://schemas.microsoft.com/office/drawing/2014/main" id="{3CD88B56-C6FB-40E6-8FB6-E531034C0424}"/>
              </a:ext>
            </a:extLst>
          </p:cNvPr>
          <p:cNvSpPr txBox="1"/>
          <p:nvPr/>
        </p:nvSpPr>
        <p:spPr>
          <a:xfrm>
            <a:off x="728511" y="6431869"/>
            <a:ext cx="10250221" cy="646331"/>
          </a:xfrm>
          <a:prstGeom prst="rect">
            <a:avLst/>
          </a:prstGeom>
          <a:noFill/>
        </p:spPr>
        <p:txBody>
          <a:bodyPr wrap="square" rtlCol="0" anchor="ctr">
            <a:spAutoFit/>
          </a:bodyPr>
          <a:lstStyle/>
          <a:p>
            <a:r>
              <a:rPr lang="en-US" dirty="0"/>
              <a:t>Contribution of strategies to objectives, Source: May (2016)</a:t>
            </a:r>
          </a:p>
          <a:p>
            <a:r>
              <a:rPr lang="en-US" dirty="0"/>
              <a:t> </a:t>
            </a:r>
          </a:p>
        </p:txBody>
      </p:sp>
    </p:spTree>
    <p:extLst>
      <p:ext uri="{BB962C8B-B14F-4D97-AF65-F5344CB8AC3E}">
        <p14:creationId xmlns:p14="http://schemas.microsoft.com/office/powerpoint/2010/main" val="3260704538"/>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4307</Words>
  <Application>Microsoft Office PowerPoint</Application>
  <PresentationFormat>Widescreen</PresentationFormat>
  <Paragraphs>335</Paragraphs>
  <Slides>24</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Lecture #45: Option Generation and Policy Selection</vt:lpstr>
      <vt:lpstr>Introduction</vt:lpstr>
      <vt:lpstr>Definitions</vt:lpstr>
      <vt:lpstr>Significance</vt:lpstr>
      <vt:lpstr>Weaknesses of Policy Option Generation</vt:lpstr>
      <vt:lpstr>Examples of Policy Options</vt:lpstr>
      <vt:lpstr>Examples of Strategies</vt:lpstr>
      <vt:lpstr>Strategies versus Objectives</vt:lpstr>
      <vt:lpstr>Methods</vt:lpstr>
      <vt:lpstr>Sources of Evidence </vt:lpstr>
      <vt:lpstr>Strengths and Limitations of Sources of Evidence </vt:lpstr>
      <vt:lpstr>Available Tools</vt:lpstr>
      <vt:lpstr>Use in Policy Decision Making </vt:lpstr>
      <vt:lpstr>Strengths - Policy Option Generation </vt:lpstr>
      <vt:lpstr>Strengths – Package Generation</vt:lpstr>
      <vt:lpstr>Limitations - Policy Option Generation </vt:lpstr>
      <vt:lpstr>Limitations – Package Generation</vt:lpstr>
      <vt:lpstr>Discussion</vt:lpstr>
      <vt:lpstr>Research Gaps and Future Directions</vt:lpstr>
      <vt:lpstr>Take-Home Messages</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364</cp:revision>
  <dcterms:created xsi:type="dcterms:W3CDTF">2019-05-01T18:04:34Z</dcterms:created>
  <dcterms:modified xsi:type="dcterms:W3CDTF">2020-05-12T15:19:16Z</dcterms:modified>
</cp:coreProperties>
</file>