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45" r:id="rId2"/>
    <p:sldId id="446" r:id="rId3"/>
    <p:sldId id="457" r:id="rId4"/>
    <p:sldId id="466" r:id="rId5"/>
    <p:sldId id="465" r:id="rId6"/>
    <p:sldId id="467" r:id="rId7"/>
    <p:sldId id="468" r:id="rId8"/>
    <p:sldId id="470" r:id="rId9"/>
    <p:sldId id="469" r:id="rId10"/>
    <p:sldId id="471" r:id="rId11"/>
    <p:sldId id="472" r:id="rId12"/>
    <p:sldId id="486" r:id="rId13"/>
    <p:sldId id="473" r:id="rId14"/>
    <p:sldId id="474" r:id="rId15"/>
    <p:sldId id="475" r:id="rId16"/>
    <p:sldId id="476" r:id="rId17"/>
    <p:sldId id="478" r:id="rId18"/>
    <p:sldId id="479" r:id="rId19"/>
    <p:sldId id="481" r:id="rId20"/>
    <p:sldId id="482" r:id="rId21"/>
    <p:sldId id="447" r:id="rId22"/>
    <p:sldId id="484" r:id="rId23"/>
    <p:sldId id="485" r:id="rId24"/>
    <p:sldId id="458" r:id="rId25"/>
    <p:sldId id="459" r:id="rId26"/>
    <p:sldId id="460" r:id="rId27"/>
    <p:sldId id="462" r:id="rId28"/>
    <p:sldId id="463" r:id="rId29"/>
    <p:sldId id="4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8795" autoAdjust="0"/>
  </p:normalViewPr>
  <p:slideViewPr>
    <p:cSldViewPr snapToGrid="0">
      <p:cViewPr>
        <p:scale>
          <a:sx n="50" d="100"/>
          <a:sy n="50" d="100"/>
        </p:scale>
        <p:origin x="1934" y="4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5/7/2020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arteeh.org/14-pathways-to-health-project-brie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konsult.leeds.ac.u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lang="en-US" dirty="0"/>
              <a:t>Extracted from May, 2020:</a:t>
            </a:r>
          </a:p>
          <a:p>
            <a:pPr marL="0" marR="0" lvl="0" indent="0" algn="l" defTabSz="881390" rtl="0" eaLnBrk="1" fontAlgn="auto" latinLnBrk="0" hangingPunct="1">
              <a:lnSpc>
                <a:spcPct val="100000"/>
              </a:lnSpc>
              <a:spcBef>
                <a:spcPts val="0"/>
              </a:spcBef>
              <a:spcAft>
                <a:spcPts val="0"/>
              </a:spcAft>
              <a:buClrTx/>
              <a:buSzTx/>
              <a:buFontTx/>
              <a:buNone/>
              <a:tabLst/>
              <a:defRPr/>
            </a:pPr>
            <a:endParaRPr lang="en-US" dirty="0"/>
          </a:p>
          <a:p>
            <a:pPr marL="0" marR="0" lvl="0" indent="0" algn="l" defTabSz="881390" rtl="0" eaLnBrk="1" fontAlgn="auto" latinLnBrk="0" hangingPunct="1">
              <a:lnSpc>
                <a:spcPct val="100000"/>
              </a:lnSpc>
              <a:spcBef>
                <a:spcPts val="0"/>
              </a:spcBef>
              <a:spcAft>
                <a:spcPts val="0"/>
              </a:spcAft>
              <a:buClrTx/>
              <a:buSzTx/>
              <a:buFontTx/>
              <a:buNone/>
              <a:tabLst/>
              <a:defRPr/>
            </a:pPr>
            <a:r>
              <a:rPr lang="en-US" dirty="0"/>
              <a:t>“Computationally, assessing packages of several measures from a long list can rapidly become complex, so the packaging option is limited to packages of up to five measures chosen from a list of up to ten measures. </a:t>
            </a:r>
            <a:r>
              <a:rPr lang="en-US" baseline="0" dirty="0"/>
              <a:t>The Package Option Generator offers two approaches to packaging, as discussed above: to achieve synergy or to helping to overcome constraints. Users can choose either of these approaches in searching for complementary measures or packages.  The calculation of synergy is based on detailed research using predictive models to assess the interaction of different pairs, and sets, of policy measures (May et al, 2016).  The assessment of the overcoming of constraints is based on the scores for each measure against the constraints of governance, political acceptability, public acceptability and finance in the Policy Guidebook.”</a:t>
            </a:r>
          </a:p>
        </p:txBody>
      </p:sp>
      <p:sp>
        <p:nvSpPr>
          <p:cNvPr id="4" name="Slide Number Placeholder 3"/>
          <p:cNvSpPr>
            <a:spLocks noGrp="1"/>
          </p:cNvSpPr>
          <p:nvPr>
            <p:ph type="sldNum" sz="quarter" idx="10"/>
          </p:nvPr>
        </p:nvSpPr>
        <p:spPr/>
        <p:txBody>
          <a:bodyPr/>
          <a:lstStyle/>
          <a:p>
            <a:fld id="{8ECC129C-E094-44A9-9990-2FFEB90AEFE5}" type="slidenum">
              <a:rPr lang="en-US" smtClean="0"/>
              <a:t>12</a:t>
            </a:fld>
            <a:endParaRPr lang="en-US" dirty="0"/>
          </a:p>
        </p:txBody>
      </p:sp>
    </p:spTree>
    <p:extLst>
      <p:ext uri="{BB962C8B-B14F-4D97-AF65-F5344CB8AC3E}">
        <p14:creationId xmlns:p14="http://schemas.microsoft.com/office/powerpoint/2010/main" val="33427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The subsequent steps are designed to allow the user to generate package options based on these output policy measures. The package option generator screen which is shown after pressing the Package Option Generator tab above, allows the user to combine measures; either by choosing a single measure and finding which others complement it best (“complementary”), or by identifying the best packages of measures from a selected list (“packages”). </a:t>
            </a:r>
          </a:p>
        </p:txBody>
      </p:sp>
      <p:sp>
        <p:nvSpPr>
          <p:cNvPr id="4" name="Slide Number Placeholder 3"/>
          <p:cNvSpPr>
            <a:spLocks noGrp="1"/>
          </p:cNvSpPr>
          <p:nvPr>
            <p:ph type="sldNum" sz="quarter" idx="10"/>
          </p:nvPr>
        </p:nvSpPr>
        <p:spPr/>
        <p:txBody>
          <a:bodyPr/>
          <a:lstStyle/>
          <a:p>
            <a:fld id="{8ECC129C-E094-44A9-9990-2FFEB90AEFE5}" type="slidenum">
              <a:rPr lang="en-US" smtClean="0"/>
              <a:t>13</a:t>
            </a:fld>
            <a:endParaRPr lang="en-US" dirty="0"/>
          </a:p>
        </p:txBody>
      </p:sp>
    </p:spTree>
    <p:extLst>
      <p:ext uri="{BB962C8B-B14F-4D97-AF65-F5344CB8AC3E}">
        <p14:creationId xmlns:p14="http://schemas.microsoft.com/office/powerpoint/2010/main" val="2490045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In our example of achieving local pollution reduction, the complementary tool was chosen as shown above. After choosing this tool, the user is prompted to select the measure for which they wish to identify complementary measures. The first ranked measure of this example: “road user charging” was chosen for this purpose as shown in the next slide. </a:t>
            </a:r>
          </a:p>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14</a:t>
            </a:fld>
            <a:endParaRPr lang="en-US" dirty="0"/>
          </a:p>
        </p:txBody>
      </p:sp>
    </p:spTree>
    <p:extLst>
      <p:ext uri="{BB962C8B-B14F-4D97-AF65-F5344CB8AC3E}">
        <p14:creationId xmlns:p14="http://schemas.microsoft.com/office/powerpoint/2010/main" val="1466988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Click Continue. </a:t>
            </a:r>
          </a:p>
        </p:txBody>
      </p:sp>
      <p:sp>
        <p:nvSpPr>
          <p:cNvPr id="4" name="Slide Number Placeholder 3"/>
          <p:cNvSpPr>
            <a:spLocks noGrp="1"/>
          </p:cNvSpPr>
          <p:nvPr>
            <p:ph type="sldNum" sz="quarter" idx="10"/>
          </p:nvPr>
        </p:nvSpPr>
        <p:spPr/>
        <p:txBody>
          <a:bodyPr/>
          <a:lstStyle/>
          <a:p>
            <a:fld id="{8ECC129C-E094-44A9-9990-2FFEB90AEFE5}" type="slidenum">
              <a:rPr lang="en-US" smtClean="0"/>
              <a:t>15</a:t>
            </a:fld>
            <a:endParaRPr lang="en-US" dirty="0"/>
          </a:p>
        </p:txBody>
      </p:sp>
    </p:spTree>
    <p:extLst>
      <p:ext uri="{BB962C8B-B14F-4D97-AF65-F5344CB8AC3E}">
        <p14:creationId xmlns:p14="http://schemas.microsoft.com/office/powerpoint/2010/main" val="643483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The next screen prompts the user to choose one of two methods to generate combinations of policy measures in the final packages: “barrier” or “synergy”. </a:t>
            </a:r>
          </a:p>
          <a:p>
            <a:pPr defTabSz="881390">
              <a:defRPr/>
            </a:pPr>
            <a:endParaRPr lang="en-US" dirty="0"/>
          </a:p>
          <a:p>
            <a:pPr defTabSz="881390">
              <a:defRPr/>
            </a:pPr>
            <a:endParaRPr lang="en-US" dirty="0"/>
          </a:p>
          <a:p>
            <a:pPr defTabSz="881390">
              <a:defRPr/>
            </a:pPr>
            <a:r>
              <a:rPr lang="en-US" dirty="0"/>
              <a:t>The result of these selections is that KonSULT will show all the other 63 policy measures in a ranked order based on their ability to complement the single chosen measure; road user charging in this case, in the most synergetic way. The user can select certain measures they wish to consider, or can “select all”, as selected in this example, and shown in the figure above.</a:t>
            </a:r>
          </a:p>
          <a:p>
            <a:pPr defTabSz="881390">
              <a:defRPr/>
            </a:pPr>
            <a:endParaRPr lang="en-US" baseline="0" dirty="0"/>
          </a:p>
          <a:p>
            <a:pPr defTabSz="881390">
              <a:defRPr/>
            </a:pPr>
            <a:r>
              <a:rPr lang="en-US" dirty="0"/>
              <a:t>Click Complementary Measures Generator.</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16</a:t>
            </a:fld>
            <a:endParaRPr lang="en-US" dirty="0"/>
          </a:p>
        </p:txBody>
      </p:sp>
    </p:spTree>
    <p:extLst>
      <p:ext uri="{BB962C8B-B14F-4D97-AF65-F5344CB8AC3E}">
        <p14:creationId xmlns:p14="http://schemas.microsoft.com/office/powerpoint/2010/main" val="4218910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This result is shown in the figure above the first 4 generated measures, and shows that low emission zones, followed by promotional activities, best complement road user charging to achieve synergy for the objective of reducing local pollution. The user can choose to save the results and download an excel sheet which outlines the ranked packages and their scores. The user can press on any of the measures to be taken to the Policy Guidebook which provides information on each of the policy measures available.</a:t>
            </a:r>
          </a:p>
        </p:txBody>
      </p:sp>
      <p:sp>
        <p:nvSpPr>
          <p:cNvPr id="4" name="Slide Number Placeholder 3"/>
          <p:cNvSpPr>
            <a:spLocks noGrp="1"/>
          </p:cNvSpPr>
          <p:nvPr>
            <p:ph type="sldNum" sz="quarter" idx="10"/>
          </p:nvPr>
        </p:nvSpPr>
        <p:spPr/>
        <p:txBody>
          <a:bodyPr/>
          <a:lstStyle/>
          <a:p>
            <a:fld id="{8ECC129C-E094-44A9-9990-2FFEB90AEFE5}" type="slidenum">
              <a:rPr lang="en-US" smtClean="0"/>
              <a:t>17</a:t>
            </a:fld>
            <a:endParaRPr lang="en-US" dirty="0"/>
          </a:p>
        </p:txBody>
      </p:sp>
    </p:spTree>
    <p:extLst>
      <p:ext uri="{BB962C8B-B14F-4D97-AF65-F5344CB8AC3E}">
        <p14:creationId xmlns:p14="http://schemas.microsoft.com/office/powerpoint/2010/main" val="2399863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Finally, the user can choose the “packages” tool rather than the “complementary” tool. This option will generate the best packages of measures from a selected list, taken 2, 3, 4 or 5 at a time. Select Packages. Click Choose Tool.</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18</a:t>
            </a:fld>
            <a:endParaRPr lang="en-US" dirty="0"/>
          </a:p>
        </p:txBody>
      </p:sp>
    </p:spTree>
    <p:extLst>
      <p:ext uri="{BB962C8B-B14F-4D97-AF65-F5344CB8AC3E}">
        <p14:creationId xmlns:p14="http://schemas.microsoft.com/office/powerpoint/2010/main" val="3954669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When the user chooses this option, they will again be prompted to select either barrier or synergy to generate the output combinations. This time, barrier was selected, the size of the desired package was set to 5 measures (the maximum), and the first 10 measures were selected to be considered in the packaging as shown above. Click Continue. </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19</a:t>
            </a:fld>
            <a:endParaRPr lang="en-US" dirty="0"/>
          </a:p>
        </p:txBody>
      </p:sp>
    </p:spTree>
    <p:extLst>
      <p:ext uri="{BB962C8B-B14F-4D97-AF65-F5344CB8AC3E}">
        <p14:creationId xmlns:p14="http://schemas.microsoft.com/office/powerpoint/2010/main" val="1462317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The package option generator produced 100 ranked package of size 5 in this case; the first 5 of which are shown above. To find out more about any of the measures listed in these packages, the user can again simply click on it. In this simple example, with individual measure scores which are all multiples of 20, these first packages all have very similar or an identical performance score. However, it is interesting to note that the measures selected involve a mix of types of measures from four of KonSULT’s six categories: land use, management, attitudinal and pricing. </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20</a:t>
            </a:fld>
            <a:endParaRPr lang="en-US" dirty="0"/>
          </a:p>
        </p:txBody>
      </p:sp>
    </p:spTree>
    <p:extLst>
      <p:ext uri="{BB962C8B-B14F-4D97-AF65-F5344CB8AC3E}">
        <p14:creationId xmlns:p14="http://schemas.microsoft.com/office/powerpoint/2010/main" val="753718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21</a:t>
            </a:fld>
            <a:endParaRPr lang="en-US" dirty="0"/>
          </a:p>
        </p:txBody>
      </p:sp>
    </p:spTree>
    <p:extLst>
      <p:ext uri="{BB962C8B-B14F-4D97-AF65-F5344CB8AC3E}">
        <p14:creationId xmlns:p14="http://schemas.microsoft.com/office/powerpoint/2010/main" val="244928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22</a:t>
            </a:fld>
            <a:endParaRPr lang="en-US" dirty="0"/>
          </a:p>
        </p:txBody>
      </p:sp>
    </p:spTree>
    <p:extLst>
      <p:ext uri="{BB962C8B-B14F-4D97-AF65-F5344CB8AC3E}">
        <p14:creationId xmlns:p14="http://schemas.microsoft.com/office/powerpoint/2010/main" val="17674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sz="1200" b="0" i="0" kern="1200" dirty="0">
                <a:solidFill>
                  <a:schemeClr val="tx1"/>
                </a:solidFill>
                <a:effectLst/>
                <a:latin typeface="+mn-lt"/>
                <a:ea typeface="+mn-ea"/>
                <a:cs typeface="+mn-cs"/>
              </a:rPr>
              <a:t>From the work conducted by Khreis et al. (2017), it appears that land use and pricing measures offer the greatest promise for enhancing public health by reducing the need to travel, enhancing green space and facilitating shorter distance travel by active modes.</a:t>
            </a:r>
            <a:endParaRPr lang="en-US" baseline="0" dirty="0"/>
          </a:p>
          <a:p>
            <a:pPr defTabSz="881390">
              <a:defRPr/>
            </a:pPr>
            <a:endParaRPr lang="en-US" baseline="0" dirty="0"/>
          </a:p>
          <a:p>
            <a:pPr defTabSz="881390">
              <a:defRPr/>
            </a:pPr>
            <a:r>
              <a:rPr lang="en-US" baseline="0" dirty="0"/>
              <a:t>More recent work reported in Khreis et al. (2019), available from </a:t>
            </a:r>
            <a:r>
              <a:rPr lang="en-US" dirty="0">
                <a:hlinkClick r:id="rId3"/>
              </a:rPr>
              <a:t>https://www.carteeh.org/14-pathways-to-health-project-brief/</a:t>
            </a:r>
            <a:r>
              <a:rPr lang="en-US" dirty="0"/>
              <a:t> </a:t>
            </a:r>
            <a:r>
              <a:rPr lang="en-US" baseline="0" dirty="0"/>
              <a:t>, shows that there are actually more pathways than the 9 outlined above: 14 in total.</a:t>
            </a:r>
          </a:p>
          <a:p>
            <a:pPr defTabSz="881390">
              <a:defRPr/>
            </a:pPr>
            <a:endParaRPr lang="en-US" baseline="0" dirty="0"/>
          </a:p>
          <a:p>
            <a:pPr defTabSz="881390">
              <a:defRPr/>
            </a:pPr>
            <a:r>
              <a:rPr lang="en-US" baseline="0" dirty="0"/>
              <a:t>The impacts of the 64 policy measures on health, assessed against those new 14 pathways, have been indicated in unpublished work that is to be integrated within the tool. </a:t>
            </a:r>
          </a:p>
          <a:p>
            <a:pPr defTabSz="881390">
              <a:defRPr/>
            </a:pPr>
            <a:endParaRPr lang="en-US" baseline="0" dirty="0"/>
          </a:p>
          <a:p>
            <a:pPr defTabSz="881390">
              <a:defRPr/>
            </a:pPr>
            <a:r>
              <a:rPr lang="en-US" baseline="0" dirty="0"/>
              <a:t>The 14 pathways are greenhouse gases, green space, physical activity, motor vehicle crashes, community severance, social exclusion, air pollution, noise, electromagnetic fields (EMF), mobility independence, stress, access, heat, and contamination. However, the KonSULT tool already accounts for several of these pathways: Accessibility is addressed under the “Problems” section as “poor accessibility” and the “Indicators” section as “accessibility to key services”; Social exclusion is considered under the “Objectives” section as “equity and social inclusion” as well as in the “Problems” column as “social and geographic disadvantaging”; Motor vehicle crashes are included in the tool under the “Problems” section as “accidents”; Greenhouse gases are accounted for by the KonSULT tool in the “Objectives” section as “Protection of the environment” and the “Indicators” section as “CO2 emissions”.  We omitted those 4 pathways from our scoring procedure to avoid double counting. We also excluded electromagnetic fields (EMF) from our assessment due to a lack of literary evidence regarding EMFs influence on public health outcomes.</a:t>
            </a:r>
          </a:p>
        </p:txBody>
      </p:sp>
      <p:sp>
        <p:nvSpPr>
          <p:cNvPr id="4" name="Slide Number Placeholder 3"/>
          <p:cNvSpPr>
            <a:spLocks noGrp="1"/>
          </p:cNvSpPr>
          <p:nvPr>
            <p:ph type="sldNum" sz="quarter" idx="10"/>
          </p:nvPr>
        </p:nvSpPr>
        <p:spPr/>
        <p:txBody>
          <a:bodyPr/>
          <a:lstStyle/>
          <a:p>
            <a:fld id="{8ECC129C-E094-44A9-9990-2FFEB90AEFE5}" type="slidenum">
              <a:rPr lang="en-US" smtClean="0"/>
              <a:t>23</a:t>
            </a:fld>
            <a:endParaRPr lang="en-US" dirty="0"/>
          </a:p>
        </p:txBody>
      </p:sp>
    </p:spTree>
    <p:extLst>
      <p:ext uri="{BB962C8B-B14F-4D97-AF65-F5344CB8AC3E}">
        <p14:creationId xmlns:p14="http://schemas.microsoft.com/office/powerpoint/2010/main" val="818421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25</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focus on one key element of the sustainable urban mobility planning process: the identification of the individual policy measures and packages which should be considered. This planning process is demonstrated in the above figure. We refer to this particular element as policy option generation and this was discussed in more detail in lecture 45. </a:t>
            </a:r>
          </a:p>
          <a:p>
            <a:endParaRPr lang="en-US" dirty="0"/>
          </a:p>
          <a:p>
            <a:r>
              <a:rPr lang="en-US" dirty="0"/>
              <a:t>Policy option generation is represented by Element 7 of the European Commission’s sustainable urban mobility planning cycle, shown in the figure above. </a:t>
            </a:r>
          </a:p>
          <a:p>
            <a:endParaRPr lang="en-US" dirty="0"/>
          </a:p>
          <a:p>
            <a:r>
              <a:rPr lang="en-US" dirty="0"/>
              <a:t>However, it will be influenced by the earlier elements of developing a vision and setting priorities, and will directly affect all subsequent elements in the sustainable urban mobility planning cycle and the performance of the sustainable urban mobility plan as a whole (May et al., 2018).</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4257708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Option Generator, users specify the area of concern, their policy objectives, and the strategy that they envisage adopting. This generates an ordered list of the measures in the Policy Guidebook in terms of their ability to contribute that this context. A package option generator then uses this list to identify complementary measures, and packages of measures, which reinforce one another through synergy, or help overcome the barriers to their implementation. The Policy Guidebook, which currently contains 64 policy measures, adopts a consistent approach to describing each measure, and uses a standard eleven-point scoring method, ranging from +5 (a highly positive contribution) to −5 (a highly negative contribution) to assess each measure in terms of its relevance to different areas of a city, its contribution to different policy objectives and strategies, and the barriers to its implementation. It is this scoring system which drives the option generation facilities. Each of the concepts used, Including objectives, problems, strategies and barriers, is more fully described in the Decision-Makers’ Guidebook.” (May et al., 2018)</a:t>
            </a:r>
          </a:p>
          <a:p>
            <a:endParaRPr lang="en-US" dirty="0"/>
          </a:p>
          <a:p>
            <a:endParaRPr lang="en-US" dirty="0"/>
          </a:p>
          <a:p>
            <a:pPr marL="228600" indent="-228600">
              <a:buFont typeface="+mj-lt"/>
              <a:buAutoNum type="arabicPeriod"/>
              <a:defRPr/>
            </a:pPr>
            <a:r>
              <a:rPr lang="en-GB" altLang="en-US" dirty="0">
                <a:solidFill>
                  <a:srgbClr val="000005"/>
                </a:solidFill>
              </a:rPr>
              <a:t>The Measure Option Generator</a:t>
            </a:r>
          </a:p>
          <a:p>
            <a:pPr marL="457200" indent="-457200">
              <a:buFont typeface="Arial" panose="020B0604020202020204" pitchFamily="34" charset="0"/>
              <a:buChar char="•"/>
              <a:defRPr/>
            </a:pPr>
            <a:r>
              <a:rPr lang="en-GB" altLang="en-US" sz="1200" dirty="0">
                <a:solidFill>
                  <a:srgbClr val="000005"/>
                </a:solidFill>
              </a:rPr>
              <a:t>User specifies area, objectives/problems/indicators, strategy</a:t>
            </a:r>
          </a:p>
          <a:p>
            <a:pPr marL="457200" indent="-457200">
              <a:buFont typeface="Arial" panose="020B0604020202020204" pitchFamily="34" charset="0"/>
              <a:buChar char="•"/>
              <a:defRPr/>
            </a:pPr>
            <a:r>
              <a:rPr lang="en-GB" altLang="en-US" sz="1200" dirty="0" err="1">
                <a:solidFill>
                  <a:srgbClr val="000005"/>
                </a:solidFill>
              </a:rPr>
              <a:t>KonSULT</a:t>
            </a:r>
            <a:r>
              <a:rPr lang="en-GB" altLang="en-US" sz="1200" dirty="0">
                <a:solidFill>
                  <a:srgbClr val="000005"/>
                </a:solidFill>
              </a:rPr>
              <a:t> offers an ordered list of possible measures, packages from (2)</a:t>
            </a:r>
          </a:p>
          <a:p>
            <a:pPr marL="457200" indent="-457200">
              <a:buFont typeface="Arial" panose="020B0604020202020204" pitchFamily="34" charset="0"/>
              <a:buChar char="•"/>
              <a:defRPr/>
            </a:pPr>
            <a:r>
              <a:rPr lang="en-GB" altLang="en-US" sz="1200" dirty="0">
                <a:solidFill>
                  <a:srgbClr val="000005"/>
                </a:solidFill>
              </a:rPr>
              <a:t>Not to prescribe solutions but to encourage innovation</a:t>
            </a:r>
          </a:p>
          <a:p>
            <a:pPr marL="0" indent="0">
              <a:buFont typeface="Arial" panose="020B0604020202020204" pitchFamily="34" charset="0"/>
              <a:buNone/>
              <a:defRPr/>
            </a:pPr>
            <a:r>
              <a:rPr lang="en-GB" altLang="en-US" sz="1200" dirty="0">
                <a:solidFill>
                  <a:srgbClr val="000005"/>
                </a:solidFill>
              </a:rPr>
              <a:t>2. </a:t>
            </a:r>
            <a:r>
              <a:rPr lang="en-GB" altLang="en-US" dirty="0">
                <a:solidFill>
                  <a:srgbClr val="000005"/>
                </a:solidFill>
              </a:rPr>
              <a:t>The Policy Guidebook</a:t>
            </a:r>
          </a:p>
          <a:p>
            <a:pPr marL="457200" indent="-457200">
              <a:buFont typeface="Arial" panose="020B0604020202020204" pitchFamily="34" charset="0"/>
              <a:buChar char="•"/>
              <a:defRPr/>
            </a:pPr>
            <a:r>
              <a:rPr lang="en-GB" altLang="en-US" sz="1200" dirty="0">
                <a:solidFill>
                  <a:srgbClr val="000005"/>
                </a:solidFill>
              </a:rPr>
              <a:t>A consistent assessment of each measure</a:t>
            </a:r>
          </a:p>
          <a:p>
            <a:pPr marL="457200" indent="-457200">
              <a:buFont typeface="Arial" panose="020B0604020202020204" pitchFamily="34" charset="0"/>
              <a:buChar char="•"/>
              <a:defRPr/>
            </a:pPr>
            <a:r>
              <a:rPr lang="en-GB" altLang="en-US" sz="1200" dirty="0">
                <a:solidFill>
                  <a:srgbClr val="000005"/>
                </a:solidFill>
              </a:rPr>
              <a:t>Based on a first principles assessment and results from case studies</a:t>
            </a:r>
          </a:p>
          <a:p>
            <a:pPr marL="0" indent="0">
              <a:buFontTx/>
              <a:buNone/>
              <a:defRPr/>
            </a:pPr>
            <a:r>
              <a:rPr lang="en-GB" altLang="en-US" dirty="0">
                <a:solidFill>
                  <a:srgbClr val="000005"/>
                </a:solidFill>
              </a:rPr>
              <a:t>3. The Decision-Makers’ Guidebook</a:t>
            </a:r>
          </a:p>
          <a:p>
            <a:pPr marL="457200" indent="-457200">
              <a:buFont typeface="Arial" panose="020B0604020202020204" pitchFamily="34" charset="0"/>
              <a:buChar char="•"/>
              <a:defRPr/>
            </a:pPr>
            <a:r>
              <a:rPr lang="en-GB" altLang="en-US" sz="1200" dirty="0">
                <a:solidFill>
                  <a:srgbClr val="000005"/>
                </a:solidFill>
              </a:rPr>
              <a:t>Explains the underlying principles in (1), (2)</a:t>
            </a:r>
          </a:p>
          <a:p>
            <a:pPr marL="457200" indent="-457200">
              <a:buFont typeface="Arial" panose="020B0604020202020204" pitchFamily="34" charset="0"/>
              <a:buChar char="•"/>
              <a:defRPr/>
            </a:pPr>
            <a:r>
              <a:rPr lang="en-GB" altLang="en-US" sz="1200" dirty="0">
                <a:solidFill>
                  <a:srgbClr val="000005"/>
                </a:solidFill>
              </a:rPr>
              <a:t>Based on the Logical Structure; precursor to SUMP guidance</a:t>
            </a:r>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2771236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Go to </a:t>
            </a:r>
            <a:r>
              <a:rPr lang="en-US" dirty="0">
                <a:hlinkClick r:id="rId3"/>
              </a:rPr>
              <a:t>www.konsult.leeds.ac.uk</a:t>
            </a:r>
            <a:r>
              <a:rPr lang="en-US" dirty="0"/>
              <a:t>.</a:t>
            </a:r>
          </a:p>
          <a:p>
            <a:pPr defTabSz="881390">
              <a:defRPr/>
            </a:pPr>
            <a:r>
              <a:rPr lang="en-US" baseline="0" dirty="0"/>
              <a:t>Click on the Measure Option Generator tab on the top left.</a:t>
            </a:r>
          </a:p>
        </p:txBody>
      </p:sp>
      <p:sp>
        <p:nvSpPr>
          <p:cNvPr id="4" name="Slide Number Placeholder 3"/>
          <p:cNvSpPr>
            <a:spLocks noGrp="1"/>
          </p:cNvSpPr>
          <p:nvPr>
            <p:ph type="sldNum" sz="quarter" idx="10"/>
          </p:nvPr>
        </p:nvSpPr>
        <p:spPr/>
        <p:txBody>
          <a:bodyPr/>
          <a:lstStyle/>
          <a:p>
            <a:fld id="{8ECC129C-E094-44A9-9990-2FFEB90AEFE5}" type="slidenum">
              <a:rPr lang="en-US" smtClean="0"/>
              <a:t>7</a:t>
            </a:fld>
            <a:endParaRPr lang="en-US" dirty="0"/>
          </a:p>
        </p:txBody>
      </p:sp>
    </p:spTree>
    <p:extLst>
      <p:ext uri="{BB962C8B-B14F-4D97-AF65-F5344CB8AC3E}">
        <p14:creationId xmlns:p14="http://schemas.microsoft.com/office/powerpoint/2010/main" val="2082470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The use of the measure and the package option generators to create a list of ranked policy measures and packages for the single objective of local pollution reduction, for simplicity, is illustrated step by step in a worked example in this lecture. The following slides will show this demonstration. </a:t>
            </a:r>
          </a:p>
          <a:p>
            <a:pPr defTabSz="881390">
              <a:defRPr/>
            </a:pPr>
            <a:endParaRPr lang="en-US" baseline="0" dirty="0"/>
          </a:p>
          <a:p>
            <a:pPr defTabSz="881390">
              <a:defRPr/>
            </a:pPr>
            <a:r>
              <a:rPr lang="en-US" baseline="0" dirty="0"/>
              <a:t>The user begins this process by providing detail for the type of area they are concerned with. In this example “any area type” was chosen for illustration purposes. Click Continue.</a:t>
            </a:r>
          </a:p>
        </p:txBody>
      </p:sp>
      <p:sp>
        <p:nvSpPr>
          <p:cNvPr id="4" name="Slide Number Placeholder 3"/>
          <p:cNvSpPr>
            <a:spLocks noGrp="1"/>
          </p:cNvSpPr>
          <p:nvPr>
            <p:ph type="sldNum" sz="quarter" idx="10"/>
          </p:nvPr>
        </p:nvSpPr>
        <p:spPr/>
        <p:txBody>
          <a:bodyPr/>
          <a:lstStyle/>
          <a:p>
            <a:fld id="{8ECC129C-E094-44A9-9990-2FFEB90AEFE5}" type="slidenum">
              <a:rPr lang="en-US" smtClean="0"/>
              <a:t>8</a:t>
            </a:fld>
            <a:endParaRPr lang="en-US" dirty="0"/>
          </a:p>
        </p:txBody>
      </p:sp>
    </p:spTree>
    <p:extLst>
      <p:ext uri="{BB962C8B-B14F-4D97-AF65-F5344CB8AC3E}">
        <p14:creationId xmlns:p14="http://schemas.microsoft.com/office/powerpoint/2010/main" val="1516036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The next screen prompts the user to decide whether to base their search on either objectives (first column) or problems (second column) or indicators (third column), as shown above, whilst assigning weights (0 to 5) to the subcategories provided to indicate their relative importance in the user’s local context, 0 being the least important and 5 being the most important. “Local pollution” was chosen here as the single indicator and was assigned high importance at 5 points, as one can see above. This is for simple illustration purposes. Click Continue. </a:t>
            </a:r>
          </a:p>
        </p:txBody>
      </p:sp>
      <p:sp>
        <p:nvSpPr>
          <p:cNvPr id="4" name="Slide Number Placeholder 3"/>
          <p:cNvSpPr>
            <a:spLocks noGrp="1"/>
          </p:cNvSpPr>
          <p:nvPr>
            <p:ph type="sldNum" sz="quarter" idx="10"/>
          </p:nvPr>
        </p:nvSpPr>
        <p:spPr/>
        <p:txBody>
          <a:bodyPr/>
          <a:lstStyle/>
          <a:p>
            <a:fld id="{8ECC129C-E094-44A9-9990-2FFEB90AEFE5}" type="slidenum">
              <a:rPr lang="en-US" smtClean="0"/>
              <a:t>9</a:t>
            </a:fld>
            <a:endParaRPr lang="en-US" dirty="0"/>
          </a:p>
        </p:txBody>
      </p:sp>
    </p:spTree>
    <p:extLst>
      <p:ext uri="{BB962C8B-B14F-4D97-AF65-F5344CB8AC3E}">
        <p14:creationId xmlns:p14="http://schemas.microsoft.com/office/powerpoint/2010/main" val="4292991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The third step is for the user to select the policy strategy/strategies they envisage adopting, whilst again assigning weights (0 to 5) to indicate the relative importance of each selected strategy. “Any strategy” was selected in this example as shown above. Click Continue. </a:t>
            </a:r>
          </a:p>
        </p:txBody>
      </p:sp>
      <p:sp>
        <p:nvSpPr>
          <p:cNvPr id="4" name="Slide Number Placeholder 3"/>
          <p:cNvSpPr>
            <a:spLocks noGrp="1"/>
          </p:cNvSpPr>
          <p:nvPr>
            <p:ph type="sldNum" sz="quarter" idx="10"/>
          </p:nvPr>
        </p:nvSpPr>
        <p:spPr/>
        <p:txBody>
          <a:bodyPr/>
          <a:lstStyle/>
          <a:p>
            <a:fld id="{8ECC129C-E094-44A9-9990-2FFEB90AEFE5}" type="slidenum">
              <a:rPr lang="en-US" smtClean="0"/>
              <a:t>10</a:t>
            </a:fld>
            <a:endParaRPr lang="en-US" dirty="0"/>
          </a:p>
        </p:txBody>
      </p:sp>
    </p:spTree>
    <p:extLst>
      <p:ext uri="{BB962C8B-B14F-4D97-AF65-F5344CB8AC3E}">
        <p14:creationId xmlns:p14="http://schemas.microsoft.com/office/powerpoint/2010/main" val="663193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Based on these input values describing the context under consideration, KonSULT’s measure option generator produces a list of the 64 policy measures ranked according to their potential relevance and ability to contribute to the specified context and objective/problem/indicator. The first 8 ranked measures are shown above and most notably include rod user charging, low emission zones, promotional activities, and promoting low carbon vehicles. The right-hand column shows the absolute score, derived using the procedure described in Section 2 in the following paper: A.D. May, H. Khreis, C. Mullen, Option generation for policy measures and packages: the role of the KonSULT knowledgebase Proc 14th World Conference on Transport Research, Shanghai (2018), White Rose Research Online. eprints.whiterose.ac.uk. Although these absolute scores are arbitrary, they can aid the user to understand the relative potential contribution of the different generated measures in comparison to each other within the specified context. In this simple example, with any area type, only one chosen indictor, and any strategy, the scores are simply multiples of 20. A more complex context will produce a more finely graduated set of scores. Next, we will demonstrate the use of the Package Option Generator.</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11</a:t>
            </a:fld>
            <a:endParaRPr lang="en-US" dirty="0"/>
          </a:p>
        </p:txBody>
      </p:sp>
    </p:spTree>
    <p:extLst>
      <p:ext uri="{BB962C8B-B14F-4D97-AF65-F5344CB8AC3E}">
        <p14:creationId xmlns:p14="http://schemas.microsoft.com/office/powerpoint/2010/main" val="4083747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H-Khreis@tti.tam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eltis.org/sites/eltis/files/guidelines-developing-andimplementing-a-sump_final_web_jan2014b.pdf" TargetMode="External"/><Relationship Id="rId2" Type="http://schemas.openxmlformats.org/officeDocument/2006/relationships/hyperlink" Target="https://www.carteeh.org/14-pathways-to-health-project-brief/"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konsult.leeds.ac.uk/p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hyperlink" Target="http://www.konsult.leeds.ac.uk/"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Demonstration of Measure Option Generator</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2" name="Picture 1">
            <a:extLst>
              <a:ext uri="{FF2B5EF4-FFF2-40B4-BE49-F238E27FC236}">
                <a16:creationId xmlns:a16="http://schemas.microsoft.com/office/drawing/2014/main" id="{A3395549-60F6-4AAA-9AEB-7E67A49C9949}"/>
              </a:ext>
            </a:extLst>
          </p:cNvPr>
          <p:cNvPicPr>
            <a:picLocks noChangeAspect="1"/>
          </p:cNvPicPr>
          <p:nvPr/>
        </p:nvPicPr>
        <p:blipFill>
          <a:blip r:embed="rId3"/>
          <a:stretch>
            <a:fillRect/>
          </a:stretch>
        </p:blipFill>
        <p:spPr>
          <a:xfrm>
            <a:off x="616211" y="1275347"/>
            <a:ext cx="10502378" cy="5486400"/>
          </a:xfrm>
          <a:prstGeom prst="rect">
            <a:avLst/>
          </a:prstGeom>
        </p:spPr>
      </p:pic>
      <p:sp>
        <p:nvSpPr>
          <p:cNvPr id="7" name="Rectangle 6">
            <a:extLst>
              <a:ext uri="{FF2B5EF4-FFF2-40B4-BE49-F238E27FC236}">
                <a16:creationId xmlns:a16="http://schemas.microsoft.com/office/drawing/2014/main" id="{ABA1DB7F-38E2-4514-8C1A-D640120062C3}"/>
              </a:ext>
            </a:extLst>
          </p:cNvPr>
          <p:cNvSpPr/>
          <p:nvPr/>
        </p:nvSpPr>
        <p:spPr>
          <a:xfrm>
            <a:off x="3946357" y="3910264"/>
            <a:ext cx="890336" cy="1443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92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Demonstration of Measure Option Generator</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5" name="Picture 4">
            <a:extLst>
              <a:ext uri="{FF2B5EF4-FFF2-40B4-BE49-F238E27FC236}">
                <a16:creationId xmlns:a16="http://schemas.microsoft.com/office/drawing/2014/main" id="{42B1DE76-6CA3-4BDC-9BF1-11A47F456B9A}"/>
              </a:ext>
            </a:extLst>
          </p:cNvPr>
          <p:cNvPicPr>
            <a:picLocks noChangeAspect="1"/>
          </p:cNvPicPr>
          <p:nvPr/>
        </p:nvPicPr>
        <p:blipFill>
          <a:blip r:embed="rId3"/>
          <a:stretch>
            <a:fillRect/>
          </a:stretch>
        </p:blipFill>
        <p:spPr>
          <a:xfrm>
            <a:off x="967524" y="1190413"/>
            <a:ext cx="10256952" cy="5486400"/>
          </a:xfrm>
          <a:prstGeom prst="rect">
            <a:avLst/>
          </a:prstGeom>
        </p:spPr>
      </p:pic>
    </p:spTree>
    <p:extLst>
      <p:ext uri="{BB962C8B-B14F-4D97-AF65-F5344CB8AC3E}">
        <p14:creationId xmlns:p14="http://schemas.microsoft.com/office/powerpoint/2010/main" val="234144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Packages Generator</a:t>
            </a:r>
          </a:p>
        </p:txBody>
      </p:sp>
      <p:sp>
        <p:nvSpPr>
          <p:cNvPr id="6" name="Content Placeholder 1">
            <a:extLst>
              <a:ext uri="{FF2B5EF4-FFF2-40B4-BE49-F238E27FC236}">
                <a16:creationId xmlns:a16="http://schemas.microsoft.com/office/drawing/2014/main" id="{CA20A67E-3B34-4E75-9A02-3953AA5A201F}"/>
              </a:ext>
            </a:extLst>
          </p:cNvPr>
          <p:cNvSpPr>
            <a:spLocks noGrp="1"/>
          </p:cNvSpPr>
          <p:nvPr>
            <p:ph idx="1"/>
          </p:nvPr>
        </p:nvSpPr>
        <p:spPr>
          <a:xfrm>
            <a:off x="816935" y="1585220"/>
            <a:ext cx="10515600" cy="4771129"/>
          </a:xfrm>
        </p:spPr>
        <p:txBody>
          <a:bodyPr>
            <a:normAutofit fontScale="92500" lnSpcReduction="10000"/>
          </a:bodyPr>
          <a:lstStyle/>
          <a:p>
            <a:r>
              <a:rPr lang="en-US" dirty="0"/>
              <a:t>A package is a combination of different measures which have been grouped together in a package to contribute more effectively to policy objectives or to the resolution of problems (see lecture 45)</a:t>
            </a:r>
          </a:p>
          <a:p>
            <a:r>
              <a:rPr lang="en-US" dirty="0"/>
              <a:t>The KonSULT Package Option Generator allows the user to consider packaging at one of two levels: 1. complementary measures or packages and 2. the use of barriers or synergy</a:t>
            </a:r>
          </a:p>
          <a:p>
            <a:pPr lvl="1"/>
            <a:r>
              <a:rPr lang="en-US" dirty="0"/>
              <a:t>The first involves taking a preferred policy measure (such as a low emission zone) and identifying other measures which might support it. These are referred to as complementary measures.</a:t>
            </a:r>
          </a:p>
          <a:p>
            <a:pPr lvl="1"/>
            <a:r>
              <a:rPr lang="en-US" dirty="0"/>
              <a:t>The second involves true packaging, where several measures are chosen which work well together</a:t>
            </a:r>
          </a:p>
          <a:p>
            <a:pPr lvl="1"/>
            <a:r>
              <a:rPr lang="en-US" dirty="0"/>
              <a:t>When packaging is done, it may reinforce the impacts of individual measures (synergy) and/or help overcome constraints on their implementation (barriers) (May, 2020)</a:t>
            </a:r>
          </a:p>
        </p:txBody>
      </p:sp>
    </p:spTree>
    <p:extLst>
      <p:ext uri="{BB962C8B-B14F-4D97-AF65-F5344CB8AC3E}">
        <p14:creationId xmlns:p14="http://schemas.microsoft.com/office/powerpoint/2010/main" val="195206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Demonstration of Package Generator</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5" name="Picture 4">
            <a:extLst>
              <a:ext uri="{FF2B5EF4-FFF2-40B4-BE49-F238E27FC236}">
                <a16:creationId xmlns:a16="http://schemas.microsoft.com/office/drawing/2014/main" id="{42B1DE76-6CA3-4BDC-9BF1-11A47F456B9A}"/>
              </a:ext>
            </a:extLst>
          </p:cNvPr>
          <p:cNvPicPr>
            <a:picLocks noChangeAspect="1"/>
          </p:cNvPicPr>
          <p:nvPr/>
        </p:nvPicPr>
        <p:blipFill>
          <a:blip r:embed="rId3"/>
          <a:stretch>
            <a:fillRect/>
          </a:stretch>
        </p:blipFill>
        <p:spPr>
          <a:xfrm>
            <a:off x="967524" y="1277912"/>
            <a:ext cx="10256952" cy="5486400"/>
          </a:xfrm>
          <a:prstGeom prst="rect">
            <a:avLst/>
          </a:prstGeom>
        </p:spPr>
      </p:pic>
      <p:sp>
        <p:nvSpPr>
          <p:cNvPr id="2" name="Rectangle 1">
            <a:extLst>
              <a:ext uri="{FF2B5EF4-FFF2-40B4-BE49-F238E27FC236}">
                <a16:creationId xmlns:a16="http://schemas.microsoft.com/office/drawing/2014/main" id="{CC657975-A1EE-488D-965F-AC3F101D4397}"/>
              </a:ext>
            </a:extLst>
          </p:cNvPr>
          <p:cNvSpPr/>
          <p:nvPr/>
        </p:nvSpPr>
        <p:spPr>
          <a:xfrm>
            <a:off x="4271223" y="4405303"/>
            <a:ext cx="1261534" cy="1717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4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Demonstration of Package Generator</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6" name="Picture 5">
            <a:extLst>
              <a:ext uri="{FF2B5EF4-FFF2-40B4-BE49-F238E27FC236}">
                <a16:creationId xmlns:a16="http://schemas.microsoft.com/office/drawing/2014/main" id="{A74F9A44-6E66-474B-8804-FDE8E7076D1C}"/>
              </a:ext>
            </a:extLst>
          </p:cNvPr>
          <p:cNvPicPr>
            <a:picLocks noChangeAspect="1"/>
          </p:cNvPicPr>
          <p:nvPr/>
        </p:nvPicPr>
        <p:blipFill>
          <a:blip r:embed="rId3"/>
          <a:stretch>
            <a:fillRect/>
          </a:stretch>
        </p:blipFill>
        <p:spPr>
          <a:xfrm>
            <a:off x="855258" y="1251680"/>
            <a:ext cx="10481484" cy="5486400"/>
          </a:xfrm>
          <a:prstGeom prst="rect">
            <a:avLst/>
          </a:prstGeom>
        </p:spPr>
      </p:pic>
      <p:sp>
        <p:nvSpPr>
          <p:cNvPr id="7" name="Rectangle 6">
            <a:extLst>
              <a:ext uri="{FF2B5EF4-FFF2-40B4-BE49-F238E27FC236}">
                <a16:creationId xmlns:a16="http://schemas.microsoft.com/office/drawing/2014/main" id="{7409F359-6B4F-4990-9905-BD29E2C3EB42}"/>
              </a:ext>
            </a:extLst>
          </p:cNvPr>
          <p:cNvSpPr/>
          <p:nvPr/>
        </p:nvSpPr>
        <p:spPr>
          <a:xfrm>
            <a:off x="4251999" y="4318000"/>
            <a:ext cx="853401" cy="214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145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Demonstration of Package Generator</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2" name="Picture 1">
            <a:extLst>
              <a:ext uri="{FF2B5EF4-FFF2-40B4-BE49-F238E27FC236}">
                <a16:creationId xmlns:a16="http://schemas.microsoft.com/office/drawing/2014/main" id="{A9589B3B-6332-47DE-8B33-541B47E16415}"/>
              </a:ext>
            </a:extLst>
          </p:cNvPr>
          <p:cNvPicPr>
            <a:picLocks noChangeAspect="1"/>
          </p:cNvPicPr>
          <p:nvPr/>
        </p:nvPicPr>
        <p:blipFill>
          <a:blip r:embed="rId3"/>
          <a:stretch>
            <a:fillRect/>
          </a:stretch>
        </p:blipFill>
        <p:spPr>
          <a:xfrm>
            <a:off x="876036" y="1254125"/>
            <a:ext cx="10439927" cy="5486400"/>
          </a:xfrm>
          <a:prstGeom prst="rect">
            <a:avLst/>
          </a:prstGeom>
        </p:spPr>
      </p:pic>
      <p:sp>
        <p:nvSpPr>
          <p:cNvPr id="8" name="Rectangle 7">
            <a:extLst>
              <a:ext uri="{FF2B5EF4-FFF2-40B4-BE49-F238E27FC236}">
                <a16:creationId xmlns:a16="http://schemas.microsoft.com/office/drawing/2014/main" id="{DD42D57D-EC8D-4540-AA9A-9E76A7EF5AFF}"/>
              </a:ext>
            </a:extLst>
          </p:cNvPr>
          <p:cNvSpPr/>
          <p:nvPr/>
        </p:nvSpPr>
        <p:spPr>
          <a:xfrm>
            <a:off x="4221271" y="4594695"/>
            <a:ext cx="4997885" cy="3530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802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Demonstration of Package Generator</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5" name="Picture 4">
            <a:extLst>
              <a:ext uri="{FF2B5EF4-FFF2-40B4-BE49-F238E27FC236}">
                <a16:creationId xmlns:a16="http://schemas.microsoft.com/office/drawing/2014/main" id="{7F668002-1E33-4D40-8987-BE90F12C4B26}"/>
              </a:ext>
            </a:extLst>
          </p:cNvPr>
          <p:cNvPicPr>
            <a:picLocks noChangeAspect="1"/>
          </p:cNvPicPr>
          <p:nvPr/>
        </p:nvPicPr>
        <p:blipFill>
          <a:blip r:embed="rId3"/>
          <a:stretch>
            <a:fillRect/>
          </a:stretch>
        </p:blipFill>
        <p:spPr>
          <a:xfrm>
            <a:off x="802589" y="1305066"/>
            <a:ext cx="10586822" cy="5486400"/>
          </a:xfrm>
          <a:prstGeom prst="rect">
            <a:avLst/>
          </a:prstGeom>
        </p:spPr>
      </p:pic>
      <p:sp>
        <p:nvSpPr>
          <p:cNvPr id="7" name="Rectangle 6">
            <a:extLst>
              <a:ext uri="{FF2B5EF4-FFF2-40B4-BE49-F238E27FC236}">
                <a16:creationId xmlns:a16="http://schemas.microsoft.com/office/drawing/2014/main" id="{0CB55E3D-50EA-4DC8-8B02-6BEEC95FA44A}"/>
              </a:ext>
            </a:extLst>
          </p:cNvPr>
          <p:cNvSpPr/>
          <p:nvPr/>
        </p:nvSpPr>
        <p:spPr>
          <a:xfrm>
            <a:off x="4174067" y="4648200"/>
            <a:ext cx="1024466" cy="169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771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Demonstration of Package Generator</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2" name="Picture 1">
            <a:extLst>
              <a:ext uri="{FF2B5EF4-FFF2-40B4-BE49-F238E27FC236}">
                <a16:creationId xmlns:a16="http://schemas.microsoft.com/office/drawing/2014/main" id="{3FFFF295-22A0-46C3-B722-76E754A846C3}"/>
              </a:ext>
            </a:extLst>
          </p:cNvPr>
          <p:cNvPicPr>
            <a:picLocks noChangeAspect="1"/>
          </p:cNvPicPr>
          <p:nvPr/>
        </p:nvPicPr>
        <p:blipFill>
          <a:blip r:embed="rId3"/>
          <a:stretch>
            <a:fillRect/>
          </a:stretch>
        </p:blipFill>
        <p:spPr>
          <a:xfrm>
            <a:off x="708788" y="1264428"/>
            <a:ext cx="10317224" cy="5486400"/>
          </a:xfrm>
          <a:prstGeom prst="rect">
            <a:avLst/>
          </a:prstGeom>
        </p:spPr>
      </p:pic>
    </p:spTree>
    <p:extLst>
      <p:ext uri="{BB962C8B-B14F-4D97-AF65-F5344CB8AC3E}">
        <p14:creationId xmlns:p14="http://schemas.microsoft.com/office/powerpoint/2010/main" val="1655753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Demonstration of Package Generator</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5" name="Picture 4">
            <a:extLst>
              <a:ext uri="{FF2B5EF4-FFF2-40B4-BE49-F238E27FC236}">
                <a16:creationId xmlns:a16="http://schemas.microsoft.com/office/drawing/2014/main" id="{0D3CA519-A15C-42F9-87C9-DA0EC09A3F3A}"/>
              </a:ext>
            </a:extLst>
          </p:cNvPr>
          <p:cNvPicPr>
            <a:picLocks noChangeAspect="1"/>
          </p:cNvPicPr>
          <p:nvPr/>
        </p:nvPicPr>
        <p:blipFill>
          <a:blip r:embed="rId3"/>
          <a:stretch>
            <a:fillRect/>
          </a:stretch>
        </p:blipFill>
        <p:spPr>
          <a:xfrm>
            <a:off x="850038" y="1233246"/>
            <a:ext cx="10491923" cy="5486400"/>
          </a:xfrm>
          <a:prstGeom prst="rect">
            <a:avLst/>
          </a:prstGeom>
        </p:spPr>
      </p:pic>
      <p:sp>
        <p:nvSpPr>
          <p:cNvPr id="6" name="Rectangle 5">
            <a:extLst>
              <a:ext uri="{FF2B5EF4-FFF2-40B4-BE49-F238E27FC236}">
                <a16:creationId xmlns:a16="http://schemas.microsoft.com/office/drawing/2014/main" id="{EA453001-589E-41B1-A566-BA81887D9455}"/>
              </a:ext>
            </a:extLst>
          </p:cNvPr>
          <p:cNvSpPr/>
          <p:nvPr/>
        </p:nvSpPr>
        <p:spPr>
          <a:xfrm>
            <a:off x="5061862" y="4310421"/>
            <a:ext cx="571500" cy="1759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426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Demonstration of Package Generator</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2" name="Picture 1">
            <a:extLst>
              <a:ext uri="{FF2B5EF4-FFF2-40B4-BE49-F238E27FC236}">
                <a16:creationId xmlns:a16="http://schemas.microsoft.com/office/drawing/2014/main" id="{8145A84D-69E7-4DB0-B1A4-C65E71CE87F5}"/>
              </a:ext>
            </a:extLst>
          </p:cNvPr>
          <p:cNvPicPr>
            <a:picLocks noChangeAspect="1"/>
          </p:cNvPicPr>
          <p:nvPr/>
        </p:nvPicPr>
        <p:blipFill>
          <a:blip r:embed="rId3"/>
          <a:stretch>
            <a:fillRect/>
          </a:stretch>
        </p:blipFill>
        <p:spPr>
          <a:xfrm>
            <a:off x="932327" y="1229013"/>
            <a:ext cx="10327345" cy="5486400"/>
          </a:xfrm>
          <a:prstGeom prst="rect">
            <a:avLst/>
          </a:prstGeom>
        </p:spPr>
      </p:pic>
    </p:spTree>
    <p:extLst>
      <p:ext uri="{BB962C8B-B14F-4D97-AF65-F5344CB8AC3E}">
        <p14:creationId xmlns:p14="http://schemas.microsoft.com/office/powerpoint/2010/main" val="291481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9763" y="154724"/>
            <a:ext cx="10894547" cy="931207"/>
          </a:xfrm>
        </p:spPr>
        <p:txBody>
          <a:bodyPr>
            <a:noAutofit/>
          </a:bodyPr>
          <a:lstStyle/>
          <a:p>
            <a:r>
              <a:rPr lang="en-US" sz="4000" dirty="0"/>
              <a:t>Lecture #46: Option Generation Tools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1938992"/>
          </a:xfrm>
          <a:prstGeom prst="rect">
            <a:avLst/>
          </a:prstGeom>
          <a:noFill/>
        </p:spPr>
        <p:txBody>
          <a:bodyPr wrap="square" rtlCol="0">
            <a:spAutoFit/>
          </a:bodyPr>
          <a:lstStyle/>
          <a:p>
            <a:pPr algn="ctr"/>
            <a:r>
              <a:rPr lang="en-US" sz="2400" b="1" dirty="0"/>
              <a:t>Haneen Khreis</a:t>
            </a:r>
          </a:p>
          <a:p>
            <a:pPr algn="ctr"/>
            <a:r>
              <a:rPr lang="en-US" sz="2400" b="1" dirty="0"/>
              <a:t>Texas A&amp;M Transportation Institute</a:t>
            </a:r>
          </a:p>
          <a:p>
            <a:pPr algn="ctr"/>
            <a:r>
              <a:rPr lang="en-US" sz="2400" b="1" dirty="0">
                <a:hlinkClick r:id="rId3"/>
              </a:rPr>
              <a:t>H-Khreis@tti.tamu.edu</a:t>
            </a:r>
            <a:r>
              <a:rPr lang="en-US" sz="2400" b="1" dirty="0"/>
              <a:t>, (979) 317-2799 x42799</a:t>
            </a:r>
          </a:p>
          <a:p>
            <a:pPr algn="ctr"/>
            <a:r>
              <a:rPr lang="en-US" sz="2400" b="1" dirty="0"/>
              <a:t>The author declares that there is no conflict of interest</a:t>
            </a:r>
          </a:p>
          <a:p>
            <a:pPr algn="ctr"/>
            <a:r>
              <a:rPr lang="en-US" sz="2400" b="1" dirty="0"/>
              <a:t>Lecture Track(s): HT/TT/PPT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Demonstration of Package Generator</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5" name="Picture 4">
            <a:extLst>
              <a:ext uri="{FF2B5EF4-FFF2-40B4-BE49-F238E27FC236}">
                <a16:creationId xmlns:a16="http://schemas.microsoft.com/office/drawing/2014/main" id="{DFFB9BCE-1B31-4846-997A-FF23F87D0090}"/>
              </a:ext>
            </a:extLst>
          </p:cNvPr>
          <p:cNvPicPr>
            <a:picLocks noChangeAspect="1"/>
          </p:cNvPicPr>
          <p:nvPr/>
        </p:nvPicPr>
        <p:blipFill>
          <a:blip r:embed="rId3"/>
          <a:stretch>
            <a:fillRect/>
          </a:stretch>
        </p:blipFill>
        <p:spPr>
          <a:xfrm>
            <a:off x="942434" y="1253566"/>
            <a:ext cx="10307131" cy="5486400"/>
          </a:xfrm>
          <a:prstGeom prst="rect">
            <a:avLst/>
          </a:prstGeom>
        </p:spPr>
      </p:pic>
    </p:spTree>
    <p:extLst>
      <p:ext uri="{BB962C8B-B14F-4D97-AF65-F5344CB8AC3E}">
        <p14:creationId xmlns:p14="http://schemas.microsoft.com/office/powerpoint/2010/main" val="1399695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lnSpcReduction="10000"/>
          </a:bodyPr>
          <a:lstStyle/>
          <a:p>
            <a:pPr lvl="0"/>
            <a:r>
              <a:rPr lang="en-US" dirty="0"/>
              <a:t>As yet, KonSULT does not have an explicit public health objective, although the following indexed objectives are highly relevant </a:t>
            </a:r>
          </a:p>
          <a:p>
            <a:pPr lvl="1"/>
            <a:r>
              <a:rPr lang="en-US" dirty="0" err="1"/>
              <a:t>Liveable</a:t>
            </a:r>
            <a:r>
              <a:rPr lang="en-US" dirty="0"/>
              <a:t> streets</a:t>
            </a:r>
          </a:p>
          <a:p>
            <a:pPr lvl="1"/>
            <a:r>
              <a:rPr lang="en-US" dirty="0"/>
              <a:t>Protection of the environment</a:t>
            </a:r>
          </a:p>
          <a:p>
            <a:pPr lvl="1"/>
            <a:r>
              <a:rPr lang="en-US" dirty="0"/>
              <a:t>Equity and social inclusion </a:t>
            </a:r>
          </a:p>
          <a:p>
            <a:pPr lvl="1"/>
            <a:r>
              <a:rPr lang="en-US" dirty="0"/>
              <a:t>Safety</a:t>
            </a:r>
          </a:p>
          <a:p>
            <a:r>
              <a:rPr lang="en-US" dirty="0"/>
              <a:t>Likewise the tool does not have explicit public health problems, although the following indexed problems are highly relevant</a:t>
            </a:r>
          </a:p>
          <a:p>
            <a:pPr lvl="1"/>
            <a:r>
              <a:rPr lang="en-US" dirty="0"/>
              <a:t>Community impacts</a:t>
            </a:r>
          </a:p>
          <a:p>
            <a:pPr lvl="1"/>
            <a:r>
              <a:rPr lang="en-US" dirty="0"/>
              <a:t>Environmental damage </a:t>
            </a:r>
          </a:p>
          <a:p>
            <a:pPr lvl="1"/>
            <a:r>
              <a:rPr lang="en-US" dirty="0"/>
              <a:t>Poor accessibility</a:t>
            </a:r>
          </a:p>
          <a:p>
            <a:pPr lvl="1"/>
            <a:r>
              <a:rPr lang="en-US" dirty="0"/>
              <a:t>Social and geographic disadvantaging</a:t>
            </a:r>
          </a:p>
          <a:p>
            <a:pPr lvl="1"/>
            <a:r>
              <a:rPr lang="en-US" dirty="0"/>
              <a:t>Accidents</a:t>
            </a:r>
          </a:p>
        </p:txBody>
      </p:sp>
      <p:sp>
        <p:nvSpPr>
          <p:cNvPr id="3" name="Title 2"/>
          <p:cNvSpPr>
            <a:spLocks noGrp="1"/>
          </p:cNvSpPr>
          <p:nvPr>
            <p:ph type="title"/>
          </p:nvPr>
        </p:nvSpPr>
        <p:spPr>
          <a:xfrm>
            <a:off x="838200" y="211167"/>
            <a:ext cx="11353800" cy="931207"/>
          </a:xfrm>
        </p:spPr>
        <p:txBody>
          <a:bodyPr>
            <a:normAutofit/>
          </a:bodyPr>
          <a:lstStyle/>
          <a:p>
            <a:r>
              <a:rPr lang="en-US" dirty="0"/>
              <a:t>Health Impacts of Indexed Policies</a:t>
            </a:r>
          </a:p>
        </p:txBody>
      </p:sp>
    </p:spTree>
    <p:extLst>
      <p:ext uri="{BB962C8B-B14F-4D97-AF65-F5344CB8AC3E}">
        <p14:creationId xmlns:p14="http://schemas.microsoft.com/office/powerpoint/2010/main" val="3967959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a:bodyPr>
          <a:lstStyle/>
          <a:p>
            <a:pPr lvl="0"/>
            <a:r>
              <a:rPr lang="en-US" dirty="0"/>
              <a:t>The tool also does not have explicit public health indicators, although the following indexed indicators are highly relevant</a:t>
            </a:r>
          </a:p>
          <a:p>
            <a:pPr lvl="1"/>
            <a:r>
              <a:rPr lang="en-US" dirty="0"/>
              <a:t>Bus reliability</a:t>
            </a:r>
          </a:p>
          <a:p>
            <a:pPr lvl="1"/>
            <a:r>
              <a:rPr lang="en-US" dirty="0"/>
              <a:t>% of people who think it is easy and safe to walk in their area</a:t>
            </a:r>
          </a:p>
          <a:p>
            <a:pPr lvl="1"/>
            <a:r>
              <a:rPr lang="en-US" dirty="0"/>
              <a:t>CO2 emissions</a:t>
            </a:r>
          </a:p>
          <a:p>
            <a:pPr lvl="1"/>
            <a:r>
              <a:rPr lang="en-US" dirty="0"/>
              <a:t>Local pollution</a:t>
            </a:r>
          </a:p>
          <a:p>
            <a:pPr lvl="1"/>
            <a:r>
              <a:rPr lang="en-US" dirty="0"/>
              <a:t>Accessibility to key services</a:t>
            </a:r>
          </a:p>
          <a:p>
            <a:pPr lvl="1"/>
            <a:r>
              <a:rPr lang="en-US" dirty="0"/>
              <a:t>Safety</a:t>
            </a:r>
          </a:p>
          <a:p>
            <a:r>
              <a:rPr lang="en-US" dirty="0"/>
              <a:t>This may reflect public health being a relatively recent focus of transportation planning and policy and an emerging area</a:t>
            </a:r>
          </a:p>
          <a:p>
            <a:r>
              <a:rPr lang="en-US" dirty="0"/>
              <a:t>However, there are plans to include public health as an objective and include specific problems and indicators relevant to health in the tool </a:t>
            </a:r>
          </a:p>
        </p:txBody>
      </p:sp>
      <p:sp>
        <p:nvSpPr>
          <p:cNvPr id="3" name="Title 2"/>
          <p:cNvSpPr>
            <a:spLocks noGrp="1"/>
          </p:cNvSpPr>
          <p:nvPr>
            <p:ph type="title"/>
          </p:nvPr>
        </p:nvSpPr>
        <p:spPr>
          <a:xfrm>
            <a:off x="838200" y="211167"/>
            <a:ext cx="11353800" cy="931207"/>
          </a:xfrm>
        </p:spPr>
        <p:txBody>
          <a:bodyPr>
            <a:normAutofit/>
          </a:bodyPr>
          <a:lstStyle/>
          <a:p>
            <a:r>
              <a:rPr lang="en-US" dirty="0"/>
              <a:t>Health Impacts of Indexed Policies</a:t>
            </a:r>
          </a:p>
        </p:txBody>
      </p:sp>
    </p:spTree>
    <p:extLst>
      <p:ext uri="{BB962C8B-B14F-4D97-AF65-F5344CB8AC3E}">
        <p14:creationId xmlns:p14="http://schemas.microsoft.com/office/powerpoint/2010/main" val="3173014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fontScale="92500" lnSpcReduction="10000"/>
          </a:bodyPr>
          <a:lstStyle/>
          <a:p>
            <a:pPr lvl="0"/>
            <a:r>
              <a:rPr lang="en-US" dirty="0"/>
              <a:t>Previous work has also attempted to qualitatively assess the health impacts of the 64 policy measures indexed in KonSULT (Khreis et al., 2017)</a:t>
            </a:r>
          </a:p>
          <a:p>
            <a:pPr lvl="0"/>
            <a:r>
              <a:rPr lang="en-US" dirty="0"/>
              <a:t>This work has provided an indication of the potential health impacts of the 64 policy measures, based on expert judgment</a:t>
            </a:r>
          </a:p>
          <a:p>
            <a:pPr lvl="0"/>
            <a:r>
              <a:rPr lang="en-US" dirty="0"/>
              <a:t>The health impacts were considered through 9 pathways:</a:t>
            </a:r>
          </a:p>
          <a:p>
            <a:pPr marL="914400" lvl="1" indent="-457200">
              <a:buFont typeface="+mj-lt"/>
              <a:buAutoNum type="arabicPeriod"/>
            </a:pPr>
            <a:r>
              <a:rPr lang="en-US" dirty="0"/>
              <a:t>Motor vehicle crashes</a:t>
            </a:r>
          </a:p>
          <a:p>
            <a:pPr marL="914400" lvl="1" indent="-457200">
              <a:buFont typeface="+mj-lt"/>
              <a:buAutoNum type="arabicPeriod"/>
            </a:pPr>
            <a:r>
              <a:rPr lang="en-US" dirty="0"/>
              <a:t>Traffic-related air pollution</a:t>
            </a:r>
          </a:p>
          <a:p>
            <a:pPr marL="914400" lvl="1" indent="-457200">
              <a:buFont typeface="+mj-lt"/>
              <a:buAutoNum type="arabicPeriod"/>
            </a:pPr>
            <a:r>
              <a:rPr lang="en-US" dirty="0"/>
              <a:t>Noise</a:t>
            </a:r>
          </a:p>
          <a:p>
            <a:pPr marL="914400" lvl="1" indent="-457200">
              <a:buFont typeface="+mj-lt"/>
              <a:buAutoNum type="arabicPeriod"/>
            </a:pPr>
            <a:r>
              <a:rPr lang="en-US" dirty="0"/>
              <a:t>Heat islands</a:t>
            </a:r>
          </a:p>
          <a:p>
            <a:pPr marL="914400" lvl="1" indent="-457200">
              <a:buFont typeface="+mj-lt"/>
              <a:buAutoNum type="arabicPeriod"/>
            </a:pPr>
            <a:r>
              <a:rPr lang="en-US" dirty="0"/>
              <a:t>Lack of green space</a:t>
            </a:r>
          </a:p>
          <a:p>
            <a:pPr marL="914400" lvl="1" indent="-457200">
              <a:buFont typeface="+mj-lt"/>
              <a:buAutoNum type="arabicPeriod"/>
            </a:pPr>
            <a:r>
              <a:rPr lang="en-US" dirty="0"/>
              <a:t>Physical inactivity</a:t>
            </a:r>
          </a:p>
          <a:p>
            <a:pPr marL="914400" lvl="1" indent="-457200">
              <a:buFont typeface="+mj-lt"/>
              <a:buAutoNum type="arabicPeriod"/>
            </a:pPr>
            <a:r>
              <a:rPr lang="en-US" dirty="0"/>
              <a:t>Climate change </a:t>
            </a:r>
          </a:p>
          <a:p>
            <a:pPr marL="914400" lvl="1" indent="-457200">
              <a:buFont typeface="+mj-lt"/>
              <a:buAutoNum type="arabicPeriod"/>
            </a:pPr>
            <a:r>
              <a:rPr lang="en-US" dirty="0"/>
              <a:t>Social exclusion</a:t>
            </a:r>
          </a:p>
          <a:p>
            <a:pPr marL="914400" lvl="1" indent="-457200">
              <a:buFont typeface="+mj-lt"/>
              <a:buAutoNum type="arabicPeriod"/>
            </a:pPr>
            <a:r>
              <a:rPr lang="en-US" dirty="0"/>
              <a:t>Community severance</a:t>
            </a:r>
          </a:p>
          <a:p>
            <a:pPr lvl="0"/>
            <a:endParaRPr lang="en-US" dirty="0"/>
          </a:p>
          <a:p>
            <a:pPr lvl="0"/>
            <a:endParaRPr lang="en-US" dirty="0"/>
          </a:p>
        </p:txBody>
      </p:sp>
      <p:sp>
        <p:nvSpPr>
          <p:cNvPr id="3" name="Title 2"/>
          <p:cNvSpPr>
            <a:spLocks noGrp="1"/>
          </p:cNvSpPr>
          <p:nvPr>
            <p:ph type="title"/>
          </p:nvPr>
        </p:nvSpPr>
        <p:spPr>
          <a:xfrm>
            <a:off x="838200" y="211167"/>
            <a:ext cx="11353800" cy="931207"/>
          </a:xfrm>
        </p:spPr>
        <p:txBody>
          <a:bodyPr>
            <a:normAutofit/>
          </a:bodyPr>
          <a:lstStyle/>
          <a:p>
            <a:r>
              <a:rPr lang="en-US"/>
              <a:t>Health Impacts of Indexed Policies</a:t>
            </a:r>
            <a:endParaRPr lang="en-US" dirty="0"/>
          </a:p>
        </p:txBody>
      </p:sp>
      <p:pic>
        <p:nvPicPr>
          <p:cNvPr id="4" name="Picture 3">
            <a:extLst>
              <a:ext uri="{FF2B5EF4-FFF2-40B4-BE49-F238E27FC236}">
                <a16:creationId xmlns:a16="http://schemas.microsoft.com/office/drawing/2014/main" id="{53F8D885-A74D-41AA-A609-4BE77A8144CB}"/>
              </a:ext>
            </a:extLst>
          </p:cNvPr>
          <p:cNvPicPr>
            <a:picLocks noChangeAspect="1"/>
          </p:cNvPicPr>
          <p:nvPr/>
        </p:nvPicPr>
        <p:blipFill>
          <a:blip r:embed="rId3"/>
          <a:stretch>
            <a:fillRect/>
          </a:stretch>
        </p:blipFill>
        <p:spPr>
          <a:xfrm>
            <a:off x="5793106" y="3263553"/>
            <a:ext cx="6282293" cy="3474720"/>
          </a:xfrm>
          <a:prstGeom prst="rect">
            <a:avLst/>
          </a:prstGeom>
        </p:spPr>
      </p:pic>
    </p:spTree>
    <p:extLst>
      <p:ext uri="{BB962C8B-B14F-4D97-AF65-F5344CB8AC3E}">
        <p14:creationId xmlns:p14="http://schemas.microsoft.com/office/powerpoint/2010/main" val="2860553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This lecture focused on the use of the measure options and packages generator tool in KonSULT to aid in transport policy</a:t>
            </a:r>
          </a:p>
          <a:p>
            <a:r>
              <a:rPr lang="en-US" dirty="0"/>
              <a:t>The tool is simple, straight forward and easy to use and is a valuable resource to policy makers and planning professionals, in addition to students and other interest groups</a:t>
            </a:r>
          </a:p>
          <a:p>
            <a:r>
              <a:rPr lang="en-US" dirty="0"/>
              <a:t>The tool can help overcome some weaknesses in policy option generation</a:t>
            </a:r>
          </a:p>
          <a:p>
            <a:r>
              <a:rPr lang="en-US" dirty="0"/>
              <a:t>As it stands, the tool has multiple objectives, problems and indicators which are relevant to public health</a:t>
            </a:r>
          </a:p>
          <a:p>
            <a:r>
              <a:rPr lang="en-US" dirty="0"/>
              <a:t>However, it does not have “public health” as an explicit objective which is planned for its future development</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792981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Future work needed to advance the state of knowledge and practice include:</a:t>
            </a:r>
          </a:p>
          <a:p>
            <a:pPr lvl="1"/>
            <a:r>
              <a:rPr lang="en-US" dirty="0"/>
              <a:t>Including explicit public health objectives, problems and indicators in the tool </a:t>
            </a:r>
          </a:p>
          <a:p>
            <a:pPr lvl="1"/>
            <a:r>
              <a:rPr lang="en-US" dirty="0"/>
              <a:t>The magnitude of both the positive and negative health impacts of each of the 64 policy measures remains largely unknown and warrants further research and synthesis</a:t>
            </a:r>
          </a:p>
          <a:p>
            <a:pPr lvl="1"/>
            <a:r>
              <a:rPr lang="en-US" dirty="0"/>
              <a:t>The use of policy option generation tools needs to be encouraged </a:t>
            </a:r>
          </a:p>
          <a:p>
            <a:pPr lvl="1"/>
            <a:r>
              <a:rPr lang="en-US" dirty="0"/>
              <a:t>New policy measures and technology options should be added as they emerge</a:t>
            </a:r>
          </a:p>
          <a:p>
            <a:pPr lvl="1"/>
            <a:r>
              <a:rPr lang="en-US" dirty="0"/>
              <a:t>The use of causal loop diagrams can help in the assessment of the health impacts of select policies</a:t>
            </a:r>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Policy option generation is an essential step in the development of sustainable and healthy transportation plans </a:t>
            </a:r>
          </a:p>
          <a:p>
            <a:r>
              <a:rPr lang="en-US" dirty="0"/>
              <a:t>This step can be weak but measure option generators like the one presented in this lecture can overcome some of the weaknesses in this step</a:t>
            </a:r>
          </a:p>
          <a:p>
            <a:r>
              <a:rPr lang="en-US" dirty="0"/>
              <a:t>KonSULT is an easy to use and simple tool which can provide a list of measures or packages ranked in the order by which they contribute to user-specific contexts, objectives, problems and indicators</a:t>
            </a:r>
          </a:p>
          <a:p>
            <a:r>
              <a:rPr lang="en-US" dirty="0"/>
              <a:t>The tool may encourage innovation and present a wider range of policy measures which has not been considered</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Khreis, H., May, A.D. and </a:t>
            </a:r>
            <a:r>
              <a:rPr lang="en-US" dirty="0" err="1"/>
              <a:t>Nieuwenhuijsen</a:t>
            </a:r>
            <a:r>
              <a:rPr lang="en-US" dirty="0"/>
              <a:t>, M.J., 2017. Health impacts of urban transport policy measures: A guidance note for practice. Journal of Transport &amp; Health, 6, pp.209-227.</a:t>
            </a:r>
          </a:p>
          <a:p>
            <a:r>
              <a:rPr lang="en-US" dirty="0"/>
              <a:t>May, A.D., Khreis, H. and Mullen, C., 2018. Option generation for policy measures and packages: An assessment of the KonSULT knowledgebase. Case studies on transport policy, 6(3), pp.311-318.</a:t>
            </a:r>
          </a:p>
          <a:p>
            <a:r>
              <a:rPr lang="en-US" dirty="0"/>
              <a:t>Rupprecht Consult (editor), Guidelines for Developing and Implementing a Sustainable Urban Mobility Plan, Second Edition, 2019.</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85000" lnSpcReduction="10000"/>
          </a:bodyPr>
          <a:lstStyle/>
          <a:p>
            <a:r>
              <a:rPr lang="en-US" dirty="0"/>
              <a:t>Khreis, Haneen; </a:t>
            </a:r>
            <a:r>
              <a:rPr lang="en-US" dirty="0" err="1"/>
              <a:t>Glazener</a:t>
            </a:r>
            <a:r>
              <a:rPr lang="en-US" dirty="0"/>
              <a:t>, Andrew; Ramani, Tara; </a:t>
            </a:r>
            <a:r>
              <a:rPr lang="en-US" dirty="0" err="1"/>
              <a:t>Zietsman</a:t>
            </a:r>
            <a:r>
              <a:rPr lang="en-US" dirty="0"/>
              <a:t>, Josias; </a:t>
            </a:r>
            <a:r>
              <a:rPr lang="en-US" dirty="0" err="1"/>
              <a:t>Nieuwenhuijsen</a:t>
            </a:r>
            <a:r>
              <a:rPr lang="en-US" dirty="0"/>
              <a:t>, Mark J.; Mindell, Jennifer S.; Winfree, Gregory D.; Fox, Mary A.; Wunderlich, Robert; and Burke, Thomas A. (2019). Transportation and Health: A Conceptual Model and Literature Review. College Station, Texas: Center for Advancing Research in Transportation Emissions, Energy, and Health, May 2019. Available at: </a:t>
            </a:r>
            <a:r>
              <a:rPr lang="en-US" dirty="0">
                <a:hlinkClick r:id="rId2"/>
              </a:rPr>
              <a:t>https://www.carteeh.org/14-pathways-to-health-project-brief/</a:t>
            </a:r>
            <a:r>
              <a:rPr lang="en-US" dirty="0"/>
              <a:t>.</a:t>
            </a:r>
          </a:p>
          <a:p>
            <a:r>
              <a:rPr lang="en-US" dirty="0"/>
              <a:t>May, A.D., Khreis, H. and Mullen, C., 2016. Option generation for policy measures and packages: the role of the KonSULT knowledgebase, presented at the World Conference on Transport Research–WCTR 2016 Shanghai, 10–15 July 2016. Transportation Research Procedia.</a:t>
            </a:r>
          </a:p>
          <a:p>
            <a:r>
              <a:rPr lang="en-US" dirty="0"/>
              <a:t>Rupprecht Consult, 2013. Guidelines: developing and implementing a sustainable urban mobility plan. </a:t>
            </a:r>
            <a:r>
              <a:rPr lang="en-US" dirty="0">
                <a:hlinkClick r:id="rId3"/>
              </a:rPr>
              <a:t>http://www.eltis.org/sites/eltis/files/guidelines-developing-andimplementing-a-sump_final_web_jan2014b.pdf</a:t>
            </a:r>
            <a:r>
              <a:rPr lang="en-US" dirty="0"/>
              <a:t> (accessed 25th September 2015).</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pPr marL="0" indent="0">
              <a:buNone/>
            </a:pPr>
            <a:r>
              <a:rPr lang="en-US" dirty="0"/>
              <a:t>The author acknowledges substantial materials adapted from the chapter titled “Policy Option Generation and Selection” by Anthony May, and discussions with and mentoring by Professor May which enabled this lecture.</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324122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Option generation and policy selection was overviewed in lecture #45</a:t>
            </a:r>
          </a:p>
          <a:p>
            <a:r>
              <a:rPr lang="en-US" dirty="0"/>
              <a:t>The use of measure option generator tools or software can aid in policy option generation</a:t>
            </a:r>
          </a:p>
          <a:p>
            <a:r>
              <a:rPr lang="en-US" dirty="0"/>
              <a:t>Such tools or software allows the user to overview and consider a wide range of policy options which they might have overlooked and help overcome some of the weaknesses in policy option generation</a:t>
            </a:r>
          </a:p>
          <a:p>
            <a:r>
              <a:rPr lang="en-US" dirty="0"/>
              <a:t>This lecture will demonstrate the use of one such tool</a:t>
            </a:r>
          </a:p>
          <a:p>
            <a:pPr lvl="1"/>
            <a:r>
              <a:rPr lang="en-US" dirty="0"/>
              <a:t>KonSULT: The Knowledgebase on Sustainable Urban Land use and Transport, available from </a:t>
            </a:r>
            <a:r>
              <a:rPr lang="en-US" dirty="0">
                <a:hlinkClick r:id="rId2"/>
              </a:rPr>
              <a:t>http://www.konsult.leeds.ac.uk/pg/</a:t>
            </a:r>
            <a:r>
              <a:rPr lang="en-US" dirty="0"/>
              <a:t>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Introduction</a:t>
            </a:r>
          </a:p>
        </p:txBody>
      </p:sp>
      <p:pic>
        <p:nvPicPr>
          <p:cNvPr id="2" name="Picture 1">
            <a:extLst>
              <a:ext uri="{FF2B5EF4-FFF2-40B4-BE49-F238E27FC236}">
                <a16:creationId xmlns:a16="http://schemas.microsoft.com/office/drawing/2014/main" id="{021F068F-A358-4EFE-A14B-81605D9DEEB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40975" y="822960"/>
            <a:ext cx="7651025" cy="5212080"/>
          </a:xfrm>
          <a:prstGeom prst="rect">
            <a:avLst/>
          </a:prstGeom>
        </p:spPr>
      </p:pic>
      <p:sp>
        <p:nvSpPr>
          <p:cNvPr id="4" name="TextBox 3">
            <a:extLst>
              <a:ext uri="{FF2B5EF4-FFF2-40B4-BE49-F238E27FC236}">
                <a16:creationId xmlns:a16="http://schemas.microsoft.com/office/drawing/2014/main" id="{9DDAA97F-AAD1-4E5E-A92A-F9F6F096F123}"/>
              </a:ext>
            </a:extLst>
          </p:cNvPr>
          <p:cNvSpPr txBox="1"/>
          <p:nvPr/>
        </p:nvSpPr>
        <p:spPr>
          <a:xfrm>
            <a:off x="4831080" y="6065520"/>
            <a:ext cx="6187440" cy="584775"/>
          </a:xfrm>
          <a:prstGeom prst="rect">
            <a:avLst/>
          </a:prstGeom>
          <a:noFill/>
        </p:spPr>
        <p:txBody>
          <a:bodyPr wrap="square" rtlCol="0">
            <a:spAutoFit/>
          </a:bodyPr>
          <a:lstStyle/>
          <a:p>
            <a:r>
              <a:rPr lang="en-US" sz="1600" dirty="0"/>
              <a:t>The 12 Steps of Sustainable Urban Mobility Planning (2nd Edition) – A decision maker’s overview, Source: Rupprecht Consult, 2019</a:t>
            </a:r>
          </a:p>
        </p:txBody>
      </p:sp>
    </p:spTree>
    <p:extLst>
      <p:ext uri="{BB962C8B-B14F-4D97-AF65-F5344CB8AC3E}">
        <p14:creationId xmlns:p14="http://schemas.microsoft.com/office/powerpoint/2010/main" val="326154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10000"/>
          </a:bodyPr>
          <a:lstStyle/>
          <a:p>
            <a:r>
              <a:rPr lang="en-US" dirty="0"/>
              <a:t>Knowledgebase on Sustainable Urban Land use and Transport (</a:t>
            </a:r>
            <a:r>
              <a:rPr lang="en-US" dirty="0">
                <a:hlinkClick r:id="rId2"/>
              </a:rPr>
              <a:t>www.konsult.leeds.ac.uk</a:t>
            </a:r>
            <a:r>
              <a:rPr lang="en-US" dirty="0"/>
              <a:t>) </a:t>
            </a:r>
          </a:p>
          <a:p>
            <a:r>
              <a:rPr lang="en-US" dirty="0"/>
              <a:t>Designed as a decision support tool and to help overcome weaknesses in option generation</a:t>
            </a:r>
          </a:p>
          <a:p>
            <a:r>
              <a:rPr lang="en-US" dirty="0"/>
              <a:t>Launched at the first workshop of the World Conference on Transport Research Society Special Interest Group on Urban Transport Policy in Leeds, 2002</a:t>
            </a:r>
          </a:p>
          <a:p>
            <a:r>
              <a:rPr lang="en-US" dirty="0"/>
              <a:t>Developed since with support from the European Commission, the United Kingdom Department for Transportation, the United Kingdom Engineering and Physical Sciences Research Council and the Rees Jeffreys Road Fund</a:t>
            </a:r>
          </a:p>
          <a:p>
            <a:r>
              <a:rPr lang="en-US" dirty="0"/>
              <a:t>Can assist policy makers, professionals and interest groups to: </a:t>
            </a:r>
          </a:p>
          <a:p>
            <a:pPr lvl="1"/>
            <a:r>
              <a:rPr lang="en-US" dirty="0"/>
              <a:t>Understand the challenges of achieving sustainability in urban transport</a:t>
            </a:r>
          </a:p>
          <a:p>
            <a:pPr lvl="1"/>
            <a:r>
              <a:rPr lang="en-US" dirty="0"/>
              <a:t>Identify appropriate policy measures and packages for their specific contexts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History of KonSULT</a:t>
            </a:r>
          </a:p>
        </p:txBody>
      </p:sp>
    </p:spTree>
    <p:extLst>
      <p:ext uri="{BB962C8B-B14F-4D97-AF65-F5344CB8AC3E}">
        <p14:creationId xmlns:p14="http://schemas.microsoft.com/office/powerpoint/2010/main" val="100179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304547" y="1585220"/>
            <a:ext cx="5027988" cy="4771129"/>
          </a:xfrm>
        </p:spPr>
        <p:txBody>
          <a:bodyPr>
            <a:normAutofit lnSpcReduction="10000"/>
          </a:bodyPr>
          <a:lstStyle/>
          <a:p>
            <a:r>
              <a:rPr lang="en-US" dirty="0"/>
              <a:t>KonSULT has three levels</a:t>
            </a:r>
          </a:p>
          <a:p>
            <a:pPr lvl="1"/>
            <a:r>
              <a:rPr lang="en-US" b="1" dirty="0"/>
              <a:t>Measure Option Generator</a:t>
            </a:r>
            <a:r>
              <a:rPr lang="en-US" dirty="0"/>
              <a:t> to identify suitable policy options and packages that fit the inputted user-defined criteria</a:t>
            </a:r>
          </a:p>
          <a:p>
            <a:pPr lvl="1"/>
            <a:r>
              <a:rPr lang="en-US" dirty="0"/>
              <a:t>From that, the user can access the second level: the </a:t>
            </a:r>
            <a:r>
              <a:rPr lang="en-US" b="1" dirty="0"/>
              <a:t>Policy Guidebook </a:t>
            </a:r>
            <a:r>
              <a:rPr lang="en-US" dirty="0"/>
              <a:t>to find out more about specific measures suggested by the Measure Option Generator</a:t>
            </a:r>
          </a:p>
          <a:p>
            <a:pPr lvl="1"/>
            <a:r>
              <a:rPr lang="en-US" dirty="0"/>
              <a:t>The third level is the </a:t>
            </a:r>
            <a:r>
              <a:rPr lang="en-US" b="1" dirty="0"/>
              <a:t>Decision Makers’ Guidebook </a:t>
            </a:r>
            <a:r>
              <a:rPr lang="en-US" dirty="0"/>
              <a:t>to seek further guidance on the concepts which the Policy Guidebook uses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0515600" cy="931207"/>
          </a:xfrm>
        </p:spPr>
        <p:txBody>
          <a:bodyPr/>
          <a:lstStyle/>
          <a:p>
            <a:r>
              <a:rPr lang="en-US" dirty="0"/>
              <a:t>Structure of KonSULT</a:t>
            </a:r>
          </a:p>
        </p:txBody>
      </p:sp>
      <p:pic>
        <p:nvPicPr>
          <p:cNvPr id="4" name="Picture 3">
            <a:extLst>
              <a:ext uri="{FF2B5EF4-FFF2-40B4-BE49-F238E27FC236}">
                <a16:creationId xmlns:a16="http://schemas.microsoft.com/office/drawing/2014/main" id="{5E72F195-62D6-4D00-A00D-8990D85321D0}"/>
              </a:ext>
            </a:extLst>
          </p:cNvPr>
          <p:cNvPicPr>
            <a:picLocks noChangeAspect="1"/>
          </p:cNvPicPr>
          <p:nvPr/>
        </p:nvPicPr>
        <p:blipFill>
          <a:blip r:embed="rId3"/>
          <a:stretch>
            <a:fillRect/>
          </a:stretch>
        </p:blipFill>
        <p:spPr>
          <a:xfrm>
            <a:off x="0" y="2233424"/>
            <a:ext cx="6750398" cy="3474720"/>
          </a:xfrm>
          <a:prstGeom prst="rect">
            <a:avLst/>
          </a:prstGeom>
        </p:spPr>
      </p:pic>
    </p:spTree>
    <p:extLst>
      <p:ext uri="{BB962C8B-B14F-4D97-AF65-F5344CB8AC3E}">
        <p14:creationId xmlns:p14="http://schemas.microsoft.com/office/powerpoint/2010/main" val="157945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Demonstration of Measure Option Generator</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5" name="Picture 4">
            <a:extLst>
              <a:ext uri="{FF2B5EF4-FFF2-40B4-BE49-F238E27FC236}">
                <a16:creationId xmlns:a16="http://schemas.microsoft.com/office/drawing/2014/main" id="{84B1BCE3-1A4D-4B39-9FC3-9078E51ED867}"/>
              </a:ext>
            </a:extLst>
          </p:cNvPr>
          <p:cNvPicPr>
            <a:picLocks noChangeAspect="1"/>
          </p:cNvPicPr>
          <p:nvPr/>
        </p:nvPicPr>
        <p:blipFill>
          <a:blip r:embed="rId3"/>
          <a:stretch>
            <a:fillRect/>
          </a:stretch>
        </p:blipFill>
        <p:spPr>
          <a:xfrm>
            <a:off x="977493" y="1274721"/>
            <a:ext cx="10237014" cy="5486400"/>
          </a:xfrm>
          <a:prstGeom prst="rect">
            <a:avLst/>
          </a:prstGeom>
        </p:spPr>
      </p:pic>
      <p:sp>
        <p:nvSpPr>
          <p:cNvPr id="7" name="Rectangle 6">
            <a:extLst>
              <a:ext uri="{FF2B5EF4-FFF2-40B4-BE49-F238E27FC236}">
                <a16:creationId xmlns:a16="http://schemas.microsoft.com/office/drawing/2014/main" id="{E306FBDA-1992-47CC-BCD0-0CD35A29F9B8}"/>
              </a:ext>
            </a:extLst>
          </p:cNvPr>
          <p:cNvSpPr/>
          <p:nvPr/>
        </p:nvSpPr>
        <p:spPr>
          <a:xfrm>
            <a:off x="2883927" y="2671014"/>
            <a:ext cx="1046748" cy="3740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242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Demonstration of Measure Option Generator</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2" name="Picture 1">
            <a:extLst>
              <a:ext uri="{FF2B5EF4-FFF2-40B4-BE49-F238E27FC236}">
                <a16:creationId xmlns:a16="http://schemas.microsoft.com/office/drawing/2014/main" id="{06C00C6B-2183-487B-AC82-86D469FF2033}"/>
              </a:ext>
            </a:extLst>
          </p:cNvPr>
          <p:cNvPicPr>
            <a:picLocks noChangeAspect="1"/>
          </p:cNvPicPr>
          <p:nvPr/>
        </p:nvPicPr>
        <p:blipFill>
          <a:blip r:embed="rId3"/>
          <a:stretch>
            <a:fillRect/>
          </a:stretch>
        </p:blipFill>
        <p:spPr>
          <a:xfrm>
            <a:off x="844811" y="1281516"/>
            <a:ext cx="10502378" cy="5486400"/>
          </a:xfrm>
          <a:prstGeom prst="rect">
            <a:avLst/>
          </a:prstGeom>
        </p:spPr>
      </p:pic>
      <p:sp>
        <p:nvSpPr>
          <p:cNvPr id="8" name="Rectangle 7">
            <a:extLst>
              <a:ext uri="{FF2B5EF4-FFF2-40B4-BE49-F238E27FC236}">
                <a16:creationId xmlns:a16="http://schemas.microsoft.com/office/drawing/2014/main" id="{B65E5399-15CF-4571-83AE-6A7A58CA203A}"/>
              </a:ext>
            </a:extLst>
          </p:cNvPr>
          <p:cNvSpPr/>
          <p:nvPr/>
        </p:nvSpPr>
        <p:spPr>
          <a:xfrm>
            <a:off x="4219433" y="3870526"/>
            <a:ext cx="1816410" cy="3565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695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Demonstration of Measure Option Generator</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6" name="Picture 5">
            <a:extLst>
              <a:ext uri="{FF2B5EF4-FFF2-40B4-BE49-F238E27FC236}">
                <a16:creationId xmlns:a16="http://schemas.microsoft.com/office/drawing/2014/main" id="{EC4E3EA7-1B42-4883-AE1D-6EE33FFD1A7C}"/>
              </a:ext>
            </a:extLst>
          </p:cNvPr>
          <p:cNvPicPr>
            <a:picLocks noChangeAspect="1"/>
          </p:cNvPicPr>
          <p:nvPr/>
        </p:nvPicPr>
        <p:blipFill>
          <a:blip r:embed="rId3"/>
          <a:stretch>
            <a:fillRect/>
          </a:stretch>
        </p:blipFill>
        <p:spPr>
          <a:xfrm>
            <a:off x="834316" y="1244654"/>
            <a:ext cx="10523368" cy="5486400"/>
          </a:xfrm>
          <a:prstGeom prst="rect">
            <a:avLst/>
          </a:prstGeom>
        </p:spPr>
      </p:pic>
      <p:sp>
        <p:nvSpPr>
          <p:cNvPr id="9" name="Rectangle 8">
            <a:extLst>
              <a:ext uri="{FF2B5EF4-FFF2-40B4-BE49-F238E27FC236}">
                <a16:creationId xmlns:a16="http://schemas.microsoft.com/office/drawing/2014/main" id="{07055B87-57A9-4C52-99A2-163458DCDBF1}"/>
              </a:ext>
            </a:extLst>
          </p:cNvPr>
          <p:cNvSpPr/>
          <p:nvPr/>
        </p:nvSpPr>
        <p:spPr>
          <a:xfrm>
            <a:off x="7483645" y="4668253"/>
            <a:ext cx="1744579" cy="1684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41073"/>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3537</Words>
  <Application>Microsoft Office PowerPoint</Application>
  <PresentationFormat>Widescreen</PresentationFormat>
  <Paragraphs>184</Paragraphs>
  <Slides>29</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Lecture #46: Option Generation Tools</vt:lpstr>
      <vt:lpstr>Introduction</vt:lpstr>
      <vt:lpstr>Introduction</vt:lpstr>
      <vt:lpstr>History of KonSULT</vt:lpstr>
      <vt:lpstr>Structure of KonSULT</vt:lpstr>
      <vt:lpstr>Demonstration of Measure Option Generator</vt:lpstr>
      <vt:lpstr>Demonstration of Measure Option Generator</vt:lpstr>
      <vt:lpstr>Demonstration of Measure Option Generator</vt:lpstr>
      <vt:lpstr>Demonstration of Measure Option Generator</vt:lpstr>
      <vt:lpstr>Demonstration of Measure Option Generator</vt:lpstr>
      <vt:lpstr>Packages Generator</vt:lpstr>
      <vt:lpstr>Demonstration of Package Generator</vt:lpstr>
      <vt:lpstr>Demonstration of Package Generator</vt:lpstr>
      <vt:lpstr>Demonstration of Package Generator</vt:lpstr>
      <vt:lpstr>Demonstration of Package Generator</vt:lpstr>
      <vt:lpstr>Demonstration of Package Generator</vt:lpstr>
      <vt:lpstr>Demonstration of Package Generator</vt:lpstr>
      <vt:lpstr>Demonstration of Package Generator</vt:lpstr>
      <vt:lpstr>Demonstration of Package Generator</vt:lpstr>
      <vt:lpstr>Health Impacts of Indexed Policies</vt:lpstr>
      <vt:lpstr>Health Impacts of Indexed Policies</vt:lpstr>
      <vt:lpstr>Health Impacts of Indexed Policies</vt:lpstr>
      <vt:lpstr>Discussion</vt:lpstr>
      <vt:lpstr>Research Gaps and Future Directions</vt:lpstr>
      <vt:lpstr>Take-Home Messages</vt:lpstr>
      <vt:lpstr>References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Khreis, Haneen</dc:creator>
  <cp:lastModifiedBy>Khreis, Haneen</cp:lastModifiedBy>
  <cp:revision>183</cp:revision>
  <dcterms:created xsi:type="dcterms:W3CDTF">2020-04-27T16:23:42Z</dcterms:created>
  <dcterms:modified xsi:type="dcterms:W3CDTF">2020-05-07T19:41:36Z</dcterms:modified>
</cp:coreProperties>
</file>