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45" r:id="rId2"/>
    <p:sldId id="446" r:id="rId3"/>
    <p:sldId id="483" r:id="rId4"/>
    <p:sldId id="476" r:id="rId5"/>
    <p:sldId id="466" r:id="rId6"/>
    <p:sldId id="492" r:id="rId7"/>
    <p:sldId id="467" r:id="rId8"/>
    <p:sldId id="493" r:id="rId9"/>
    <p:sldId id="484" r:id="rId10"/>
    <p:sldId id="487" r:id="rId11"/>
    <p:sldId id="491" r:id="rId12"/>
    <p:sldId id="490" r:id="rId13"/>
    <p:sldId id="475" r:id="rId14"/>
    <p:sldId id="486" r:id="rId15"/>
    <p:sldId id="477" r:id="rId16"/>
    <p:sldId id="488" r:id="rId17"/>
    <p:sldId id="485" r:id="rId18"/>
    <p:sldId id="480" r:id="rId19"/>
    <p:sldId id="482" r:id="rId20"/>
    <p:sldId id="458" r:id="rId21"/>
    <p:sldId id="459" r:id="rId22"/>
    <p:sldId id="460" r:id="rId23"/>
    <p:sldId id="479" r:id="rId24"/>
    <p:sldId id="478" r:id="rId25"/>
    <p:sldId id="489" r:id="rId26"/>
    <p:sldId id="471" r:id="rId27"/>
    <p:sldId id="472" r:id="rId28"/>
    <p:sldId id="468" r:id="rId29"/>
    <p:sldId id="4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8967" autoAdjust="0"/>
  </p:normalViewPr>
  <p:slideViewPr>
    <p:cSldViewPr snapToGrid="0">
      <p:cViewPr varScale="1">
        <p:scale>
          <a:sx n="88" d="100"/>
          <a:sy n="88" d="100"/>
        </p:scale>
        <p:origin x="33" y="1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n, Angshuman" userId="07ab1ebf-9a4e-45d8-ab47-afa1b90c686b" providerId="ADAL" clId="{5B11827A-B245-48A2-BD2A-F76A92F11132}"/>
    <pc:docChg chg="undo redo custSel addSld delSld modSld sldOrd">
      <pc:chgData name="Guin, Angshuman" userId="07ab1ebf-9a4e-45d8-ab47-afa1b90c686b" providerId="ADAL" clId="{5B11827A-B245-48A2-BD2A-F76A92F11132}" dt="2020-11-16T21:50:34.736" v="6317"/>
      <pc:docMkLst>
        <pc:docMk/>
      </pc:docMkLst>
      <pc:sldChg chg="ord">
        <pc:chgData name="Guin, Angshuman" userId="07ab1ebf-9a4e-45d8-ab47-afa1b90c686b" providerId="ADAL" clId="{5B11827A-B245-48A2-BD2A-F76A92F11132}" dt="2020-11-15T01:45:20.379" v="1005"/>
        <pc:sldMkLst>
          <pc:docMk/>
          <pc:sldMk cId="3967959557" sldId="447"/>
        </pc:sldMkLst>
      </pc:sldChg>
      <pc:sldChg chg="modSp del modNotesTx">
        <pc:chgData name="Guin, Angshuman" userId="07ab1ebf-9a4e-45d8-ab47-afa1b90c686b" providerId="ADAL" clId="{5B11827A-B245-48A2-BD2A-F76A92F11132}" dt="2020-11-15T00:45:17.421" v="677" actId="2696"/>
        <pc:sldMkLst>
          <pc:docMk/>
          <pc:sldMk cId="4175139604" sldId="457"/>
        </pc:sldMkLst>
        <pc:spChg chg="mod">
          <ac:chgData name="Guin, Angshuman" userId="07ab1ebf-9a4e-45d8-ab47-afa1b90c686b" providerId="ADAL" clId="{5B11827A-B245-48A2-BD2A-F76A92F11132}" dt="2020-11-15T00:43:19.981" v="653" actId="6549"/>
          <ac:spMkLst>
            <pc:docMk/>
            <pc:sldMk cId="4175139604" sldId="457"/>
            <ac:spMk id="2" creationId="{EC950E73-8740-47EE-BCBE-F8CE20A3A3B8}"/>
          </ac:spMkLst>
        </pc:spChg>
      </pc:sldChg>
      <pc:sldChg chg="modSp">
        <pc:chgData name="Guin, Angshuman" userId="07ab1ebf-9a4e-45d8-ab47-afa1b90c686b" providerId="ADAL" clId="{5B11827A-B245-48A2-BD2A-F76A92F11132}" dt="2020-11-16T21:35:12.969" v="5489" actId="20577"/>
        <pc:sldMkLst>
          <pc:docMk/>
          <pc:sldMk cId="3792981653" sldId="458"/>
        </pc:sldMkLst>
        <pc:spChg chg="mod">
          <ac:chgData name="Guin, Angshuman" userId="07ab1ebf-9a4e-45d8-ab47-afa1b90c686b" providerId="ADAL" clId="{5B11827A-B245-48A2-BD2A-F76A92F11132}" dt="2020-11-16T21:27:38.478" v="4876" actId="20577"/>
          <ac:spMkLst>
            <pc:docMk/>
            <pc:sldMk cId="3792981653" sldId="458"/>
            <ac:spMk id="2" creationId="{EC950E73-8740-47EE-BCBE-F8CE20A3A3B8}"/>
          </ac:spMkLst>
        </pc:spChg>
        <pc:spChg chg="mod">
          <ac:chgData name="Guin, Angshuman" userId="07ab1ebf-9a4e-45d8-ab47-afa1b90c686b" providerId="ADAL" clId="{5B11827A-B245-48A2-BD2A-F76A92F11132}" dt="2020-11-16T21:35:12.969" v="5489" actId="20577"/>
          <ac:spMkLst>
            <pc:docMk/>
            <pc:sldMk cId="3792981653" sldId="458"/>
            <ac:spMk id="3" creationId="{3F3E36C2-D878-444C-A000-115D55492DF2}"/>
          </ac:spMkLst>
        </pc:spChg>
      </pc:sldChg>
      <pc:sldChg chg="modSp">
        <pc:chgData name="Guin, Angshuman" userId="07ab1ebf-9a4e-45d8-ab47-afa1b90c686b" providerId="ADAL" clId="{5B11827A-B245-48A2-BD2A-F76A92F11132}" dt="2020-11-15T16:29:03.816" v="2482" actId="6549"/>
        <pc:sldMkLst>
          <pc:docMk/>
          <pc:sldMk cId="923254219" sldId="459"/>
        </pc:sldMkLst>
        <pc:spChg chg="mod">
          <ac:chgData name="Guin, Angshuman" userId="07ab1ebf-9a4e-45d8-ab47-afa1b90c686b" providerId="ADAL" clId="{5B11827A-B245-48A2-BD2A-F76A92F11132}" dt="2020-11-15T16:27:57.242" v="2469" actId="20577"/>
          <ac:spMkLst>
            <pc:docMk/>
            <pc:sldMk cId="923254219" sldId="459"/>
            <ac:spMk id="2" creationId="{EC950E73-8740-47EE-BCBE-F8CE20A3A3B8}"/>
          </ac:spMkLst>
        </pc:spChg>
        <pc:spChg chg="mod">
          <ac:chgData name="Guin, Angshuman" userId="07ab1ebf-9a4e-45d8-ab47-afa1b90c686b" providerId="ADAL" clId="{5B11827A-B245-48A2-BD2A-F76A92F11132}" dt="2020-11-15T16:29:03.816" v="2482" actId="6549"/>
          <ac:spMkLst>
            <pc:docMk/>
            <pc:sldMk cId="923254219" sldId="459"/>
            <ac:spMk id="3" creationId="{3F3E36C2-D878-444C-A000-115D55492DF2}"/>
          </ac:spMkLst>
        </pc:spChg>
      </pc:sldChg>
      <pc:sldChg chg="modSp">
        <pc:chgData name="Guin, Angshuman" userId="07ab1ebf-9a4e-45d8-ab47-afa1b90c686b" providerId="ADAL" clId="{5B11827A-B245-48A2-BD2A-F76A92F11132}" dt="2020-11-16T21:34:40.528" v="5481" actId="20577"/>
        <pc:sldMkLst>
          <pc:docMk/>
          <pc:sldMk cId="197543720" sldId="460"/>
        </pc:sldMkLst>
        <pc:spChg chg="mod">
          <ac:chgData name="Guin, Angshuman" userId="07ab1ebf-9a4e-45d8-ab47-afa1b90c686b" providerId="ADAL" clId="{5B11827A-B245-48A2-BD2A-F76A92F11132}" dt="2020-11-16T21:34:26.928" v="5469" actId="6549"/>
          <ac:spMkLst>
            <pc:docMk/>
            <pc:sldMk cId="197543720" sldId="460"/>
            <ac:spMk id="2" creationId="{EC950E73-8740-47EE-BCBE-F8CE20A3A3B8}"/>
          </ac:spMkLst>
        </pc:spChg>
        <pc:spChg chg="mod">
          <ac:chgData name="Guin, Angshuman" userId="07ab1ebf-9a4e-45d8-ab47-afa1b90c686b" providerId="ADAL" clId="{5B11827A-B245-48A2-BD2A-F76A92F11132}" dt="2020-11-16T21:34:40.528" v="5481" actId="20577"/>
          <ac:spMkLst>
            <pc:docMk/>
            <pc:sldMk cId="197543720" sldId="460"/>
            <ac:spMk id="3" creationId="{3F3E36C2-D878-444C-A000-115D55492DF2}"/>
          </ac:spMkLst>
        </pc:spChg>
      </pc:sldChg>
      <pc:sldChg chg="addSp modSp modNotesTx">
        <pc:chgData name="Guin, Angshuman" userId="07ab1ebf-9a4e-45d8-ab47-afa1b90c686b" providerId="ADAL" clId="{5B11827A-B245-48A2-BD2A-F76A92F11132}" dt="2020-11-15T00:49:00.103" v="695" actId="1076"/>
        <pc:sldMkLst>
          <pc:docMk/>
          <pc:sldMk cId="2175169892" sldId="466"/>
        </pc:sldMkLst>
        <pc:spChg chg="mod">
          <ac:chgData name="Guin, Angshuman" userId="07ab1ebf-9a4e-45d8-ab47-afa1b90c686b" providerId="ADAL" clId="{5B11827A-B245-48A2-BD2A-F76A92F11132}" dt="2020-11-15T00:49:00.103" v="695" actId="1076"/>
          <ac:spMkLst>
            <pc:docMk/>
            <pc:sldMk cId="2175169892" sldId="466"/>
            <ac:spMk id="3" creationId="{AA44A8BD-34F3-4993-82CE-9790869D6192}"/>
          </ac:spMkLst>
        </pc:spChg>
        <pc:spChg chg="add mod">
          <ac:chgData name="Guin, Angshuman" userId="07ab1ebf-9a4e-45d8-ab47-afa1b90c686b" providerId="ADAL" clId="{5B11827A-B245-48A2-BD2A-F76A92F11132}" dt="2020-11-14T22:53:56.391" v="408" actId="404"/>
          <ac:spMkLst>
            <pc:docMk/>
            <pc:sldMk cId="2175169892" sldId="466"/>
            <ac:spMk id="4" creationId="{4CF85DB0-BE25-4B06-B904-50825968521F}"/>
          </ac:spMkLst>
        </pc:spChg>
      </pc:sldChg>
      <pc:sldChg chg="addSp modSp modNotesTx">
        <pc:chgData name="Guin, Angshuman" userId="07ab1ebf-9a4e-45d8-ab47-afa1b90c686b" providerId="ADAL" clId="{5B11827A-B245-48A2-BD2A-F76A92F11132}" dt="2020-11-15T15:54:42.363" v="1970" actId="27636"/>
        <pc:sldMkLst>
          <pc:docMk/>
          <pc:sldMk cId="3865715934" sldId="467"/>
        </pc:sldMkLst>
        <pc:spChg chg="mod">
          <ac:chgData name="Guin, Angshuman" userId="07ab1ebf-9a4e-45d8-ab47-afa1b90c686b" providerId="ADAL" clId="{5B11827A-B245-48A2-BD2A-F76A92F11132}" dt="2020-11-15T00:12:20.619" v="521" actId="20577"/>
          <ac:spMkLst>
            <pc:docMk/>
            <pc:sldMk cId="3865715934" sldId="467"/>
            <ac:spMk id="2" creationId="{BD5294F3-A635-4229-89AD-312606C2EEEF}"/>
          </ac:spMkLst>
        </pc:spChg>
        <pc:spChg chg="mod">
          <ac:chgData name="Guin, Angshuman" userId="07ab1ebf-9a4e-45d8-ab47-afa1b90c686b" providerId="ADAL" clId="{5B11827A-B245-48A2-BD2A-F76A92F11132}" dt="2020-11-15T00:22:11.500" v="536" actId="1076"/>
          <ac:spMkLst>
            <pc:docMk/>
            <pc:sldMk cId="3865715934" sldId="467"/>
            <ac:spMk id="3" creationId="{AA44A8BD-34F3-4993-82CE-9790869D6192}"/>
          </ac:spMkLst>
        </pc:spChg>
        <pc:spChg chg="add mod">
          <ac:chgData name="Guin, Angshuman" userId="07ab1ebf-9a4e-45d8-ab47-afa1b90c686b" providerId="ADAL" clId="{5B11827A-B245-48A2-BD2A-F76A92F11132}" dt="2020-11-15T00:10:40.821" v="482" actId="404"/>
          <ac:spMkLst>
            <pc:docMk/>
            <pc:sldMk cId="3865715934" sldId="467"/>
            <ac:spMk id="4" creationId="{DF6BC9E4-687F-4E7F-B63B-1820B7F279CC}"/>
          </ac:spMkLst>
        </pc:spChg>
        <pc:spChg chg="add mod">
          <ac:chgData name="Guin, Angshuman" userId="07ab1ebf-9a4e-45d8-ab47-afa1b90c686b" providerId="ADAL" clId="{5B11827A-B245-48A2-BD2A-F76A92F11132}" dt="2020-11-15T15:53:48.395" v="1955" actId="255"/>
          <ac:spMkLst>
            <pc:docMk/>
            <pc:sldMk cId="3865715934" sldId="467"/>
            <ac:spMk id="5" creationId="{D072E376-F222-4FE0-BE2C-670DF02559A7}"/>
          </ac:spMkLst>
        </pc:spChg>
        <pc:spChg chg="add mod">
          <ac:chgData name="Guin, Angshuman" userId="07ab1ebf-9a4e-45d8-ab47-afa1b90c686b" providerId="ADAL" clId="{5B11827A-B245-48A2-BD2A-F76A92F11132}" dt="2020-11-15T15:54:42.363" v="1970" actId="27636"/>
          <ac:spMkLst>
            <pc:docMk/>
            <pc:sldMk cId="3865715934" sldId="467"/>
            <ac:spMk id="6" creationId="{209D05C2-47F5-418E-81CE-CACB01A8F877}"/>
          </ac:spMkLst>
        </pc:spChg>
      </pc:sldChg>
      <pc:sldChg chg="modSp ord">
        <pc:chgData name="Guin, Angshuman" userId="07ab1ebf-9a4e-45d8-ab47-afa1b90c686b" providerId="ADAL" clId="{5B11827A-B245-48A2-BD2A-F76A92F11132}" dt="2020-11-15T14:32:23.904" v="1248"/>
        <pc:sldMkLst>
          <pc:docMk/>
          <pc:sldMk cId="3170953271" sldId="468"/>
        </pc:sldMkLst>
        <pc:spChg chg="mod">
          <ac:chgData name="Guin, Angshuman" userId="07ab1ebf-9a4e-45d8-ab47-afa1b90c686b" providerId="ADAL" clId="{5B11827A-B245-48A2-BD2A-F76A92F11132}" dt="2020-11-15T00:55:16.929" v="733" actId="6549"/>
          <ac:spMkLst>
            <pc:docMk/>
            <pc:sldMk cId="3170953271" sldId="468"/>
            <ac:spMk id="3" creationId="{2C8F61E2-40D0-4E9F-80CA-9F7B62FEFCB7}"/>
          </ac:spMkLst>
        </pc:spChg>
      </pc:sldChg>
      <pc:sldChg chg="del">
        <pc:chgData name="Guin, Angshuman" userId="07ab1ebf-9a4e-45d8-ab47-afa1b90c686b" providerId="ADAL" clId="{5B11827A-B245-48A2-BD2A-F76A92F11132}" dt="2020-11-15T01:26:34.082" v="789" actId="2696"/>
        <pc:sldMkLst>
          <pc:docMk/>
          <pc:sldMk cId="533536523" sldId="469"/>
        </pc:sldMkLst>
      </pc:sldChg>
      <pc:sldChg chg="del ord">
        <pc:chgData name="Guin, Angshuman" userId="07ab1ebf-9a4e-45d8-ab47-afa1b90c686b" providerId="ADAL" clId="{5B11827A-B245-48A2-BD2A-F76A92F11132}" dt="2020-11-15T01:28:01.345" v="801" actId="2696"/>
        <pc:sldMkLst>
          <pc:docMk/>
          <pc:sldMk cId="3125334158" sldId="470"/>
        </pc:sldMkLst>
      </pc:sldChg>
      <pc:sldChg chg="ord">
        <pc:chgData name="Guin, Angshuman" userId="07ab1ebf-9a4e-45d8-ab47-afa1b90c686b" providerId="ADAL" clId="{5B11827A-B245-48A2-BD2A-F76A92F11132}" dt="2020-11-15T01:23:37.566" v="788"/>
        <pc:sldMkLst>
          <pc:docMk/>
          <pc:sldMk cId="2260829333" sldId="471"/>
        </pc:sldMkLst>
      </pc:sldChg>
      <pc:sldChg chg="modSp ord">
        <pc:chgData name="Guin, Angshuman" userId="07ab1ebf-9a4e-45d8-ab47-afa1b90c686b" providerId="ADAL" clId="{5B11827A-B245-48A2-BD2A-F76A92F11132}" dt="2020-11-15T01:39:59.936" v="975"/>
        <pc:sldMkLst>
          <pc:docMk/>
          <pc:sldMk cId="3554444288" sldId="472"/>
        </pc:sldMkLst>
        <pc:spChg chg="mod">
          <ac:chgData name="Guin, Angshuman" userId="07ab1ebf-9a4e-45d8-ab47-afa1b90c686b" providerId="ADAL" clId="{5B11827A-B245-48A2-BD2A-F76A92F11132}" dt="2020-11-15T01:38:43.005" v="941" actId="20577"/>
          <ac:spMkLst>
            <pc:docMk/>
            <pc:sldMk cId="3554444288" sldId="472"/>
            <ac:spMk id="3" creationId="{2C8F61E2-40D0-4E9F-80CA-9F7B62FEFCB7}"/>
          </ac:spMkLst>
        </pc:spChg>
      </pc:sldChg>
      <pc:sldChg chg="modSp del">
        <pc:chgData name="Guin, Angshuman" userId="07ab1ebf-9a4e-45d8-ab47-afa1b90c686b" providerId="ADAL" clId="{5B11827A-B245-48A2-BD2A-F76A92F11132}" dt="2020-11-15T01:45:46.183" v="1006" actId="2696"/>
        <pc:sldMkLst>
          <pc:docMk/>
          <pc:sldMk cId="4250808244" sldId="473"/>
        </pc:sldMkLst>
        <pc:spChg chg="mod">
          <ac:chgData name="Guin, Angshuman" userId="07ab1ebf-9a4e-45d8-ab47-afa1b90c686b" providerId="ADAL" clId="{5B11827A-B245-48A2-BD2A-F76A92F11132}" dt="2020-11-15T01:41:15.818" v="979"/>
          <ac:spMkLst>
            <pc:docMk/>
            <pc:sldMk cId="4250808244" sldId="473"/>
            <ac:spMk id="3" creationId="{2C8F61E2-40D0-4E9F-80CA-9F7B62FEFCB7}"/>
          </ac:spMkLst>
        </pc:spChg>
      </pc:sldChg>
      <pc:sldChg chg="addSp delSp modSp ord">
        <pc:chgData name="Guin, Angshuman" userId="07ab1ebf-9a4e-45d8-ab47-afa1b90c686b" providerId="ADAL" clId="{5B11827A-B245-48A2-BD2A-F76A92F11132}" dt="2020-11-16T21:50:34.736" v="6317"/>
        <pc:sldMkLst>
          <pc:docMk/>
          <pc:sldMk cId="652909030" sldId="474"/>
        </pc:sldMkLst>
        <pc:grpChg chg="mod">
          <ac:chgData name="Guin, Angshuman" userId="07ab1ebf-9a4e-45d8-ab47-afa1b90c686b" providerId="ADAL" clId="{5B11827A-B245-48A2-BD2A-F76A92F11132}" dt="2020-11-15T15:55:26.346" v="1971" actId="338"/>
          <ac:grpSpMkLst>
            <pc:docMk/>
            <pc:sldMk cId="652909030" sldId="474"/>
            <ac:grpSpMk id="3" creationId="{42C9FDC4-F78A-4BD5-9500-BD951A9E557A}"/>
          </ac:grpSpMkLst>
        </pc:grpChg>
        <pc:grpChg chg="mod">
          <ac:chgData name="Guin, Angshuman" userId="07ab1ebf-9a4e-45d8-ab47-afa1b90c686b" providerId="ADAL" clId="{5B11827A-B245-48A2-BD2A-F76A92F11132}" dt="2020-11-15T00:53:41.625" v="705" actId="164"/>
          <ac:grpSpMkLst>
            <pc:docMk/>
            <pc:sldMk cId="652909030" sldId="474"/>
            <ac:grpSpMk id="5" creationId="{670DF9E2-109B-40B3-A757-411600E7A89E}"/>
          </ac:grpSpMkLst>
        </pc:grpChg>
        <pc:grpChg chg="add mod">
          <ac:chgData name="Guin, Angshuman" userId="07ab1ebf-9a4e-45d8-ab47-afa1b90c686b" providerId="ADAL" clId="{5B11827A-B245-48A2-BD2A-F76A92F11132}" dt="2020-11-15T00:53:41.625" v="705" actId="164"/>
          <ac:grpSpMkLst>
            <pc:docMk/>
            <pc:sldMk cId="652909030" sldId="474"/>
            <ac:grpSpMk id="7" creationId="{D3227602-FE2C-464B-87DE-E3D253A4EDCD}"/>
          </ac:grpSpMkLst>
        </pc:grpChg>
        <pc:grpChg chg="add mod">
          <ac:chgData name="Guin, Angshuman" userId="07ab1ebf-9a4e-45d8-ab47-afa1b90c686b" providerId="ADAL" clId="{5B11827A-B245-48A2-BD2A-F76A92F11132}" dt="2020-11-15T00:53:41.625" v="705" actId="164"/>
          <ac:grpSpMkLst>
            <pc:docMk/>
            <pc:sldMk cId="652909030" sldId="474"/>
            <ac:grpSpMk id="8" creationId="{BB5CBA87-2D63-4D3E-A538-2B9F3ED31578}"/>
          </ac:grpSpMkLst>
        </pc:grpChg>
        <pc:picChg chg="add del mod">
          <ac:chgData name="Guin, Angshuman" userId="07ab1ebf-9a4e-45d8-ab47-afa1b90c686b" providerId="ADAL" clId="{5B11827A-B245-48A2-BD2A-F76A92F11132}" dt="2020-11-15T00:50:44.559" v="696" actId="338"/>
          <ac:picMkLst>
            <pc:docMk/>
            <pc:sldMk cId="652909030" sldId="474"/>
            <ac:picMk id="3" creationId="{58BA3F5F-F5C6-4398-AE8D-B5EC08208DAA}"/>
          </ac:picMkLst>
        </pc:picChg>
        <pc:picChg chg="del mod">
          <ac:chgData name="Guin, Angshuman" userId="07ab1ebf-9a4e-45d8-ab47-afa1b90c686b" providerId="ADAL" clId="{5B11827A-B245-48A2-BD2A-F76A92F11132}" dt="2020-11-15T15:55:26.346" v="1971" actId="338"/>
          <ac:picMkLst>
            <pc:docMk/>
            <pc:sldMk cId="652909030" sldId="474"/>
            <ac:picMk id="4" creationId="{1A4B000A-1FF5-46CC-9FF7-B041CC61E665}"/>
          </ac:picMkLst>
        </pc:picChg>
        <pc:picChg chg="mod modCrop">
          <ac:chgData name="Guin, Angshuman" userId="07ab1ebf-9a4e-45d8-ab47-afa1b90c686b" providerId="ADAL" clId="{5B11827A-B245-48A2-BD2A-F76A92F11132}" dt="2020-11-15T00:53:20.256" v="704" actId="1036"/>
          <ac:picMkLst>
            <pc:docMk/>
            <pc:sldMk cId="652909030" sldId="474"/>
            <ac:picMk id="10" creationId="{4A0B4AFD-B84D-4DB4-B841-69CDDB8F1F0C}"/>
          </ac:picMkLst>
        </pc:picChg>
        <pc:picChg chg="mod modCrop">
          <ac:chgData name="Guin, Angshuman" userId="07ab1ebf-9a4e-45d8-ab47-afa1b90c686b" providerId="ADAL" clId="{5B11827A-B245-48A2-BD2A-F76A92F11132}" dt="2020-11-15T15:55:52.450" v="1973"/>
          <ac:picMkLst>
            <pc:docMk/>
            <pc:sldMk cId="652909030" sldId="474"/>
            <ac:picMk id="1029" creationId="{069854BE-F82D-457B-86B6-AE4F9E7B17DF}"/>
          </ac:picMkLst>
        </pc:picChg>
        <pc:picChg chg="mod">
          <ac:chgData name="Guin, Angshuman" userId="07ab1ebf-9a4e-45d8-ab47-afa1b90c686b" providerId="ADAL" clId="{5B11827A-B245-48A2-BD2A-F76A92F11132}" dt="2020-11-15T15:55:38.302" v="1972"/>
          <ac:picMkLst>
            <pc:docMk/>
            <pc:sldMk cId="652909030" sldId="474"/>
            <ac:picMk id="2053" creationId="{B023F6CB-647D-4F2C-BC42-62059239149E}"/>
          </ac:picMkLst>
        </pc:picChg>
      </pc:sldChg>
      <pc:sldChg chg="modSp ord modNotesTx">
        <pc:chgData name="Guin, Angshuman" userId="07ab1ebf-9a4e-45d8-ab47-afa1b90c686b" providerId="ADAL" clId="{5B11827A-B245-48A2-BD2A-F76A92F11132}" dt="2020-11-14T22:19:47.721" v="399" actId="20577"/>
        <pc:sldMkLst>
          <pc:docMk/>
          <pc:sldMk cId="35467187" sldId="475"/>
        </pc:sldMkLst>
        <pc:spChg chg="mod">
          <ac:chgData name="Guin, Angshuman" userId="07ab1ebf-9a4e-45d8-ab47-afa1b90c686b" providerId="ADAL" clId="{5B11827A-B245-48A2-BD2A-F76A92F11132}" dt="2020-11-14T20:15:18.021" v="242" actId="20577"/>
          <ac:spMkLst>
            <pc:docMk/>
            <pc:sldMk cId="35467187" sldId="475"/>
            <ac:spMk id="2" creationId="{779D1B8D-DCDC-4872-A7A3-372F1EFA346E}"/>
          </ac:spMkLst>
        </pc:spChg>
      </pc:sldChg>
      <pc:sldChg chg="addSp modSp modNotesTx">
        <pc:chgData name="Guin, Angshuman" userId="07ab1ebf-9a4e-45d8-ab47-afa1b90c686b" providerId="ADAL" clId="{5B11827A-B245-48A2-BD2A-F76A92F11132}" dt="2020-11-15T00:19:28.792" v="535" actId="14100"/>
        <pc:sldMkLst>
          <pc:docMk/>
          <pc:sldMk cId="3637716146" sldId="476"/>
        </pc:sldMkLst>
        <pc:spChg chg="mod">
          <ac:chgData name="Guin, Angshuman" userId="07ab1ebf-9a4e-45d8-ab47-afa1b90c686b" providerId="ADAL" clId="{5B11827A-B245-48A2-BD2A-F76A92F11132}" dt="2020-11-15T00:19:28.792" v="535" actId="14100"/>
          <ac:spMkLst>
            <pc:docMk/>
            <pc:sldMk cId="3637716146" sldId="476"/>
            <ac:spMk id="3" creationId="{2C8F61E2-40D0-4E9F-80CA-9F7B62FEFCB7}"/>
          </ac:spMkLst>
        </pc:spChg>
        <pc:spChg chg="add mod">
          <ac:chgData name="Guin, Angshuman" userId="07ab1ebf-9a4e-45d8-ab47-afa1b90c686b" providerId="ADAL" clId="{5B11827A-B245-48A2-BD2A-F76A92F11132}" dt="2020-11-15T00:19:13.066" v="532" actId="404"/>
          <ac:spMkLst>
            <pc:docMk/>
            <pc:sldMk cId="3637716146" sldId="476"/>
            <ac:spMk id="4" creationId="{5B75B63C-A577-40D4-8AA2-AACD3F6F775F}"/>
          </ac:spMkLst>
        </pc:spChg>
      </pc:sldChg>
      <pc:sldChg chg="addSp delSp modSp ord">
        <pc:chgData name="Guin, Angshuman" userId="07ab1ebf-9a4e-45d8-ab47-afa1b90c686b" providerId="ADAL" clId="{5B11827A-B245-48A2-BD2A-F76A92F11132}" dt="2020-11-15T01:27:56.992" v="800" actId="20577"/>
        <pc:sldMkLst>
          <pc:docMk/>
          <pc:sldMk cId="1914486668" sldId="477"/>
        </pc:sldMkLst>
        <pc:spChg chg="mod">
          <ac:chgData name="Guin, Angshuman" userId="07ab1ebf-9a4e-45d8-ab47-afa1b90c686b" providerId="ADAL" clId="{5B11827A-B245-48A2-BD2A-F76A92F11132}" dt="2020-11-15T01:27:56.992" v="800" actId="20577"/>
          <ac:spMkLst>
            <pc:docMk/>
            <pc:sldMk cId="1914486668" sldId="477"/>
            <ac:spMk id="2" creationId="{A50B449A-A746-43DF-B69C-512F935A24E8}"/>
          </ac:spMkLst>
        </pc:spChg>
        <pc:spChg chg="del mod">
          <ac:chgData name="Guin, Angshuman" userId="07ab1ebf-9a4e-45d8-ab47-afa1b90c686b" providerId="ADAL" clId="{5B11827A-B245-48A2-BD2A-F76A92F11132}" dt="2020-11-15T00:28:39.164" v="564" actId="478"/>
          <ac:spMkLst>
            <pc:docMk/>
            <pc:sldMk cId="1914486668" sldId="477"/>
            <ac:spMk id="3" creationId="{2C8F61E2-40D0-4E9F-80CA-9F7B62FEFCB7}"/>
          </ac:spMkLst>
        </pc:spChg>
        <pc:spChg chg="add mod">
          <ac:chgData name="Guin, Angshuman" userId="07ab1ebf-9a4e-45d8-ab47-afa1b90c686b" providerId="ADAL" clId="{5B11827A-B245-48A2-BD2A-F76A92F11132}" dt="2020-11-15T00:28:48.983" v="568" actId="14100"/>
          <ac:spMkLst>
            <pc:docMk/>
            <pc:sldMk cId="1914486668" sldId="477"/>
            <ac:spMk id="4" creationId="{F4DAB3A4-777D-4619-BB9A-8F0E5B6A8ED5}"/>
          </ac:spMkLst>
        </pc:spChg>
        <pc:spChg chg="add mod">
          <ac:chgData name="Guin, Angshuman" userId="07ab1ebf-9a4e-45d8-ab47-afa1b90c686b" providerId="ADAL" clId="{5B11827A-B245-48A2-BD2A-F76A92F11132}" dt="2020-11-15T00:29:13.020" v="574" actId="14100"/>
          <ac:spMkLst>
            <pc:docMk/>
            <pc:sldMk cId="1914486668" sldId="477"/>
            <ac:spMk id="5" creationId="{9EE8003D-9BB2-4693-815B-19C476D24F9C}"/>
          </ac:spMkLst>
        </pc:spChg>
        <pc:spChg chg="add del mod">
          <ac:chgData name="Guin, Angshuman" userId="07ab1ebf-9a4e-45d8-ab47-afa1b90c686b" providerId="ADAL" clId="{5B11827A-B245-48A2-BD2A-F76A92F11132}" dt="2020-11-15T00:28:42.077" v="565" actId="478"/>
          <ac:spMkLst>
            <pc:docMk/>
            <pc:sldMk cId="1914486668" sldId="477"/>
            <ac:spMk id="7" creationId="{14D3342A-95D5-4D46-AE5B-A67211A26B08}"/>
          </ac:spMkLst>
        </pc:spChg>
      </pc:sldChg>
      <pc:sldChg chg="modSp ord">
        <pc:chgData name="Guin, Angshuman" userId="07ab1ebf-9a4e-45d8-ab47-afa1b90c686b" providerId="ADAL" clId="{5B11827A-B245-48A2-BD2A-F76A92F11132}" dt="2020-11-15T00:54:18.720" v="706"/>
        <pc:sldMkLst>
          <pc:docMk/>
          <pc:sldMk cId="183694119" sldId="478"/>
        </pc:sldMkLst>
        <pc:spChg chg="mod">
          <ac:chgData name="Guin, Angshuman" userId="07ab1ebf-9a4e-45d8-ab47-afa1b90c686b" providerId="ADAL" clId="{5B11827A-B245-48A2-BD2A-F76A92F11132}" dt="2020-11-15T00:31:04.264" v="587" actId="20577"/>
          <ac:spMkLst>
            <pc:docMk/>
            <pc:sldMk cId="183694119" sldId="478"/>
            <ac:spMk id="3" creationId="{2C8F61E2-40D0-4E9F-80CA-9F7B62FEFCB7}"/>
          </ac:spMkLst>
        </pc:spChg>
      </pc:sldChg>
      <pc:sldChg chg="modSp ord">
        <pc:chgData name="Guin, Angshuman" userId="07ab1ebf-9a4e-45d8-ab47-afa1b90c686b" providerId="ADAL" clId="{5B11827A-B245-48A2-BD2A-F76A92F11132}" dt="2020-11-15T00:54:28.673" v="722" actId="20577"/>
        <pc:sldMkLst>
          <pc:docMk/>
          <pc:sldMk cId="2441266803" sldId="479"/>
        </pc:sldMkLst>
        <pc:spChg chg="mod">
          <ac:chgData name="Guin, Angshuman" userId="07ab1ebf-9a4e-45d8-ab47-afa1b90c686b" providerId="ADAL" clId="{5B11827A-B245-48A2-BD2A-F76A92F11132}" dt="2020-11-15T00:54:28.673" v="722" actId="20577"/>
          <ac:spMkLst>
            <pc:docMk/>
            <pc:sldMk cId="2441266803" sldId="479"/>
            <ac:spMk id="2" creationId="{A50B449A-A746-43DF-B69C-512F935A24E8}"/>
          </ac:spMkLst>
        </pc:spChg>
      </pc:sldChg>
      <pc:sldChg chg="addSp modSp modNotesTx">
        <pc:chgData name="Guin, Angshuman" userId="07ab1ebf-9a4e-45d8-ab47-afa1b90c686b" providerId="ADAL" clId="{5B11827A-B245-48A2-BD2A-F76A92F11132}" dt="2020-11-15T01:37:33.963" v="915" actId="5793"/>
        <pc:sldMkLst>
          <pc:docMk/>
          <pc:sldMk cId="106542265" sldId="480"/>
        </pc:sldMkLst>
        <pc:spChg chg="mod">
          <ac:chgData name="Guin, Angshuman" userId="07ab1ebf-9a4e-45d8-ab47-afa1b90c686b" providerId="ADAL" clId="{5B11827A-B245-48A2-BD2A-F76A92F11132}" dt="2020-11-15T01:37:14.373" v="891" actId="15"/>
          <ac:spMkLst>
            <pc:docMk/>
            <pc:sldMk cId="106542265" sldId="480"/>
            <ac:spMk id="3" creationId="{2C8F61E2-40D0-4E9F-80CA-9F7B62FEFCB7}"/>
          </ac:spMkLst>
        </pc:spChg>
        <pc:spChg chg="add mod">
          <ac:chgData name="Guin, Angshuman" userId="07ab1ebf-9a4e-45d8-ab47-afa1b90c686b" providerId="ADAL" clId="{5B11827A-B245-48A2-BD2A-F76A92F11132}" dt="2020-11-15T01:37:33.963" v="915" actId="5793"/>
          <ac:spMkLst>
            <pc:docMk/>
            <pc:sldMk cId="106542265" sldId="480"/>
            <ac:spMk id="4" creationId="{6D376CC5-0ACC-495A-8982-C6B6C2A2CED5}"/>
          </ac:spMkLst>
        </pc:spChg>
      </pc:sldChg>
      <pc:sldChg chg="del modNotesTx">
        <pc:chgData name="Guin, Angshuman" userId="07ab1ebf-9a4e-45d8-ab47-afa1b90c686b" providerId="ADAL" clId="{5B11827A-B245-48A2-BD2A-F76A92F11132}" dt="2020-11-15T01:37:59.397" v="916" actId="2696"/>
        <pc:sldMkLst>
          <pc:docMk/>
          <pc:sldMk cId="3444945111" sldId="481"/>
        </pc:sldMkLst>
      </pc:sldChg>
      <pc:sldChg chg="modSp">
        <pc:chgData name="Guin, Angshuman" userId="07ab1ebf-9a4e-45d8-ab47-afa1b90c686b" providerId="ADAL" clId="{5B11827A-B245-48A2-BD2A-F76A92F11132}" dt="2020-11-15T16:26:33.323" v="2360" actId="20577"/>
        <pc:sldMkLst>
          <pc:docMk/>
          <pc:sldMk cId="1023248769" sldId="482"/>
        </pc:sldMkLst>
        <pc:spChg chg="mod">
          <ac:chgData name="Guin, Angshuman" userId="07ab1ebf-9a4e-45d8-ab47-afa1b90c686b" providerId="ADAL" clId="{5B11827A-B245-48A2-BD2A-F76A92F11132}" dt="2020-11-15T16:26:33.323" v="2360" actId="20577"/>
          <ac:spMkLst>
            <pc:docMk/>
            <pc:sldMk cId="1023248769" sldId="482"/>
            <ac:spMk id="2" creationId="{A50B449A-A746-43DF-B69C-512F935A24E8}"/>
          </ac:spMkLst>
        </pc:spChg>
        <pc:spChg chg="mod">
          <ac:chgData name="Guin, Angshuman" userId="07ab1ebf-9a4e-45d8-ab47-afa1b90c686b" providerId="ADAL" clId="{5B11827A-B245-48A2-BD2A-F76A92F11132}" dt="2020-11-15T01:44:56.055" v="1004" actId="6549"/>
          <ac:spMkLst>
            <pc:docMk/>
            <pc:sldMk cId="1023248769" sldId="482"/>
            <ac:spMk id="3" creationId="{2C8F61E2-40D0-4E9F-80CA-9F7B62FEFCB7}"/>
          </ac:spMkLst>
        </pc:spChg>
      </pc:sldChg>
      <pc:sldChg chg="modSp add modNotesTx">
        <pc:chgData name="Guin, Angshuman" userId="07ab1ebf-9a4e-45d8-ab47-afa1b90c686b" providerId="ADAL" clId="{5B11827A-B245-48A2-BD2A-F76A92F11132}" dt="2020-11-15T01:39:46.763" v="974" actId="20577"/>
        <pc:sldMkLst>
          <pc:docMk/>
          <pc:sldMk cId="4139160483" sldId="483"/>
        </pc:sldMkLst>
        <pc:spChg chg="mod">
          <ac:chgData name="Guin, Angshuman" userId="07ab1ebf-9a4e-45d8-ab47-afa1b90c686b" providerId="ADAL" clId="{5B11827A-B245-48A2-BD2A-F76A92F11132}" dt="2020-11-15T00:44:57.994" v="674" actId="20577"/>
          <ac:spMkLst>
            <pc:docMk/>
            <pc:sldMk cId="4139160483" sldId="483"/>
            <ac:spMk id="2" creationId="{A50B449A-A746-43DF-B69C-512F935A24E8}"/>
          </ac:spMkLst>
        </pc:spChg>
        <pc:spChg chg="mod">
          <ac:chgData name="Guin, Angshuman" userId="07ab1ebf-9a4e-45d8-ab47-afa1b90c686b" providerId="ADAL" clId="{5B11827A-B245-48A2-BD2A-F76A92F11132}" dt="2020-11-15T01:39:46.763" v="974" actId="20577"/>
          <ac:spMkLst>
            <pc:docMk/>
            <pc:sldMk cId="4139160483" sldId="483"/>
            <ac:spMk id="3" creationId="{2C8F61E2-40D0-4E9F-80CA-9F7B62FEFCB7}"/>
          </ac:spMkLst>
        </pc:spChg>
      </pc:sldChg>
      <pc:sldChg chg="addSp delSp modSp add ord modNotesTx">
        <pc:chgData name="Guin, Angshuman" userId="07ab1ebf-9a4e-45d8-ab47-afa1b90c686b" providerId="ADAL" clId="{5B11827A-B245-48A2-BD2A-F76A92F11132}" dt="2020-11-15T14:23:18.850" v="1245" actId="1076"/>
        <pc:sldMkLst>
          <pc:docMk/>
          <pc:sldMk cId="3329061170" sldId="484"/>
        </pc:sldMkLst>
        <pc:spChg chg="mod">
          <ac:chgData name="Guin, Angshuman" userId="07ab1ebf-9a4e-45d8-ab47-afa1b90c686b" providerId="ADAL" clId="{5B11827A-B245-48A2-BD2A-F76A92F11132}" dt="2020-11-15T14:23:06.837" v="1244" actId="1076"/>
          <ac:spMkLst>
            <pc:docMk/>
            <pc:sldMk cId="3329061170" sldId="484"/>
            <ac:spMk id="3" creationId="{2C8F61E2-40D0-4E9F-80CA-9F7B62FEFCB7}"/>
          </ac:spMkLst>
        </pc:spChg>
        <pc:spChg chg="add del">
          <ac:chgData name="Guin, Angshuman" userId="07ab1ebf-9a4e-45d8-ab47-afa1b90c686b" providerId="ADAL" clId="{5B11827A-B245-48A2-BD2A-F76A92F11132}" dt="2020-11-14T19:49:54.120" v="89"/>
          <ac:spMkLst>
            <pc:docMk/>
            <pc:sldMk cId="3329061170" sldId="484"/>
            <ac:spMk id="4" creationId="{D7181358-FF84-429D-935A-C4ED52E98615}"/>
          </ac:spMkLst>
        </pc:spChg>
        <pc:spChg chg="add mod">
          <ac:chgData name="Guin, Angshuman" userId="07ab1ebf-9a4e-45d8-ab47-afa1b90c686b" providerId="ADAL" clId="{5B11827A-B245-48A2-BD2A-F76A92F11132}" dt="2020-11-15T14:20:58.089" v="1237" actId="14100"/>
          <ac:spMkLst>
            <pc:docMk/>
            <pc:sldMk cId="3329061170" sldId="484"/>
            <ac:spMk id="5" creationId="{75CC75CA-843B-4145-881A-16727008CB22}"/>
          </ac:spMkLst>
        </pc:spChg>
        <pc:spChg chg="add mod">
          <ac:chgData name="Guin, Angshuman" userId="07ab1ebf-9a4e-45d8-ab47-afa1b90c686b" providerId="ADAL" clId="{5B11827A-B245-48A2-BD2A-F76A92F11132}" dt="2020-11-15T14:23:18.850" v="1245" actId="1076"/>
          <ac:spMkLst>
            <pc:docMk/>
            <pc:sldMk cId="3329061170" sldId="484"/>
            <ac:spMk id="6" creationId="{219F10A5-A6F9-45A8-8D37-20DB95A15C18}"/>
          </ac:spMkLst>
        </pc:spChg>
      </pc:sldChg>
      <pc:sldChg chg="addSp modSp add modNotesTx">
        <pc:chgData name="Guin, Angshuman" userId="07ab1ebf-9a4e-45d8-ab47-afa1b90c686b" providerId="ADAL" clId="{5B11827A-B245-48A2-BD2A-F76A92F11132}" dt="2020-11-15T01:31:01.539" v="832" actId="6549"/>
        <pc:sldMkLst>
          <pc:docMk/>
          <pc:sldMk cId="1814122061" sldId="485"/>
        </pc:sldMkLst>
        <pc:spChg chg="mod">
          <ac:chgData name="Guin, Angshuman" userId="07ab1ebf-9a4e-45d8-ab47-afa1b90c686b" providerId="ADAL" clId="{5B11827A-B245-48A2-BD2A-F76A92F11132}" dt="2020-11-14T19:25:38.338" v="69" actId="20577"/>
          <ac:spMkLst>
            <pc:docMk/>
            <pc:sldMk cId="1814122061" sldId="485"/>
            <ac:spMk id="2" creationId="{A50B449A-A746-43DF-B69C-512F935A24E8}"/>
          </ac:spMkLst>
        </pc:spChg>
        <pc:spChg chg="mod">
          <ac:chgData name="Guin, Angshuman" userId="07ab1ebf-9a4e-45d8-ab47-afa1b90c686b" providerId="ADAL" clId="{5B11827A-B245-48A2-BD2A-F76A92F11132}" dt="2020-11-15T00:57:09.256" v="741"/>
          <ac:spMkLst>
            <pc:docMk/>
            <pc:sldMk cId="1814122061" sldId="485"/>
            <ac:spMk id="3" creationId="{2C8F61E2-40D0-4E9F-80CA-9F7B62FEFCB7}"/>
          </ac:spMkLst>
        </pc:spChg>
        <pc:spChg chg="add mod">
          <ac:chgData name="Guin, Angshuman" userId="07ab1ebf-9a4e-45d8-ab47-afa1b90c686b" providerId="ADAL" clId="{5B11827A-B245-48A2-BD2A-F76A92F11132}" dt="2020-11-15T01:30:44.550" v="830" actId="6549"/>
          <ac:spMkLst>
            <pc:docMk/>
            <pc:sldMk cId="1814122061" sldId="485"/>
            <ac:spMk id="4" creationId="{F5F8F208-39EB-4176-93DE-D62BD4BF5ECF}"/>
          </ac:spMkLst>
        </pc:spChg>
      </pc:sldChg>
      <pc:sldChg chg="modSp add ord">
        <pc:chgData name="Guin, Angshuman" userId="07ab1ebf-9a4e-45d8-ab47-afa1b90c686b" providerId="ADAL" clId="{5B11827A-B245-48A2-BD2A-F76A92F11132}" dt="2020-11-15T00:57:09.256" v="741"/>
        <pc:sldMkLst>
          <pc:docMk/>
          <pc:sldMk cId="846194629" sldId="486"/>
        </pc:sldMkLst>
        <pc:spChg chg="mod">
          <ac:chgData name="Guin, Angshuman" userId="07ab1ebf-9a4e-45d8-ab47-afa1b90c686b" providerId="ADAL" clId="{5B11827A-B245-48A2-BD2A-F76A92F11132}" dt="2020-11-15T00:57:09.256" v="741"/>
          <ac:spMkLst>
            <pc:docMk/>
            <pc:sldMk cId="846194629" sldId="486"/>
            <ac:spMk id="3" creationId="{2C8F61E2-40D0-4E9F-80CA-9F7B62FEFCB7}"/>
          </ac:spMkLst>
        </pc:spChg>
      </pc:sldChg>
      <pc:sldChg chg="addSp delSp modSp add modNotes modNotesTx">
        <pc:chgData name="Guin, Angshuman" userId="07ab1ebf-9a4e-45d8-ab47-afa1b90c686b" providerId="ADAL" clId="{5B11827A-B245-48A2-BD2A-F76A92F11132}" dt="2020-11-15T14:23:35.143" v="1246" actId="1076"/>
        <pc:sldMkLst>
          <pc:docMk/>
          <pc:sldMk cId="9571013" sldId="487"/>
        </pc:sldMkLst>
        <pc:spChg chg="mod">
          <ac:chgData name="Guin, Angshuman" userId="07ab1ebf-9a4e-45d8-ab47-afa1b90c686b" providerId="ADAL" clId="{5B11827A-B245-48A2-BD2A-F76A92F11132}" dt="2020-11-15T01:03:56.816" v="785" actId="404"/>
          <ac:spMkLst>
            <pc:docMk/>
            <pc:sldMk cId="9571013" sldId="487"/>
            <ac:spMk id="3" creationId="{2C8F61E2-40D0-4E9F-80CA-9F7B62FEFCB7}"/>
          </ac:spMkLst>
        </pc:spChg>
        <pc:spChg chg="add mod">
          <ac:chgData name="Guin, Angshuman" userId="07ab1ebf-9a4e-45d8-ab47-afa1b90c686b" providerId="ADAL" clId="{5B11827A-B245-48A2-BD2A-F76A92F11132}" dt="2020-11-15T14:23:35.143" v="1246" actId="1076"/>
          <ac:spMkLst>
            <pc:docMk/>
            <pc:sldMk cId="9571013" sldId="487"/>
            <ac:spMk id="4" creationId="{B01C252E-2A7D-4D05-9213-930B33F9324E}"/>
          </ac:spMkLst>
        </pc:spChg>
        <pc:spChg chg="add del">
          <ac:chgData name="Guin, Angshuman" userId="07ab1ebf-9a4e-45d8-ab47-afa1b90c686b" providerId="ADAL" clId="{5B11827A-B245-48A2-BD2A-F76A92F11132}" dt="2020-11-14T20:05:12.058" v="197"/>
          <ac:spMkLst>
            <pc:docMk/>
            <pc:sldMk cId="9571013" sldId="487"/>
            <ac:spMk id="5" creationId="{D926993D-56DE-440F-A3C8-0863D8FD6A8A}"/>
          </ac:spMkLst>
        </pc:spChg>
      </pc:sldChg>
      <pc:sldChg chg="modSp add">
        <pc:chgData name="Guin, Angshuman" userId="07ab1ebf-9a4e-45d8-ab47-afa1b90c686b" providerId="ADAL" clId="{5B11827A-B245-48A2-BD2A-F76A92F11132}" dt="2020-11-14T20:23:31.451" v="246"/>
        <pc:sldMkLst>
          <pc:docMk/>
          <pc:sldMk cId="1771861" sldId="488"/>
        </pc:sldMkLst>
        <pc:spChg chg="mod">
          <ac:chgData name="Guin, Angshuman" userId="07ab1ebf-9a4e-45d8-ab47-afa1b90c686b" providerId="ADAL" clId="{5B11827A-B245-48A2-BD2A-F76A92F11132}" dt="2020-11-14T20:23:03.339" v="244" actId="6549"/>
          <ac:spMkLst>
            <pc:docMk/>
            <pc:sldMk cId="1771861" sldId="488"/>
            <ac:spMk id="2" creationId="{A50B449A-A746-43DF-B69C-512F935A24E8}"/>
          </ac:spMkLst>
        </pc:spChg>
        <pc:spChg chg="mod">
          <ac:chgData name="Guin, Angshuman" userId="07ab1ebf-9a4e-45d8-ab47-afa1b90c686b" providerId="ADAL" clId="{5B11827A-B245-48A2-BD2A-F76A92F11132}" dt="2020-11-14T20:23:31.451" v="246"/>
          <ac:spMkLst>
            <pc:docMk/>
            <pc:sldMk cId="1771861" sldId="488"/>
            <ac:spMk id="3" creationId="{2C8F61E2-40D0-4E9F-80CA-9F7B62FEFCB7}"/>
          </ac:spMkLst>
        </pc:spChg>
      </pc:sldChg>
      <pc:sldChg chg="modSp add ord modNotesTx">
        <pc:chgData name="Guin, Angshuman" userId="07ab1ebf-9a4e-45d8-ab47-afa1b90c686b" providerId="ADAL" clId="{5B11827A-B245-48A2-BD2A-F76A92F11132}" dt="2020-11-15T01:04:46.483" v="787"/>
        <pc:sldMkLst>
          <pc:docMk/>
          <pc:sldMk cId="1694333211" sldId="489"/>
        </pc:sldMkLst>
        <pc:spChg chg="mod">
          <ac:chgData name="Guin, Angshuman" userId="07ab1ebf-9a4e-45d8-ab47-afa1b90c686b" providerId="ADAL" clId="{5B11827A-B245-48A2-BD2A-F76A92F11132}" dt="2020-11-14T22:16:16.778" v="365" actId="20577"/>
          <ac:spMkLst>
            <pc:docMk/>
            <pc:sldMk cId="1694333211" sldId="489"/>
            <ac:spMk id="2" creationId="{A50B449A-A746-43DF-B69C-512F935A24E8}"/>
          </ac:spMkLst>
        </pc:spChg>
        <pc:spChg chg="mod">
          <ac:chgData name="Guin, Angshuman" userId="07ab1ebf-9a4e-45d8-ab47-afa1b90c686b" providerId="ADAL" clId="{5B11827A-B245-48A2-BD2A-F76A92F11132}" dt="2020-11-14T22:17:43.911" v="374"/>
          <ac:spMkLst>
            <pc:docMk/>
            <pc:sldMk cId="1694333211" sldId="489"/>
            <ac:spMk id="3" creationId="{2C8F61E2-40D0-4E9F-80CA-9F7B62FEFCB7}"/>
          </ac:spMkLst>
        </pc:spChg>
      </pc:sldChg>
      <pc:sldChg chg="modSp add modNotesTx">
        <pc:chgData name="Guin, Angshuman" userId="07ab1ebf-9a4e-45d8-ab47-afa1b90c686b" providerId="ADAL" clId="{5B11827A-B245-48A2-BD2A-F76A92F11132}" dt="2020-11-16T21:15:02.224" v="4302"/>
        <pc:sldMkLst>
          <pc:docMk/>
          <pc:sldMk cId="1473723353" sldId="490"/>
        </pc:sldMkLst>
        <pc:spChg chg="mod">
          <ac:chgData name="Guin, Angshuman" userId="07ab1ebf-9a4e-45d8-ab47-afa1b90c686b" providerId="ADAL" clId="{5B11827A-B245-48A2-BD2A-F76A92F11132}" dt="2020-11-16T20:50:12.052" v="3526" actId="27636"/>
          <ac:spMkLst>
            <pc:docMk/>
            <pc:sldMk cId="1473723353" sldId="490"/>
            <ac:spMk id="2" creationId="{A50B449A-A746-43DF-B69C-512F935A24E8}"/>
          </ac:spMkLst>
        </pc:spChg>
        <pc:spChg chg="mod">
          <ac:chgData name="Guin, Angshuman" userId="07ab1ebf-9a4e-45d8-ab47-afa1b90c686b" providerId="ADAL" clId="{5B11827A-B245-48A2-BD2A-F76A92F11132}" dt="2020-11-16T21:15:02.224" v="4302"/>
          <ac:spMkLst>
            <pc:docMk/>
            <pc:sldMk cId="1473723353" sldId="490"/>
            <ac:spMk id="3" creationId="{2C8F61E2-40D0-4E9F-80CA-9F7B62FEFCB7}"/>
          </ac:spMkLst>
        </pc:spChg>
        <pc:spChg chg="mod">
          <ac:chgData name="Guin, Angshuman" userId="07ab1ebf-9a4e-45d8-ab47-afa1b90c686b" providerId="ADAL" clId="{5B11827A-B245-48A2-BD2A-F76A92F11132}" dt="2020-11-16T21:00:22.893" v="4019" actId="27636"/>
          <ac:spMkLst>
            <pc:docMk/>
            <pc:sldMk cId="1473723353" sldId="490"/>
            <ac:spMk id="4" creationId="{B01C252E-2A7D-4D05-9213-930B33F9324E}"/>
          </ac:spMkLst>
        </pc:spChg>
      </pc:sldChg>
      <pc:sldChg chg="addSp delSp modSp add ord modNotesTx">
        <pc:chgData name="Guin, Angshuman" userId="07ab1ebf-9a4e-45d8-ab47-afa1b90c686b" providerId="ADAL" clId="{5B11827A-B245-48A2-BD2A-F76A92F11132}" dt="2020-11-16T21:14:22.107" v="4301" actId="404"/>
        <pc:sldMkLst>
          <pc:docMk/>
          <pc:sldMk cId="426191960" sldId="491"/>
        </pc:sldMkLst>
        <pc:spChg chg="mod">
          <ac:chgData name="Guin, Angshuman" userId="07ab1ebf-9a4e-45d8-ab47-afa1b90c686b" providerId="ADAL" clId="{5B11827A-B245-48A2-BD2A-F76A92F11132}" dt="2020-11-16T21:06:15.337" v="4020" actId="6549"/>
          <ac:spMkLst>
            <pc:docMk/>
            <pc:sldMk cId="426191960" sldId="491"/>
            <ac:spMk id="2" creationId="{A50B449A-A746-43DF-B69C-512F935A24E8}"/>
          </ac:spMkLst>
        </pc:spChg>
        <pc:spChg chg="mod">
          <ac:chgData name="Guin, Angshuman" userId="07ab1ebf-9a4e-45d8-ab47-afa1b90c686b" providerId="ADAL" clId="{5B11827A-B245-48A2-BD2A-F76A92F11132}" dt="2020-11-16T21:14:17.579" v="4300" actId="403"/>
          <ac:spMkLst>
            <pc:docMk/>
            <pc:sldMk cId="426191960" sldId="491"/>
            <ac:spMk id="3" creationId="{2C8F61E2-40D0-4E9F-80CA-9F7B62FEFCB7}"/>
          </ac:spMkLst>
        </pc:spChg>
        <pc:spChg chg="add mod">
          <ac:chgData name="Guin, Angshuman" userId="07ab1ebf-9a4e-45d8-ab47-afa1b90c686b" providerId="ADAL" clId="{5B11827A-B245-48A2-BD2A-F76A92F11132}" dt="2020-11-16T21:14:22.107" v="4301" actId="404"/>
          <ac:spMkLst>
            <pc:docMk/>
            <pc:sldMk cId="426191960" sldId="491"/>
            <ac:spMk id="4" creationId="{486ECE9F-7315-46E5-928D-28AB4A669B34}"/>
          </ac:spMkLst>
        </pc:spChg>
        <pc:spChg chg="del mod">
          <ac:chgData name="Guin, Angshuman" userId="07ab1ebf-9a4e-45d8-ab47-afa1b90c686b" providerId="ADAL" clId="{5B11827A-B245-48A2-BD2A-F76A92F11132}" dt="2020-11-15T01:55:31.068" v="1190" actId="478"/>
          <ac:spMkLst>
            <pc:docMk/>
            <pc:sldMk cId="426191960" sldId="491"/>
            <ac:spMk id="4" creationId="{B01C252E-2A7D-4D05-9213-930B33F9324E}"/>
          </ac:spMkLst>
        </pc:spChg>
      </pc:sldChg>
      <pc:sldChg chg="addSp delSp modSp add ord modNotesTx">
        <pc:chgData name="Guin, Angshuman" userId="07ab1ebf-9a4e-45d8-ab47-afa1b90c686b" providerId="ADAL" clId="{5B11827A-B245-48A2-BD2A-F76A92F11132}" dt="2020-11-15T15:52:12.051" v="1944" actId="1367"/>
        <pc:sldMkLst>
          <pc:docMk/>
          <pc:sldMk cId="1657418655" sldId="492"/>
        </pc:sldMkLst>
        <pc:spChg chg="mod">
          <ac:chgData name="Guin, Angshuman" userId="07ab1ebf-9a4e-45d8-ab47-afa1b90c686b" providerId="ADAL" clId="{5B11827A-B245-48A2-BD2A-F76A92F11132}" dt="2020-11-15T14:33:39.734" v="1297" actId="20577"/>
          <ac:spMkLst>
            <pc:docMk/>
            <pc:sldMk cId="1657418655" sldId="492"/>
            <ac:spMk id="2" creationId="{A50B449A-A746-43DF-B69C-512F935A24E8}"/>
          </ac:spMkLst>
        </pc:spChg>
        <pc:spChg chg="mod">
          <ac:chgData name="Guin, Angshuman" userId="07ab1ebf-9a4e-45d8-ab47-afa1b90c686b" providerId="ADAL" clId="{5B11827A-B245-48A2-BD2A-F76A92F11132}" dt="2020-11-15T15:34:03.947" v="1836" actId="5793"/>
          <ac:spMkLst>
            <pc:docMk/>
            <pc:sldMk cId="1657418655" sldId="492"/>
            <ac:spMk id="3" creationId="{2C8F61E2-40D0-4E9F-80CA-9F7B62FEFCB7}"/>
          </ac:spMkLst>
        </pc:spChg>
        <pc:spChg chg="add mod">
          <ac:chgData name="Guin, Angshuman" userId="07ab1ebf-9a4e-45d8-ab47-afa1b90c686b" providerId="ADAL" clId="{5B11827A-B245-48A2-BD2A-F76A92F11132}" dt="2020-11-15T15:34:06.154" v="1837" actId="5793"/>
          <ac:spMkLst>
            <pc:docMk/>
            <pc:sldMk cId="1657418655" sldId="492"/>
            <ac:spMk id="4" creationId="{167C5FAF-5E38-434B-A03E-010FA57C90E8}"/>
          </ac:spMkLst>
        </pc:spChg>
        <pc:spChg chg="add mod">
          <ac:chgData name="Guin, Angshuman" userId="07ab1ebf-9a4e-45d8-ab47-afa1b90c686b" providerId="ADAL" clId="{5B11827A-B245-48A2-BD2A-F76A92F11132}" dt="2020-11-15T15:34:08.250" v="1838" actId="5793"/>
          <ac:spMkLst>
            <pc:docMk/>
            <pc:sldMk cId="1657418655" sldId="492"/>
            <ac:spMk id="5" creationId="{8C4C49A5-D661-4A31-BF09-B7976CEDADF7}"/>
          </ac:spMkLst>
        </pc:spChg>
        <pc:spChg chg="add mod">
          <ac:chgData name="Guin, Angshuman" userId="07ab1ebf-9a4e-45d8-ab47-afa1b90c686b" providerId="ADAL" clId="{5B11827A-B245-48A2-BD2A-F76A92F11132}" dt="2020-11-15T15:41:52.067" v="1933" actId="122"/>
          <ac:spMkLst>
            <pc:docMk/>
            <pc:sldMk cId="1657418655" sldId="492"/>
            <ac:spMk id="8" creationId="{84388AB3-3957-43B7-9193-E5EE015BEF07}"/>
          </ac:spMkLst>
        </pc:spChg>
        <pc:grpChg chg="mod">
          <ac:chgData name="Guin, Angshuman" userId="07ab1ebf-9a4e-45d8-ab47-afa1b90c686b" providerId="ADAL" clId="{5B11827A-B245-48A2-BD2A-F76A92F11132}" dt="2020-11-15T15:52:12.051" v="1944" actId="1367"/>
          <ac:grpSpMkLst>
            <pc:docMk/>
            <pc:sldMk cId="1657418655" sldId="492"/>
            <ac:grpSpMk id="9" creationId="{9C569DCE-C1E2-4590-A985-77C8AC06E13E}"/>
          </ac:grpSpMkLst>
        </pc:grpChg>
        <pc:picChg chg="add del mod">
          <ac:chgData name="Guin, Angshuman" userId="07ab1ebf-9a4e-45d8-ab47-afa1b90c686b" providerId="ADAL" clId="{5B11827A-B245-48A2-BD2A-F76A92F11132}" dt="2020-11-15T15:39:58.665" v="1920" actId="478"/>
          <ac:picMkLst>
            <pc:docMk/>
            <pc:sldMk cId="1657418655" sldId="492"/>
            <ac:picMk id="6" creationId="{FFAF3B2C-CC04-4421-8A63-B83FCCF57A5B}"/>
          </ac:picMkLst>
        </pc:picChg>
        <pc:picChg chg="add del mod">
          <ac:chgData name="Guin, Angshuman" userId="07ab1ebf-9a4e-45d8-ab47-afa1b90c686b" providerId="ADAL" clId="{5B11827A-B245-48A2-BD2A-F76A92F11132}" dt="2020-11-15T15:48:49.030" v="1934" actId="338"/>
          <ac:picMkLst>
            <pc:docMk/>
            <pc:sldMk cId="1657418655" sldId="492"/>
            <ac:picMk id="7" creationId="{CAF787D7-691A-4C1C-9A33-9CB01378C9E1}"/>
          </ac:picMkLst>
        </pc:picChg>
        <pc:picChg chg="mod modCrop">
          <ac:chgData name="Guin, Angshuman" userId="07ab1ebf-9a4e-45d8-ab47-afa1b90c686b" providerId="ADAL" clId="{5B11827A-B245-48A2-BD2A-F76A92F11132}" dt="2020-11-15T15:51:44.883" v="1943"/>
          <ac:picMkLst>
            <pc:docMk/>
            <pc:sldMk cId="1657418655" sldId="492"/>
            <ac:picMk id="1029" creationId="{D2EF291F-EB2D-4EE7-A558-E7CCA7F4876C}"/>
          </ac:picMkLst>
        </pc:picChg>
      </pc:sldChg>
      <pc:sldChg chg="addSp delSp modSp add modNotesTx">
        <pc:chgData name="Guin, Angshuman" userId="07ab1ebf-9a4e-45d8-ab47-afa1b90c686b" providerId="ADAL" clId="{5B11827A-B245-48A2-BD2A-F76A92F11132}" dt="2020-11-16T21:50:15.066" v="6316" actId="20577"/>
        <pc:sldMkLst>
          <pc:docMk/>
          <pc:sldMk cId="697384864" sldId="493"/>
        </pc:sldMkLst>
        <pc:spChg chg="add del mod">
          <ac:chgData name="Guin, Angshuman" userId="07ab1ebf-9a4e-45d8-ab47-afa1b90c686b" providerId="ADAL" clId="{5B11827A-B245-48A2-BD2A-F76A92F11132}" dt="2020-11-16T21:39:19.524" v="5495" actId="1032"/>
          <ac:spMkLst>
            <pc:docMk/>
            <pc:sldMk cId="697384864" sldId="493"/>
            <ac:spMk id="4" creationId="{47272EF0-C3E9-43E3-B44D-C13E1512FAFF}"/>
          </ac:spMkLst>
        </pc:spChg>
        <pc:grpChg chg="del">
          <ac:chgData name="Guin, Angshuman" userId="07ab1ebf-9a4e-45d8-ab47-afa1b90c686b" providerId="ADAL" clId="{5B11827A-B245-48A2-BD2A-F76A92F11132}" dt="2020-11-16T21:37:57.554" v="5491" actId="478"/>
          <ac:grpSpMkLst>
            <pc:docMk/>
            <pc:sldMk cId="697384864" sldId="493"/>
            <ac:grpSpMk id="3" creationId="{42C9FDC4-F78A-4BD5-9500-BD951A9E557A}"/>
          </ac:grpSpMkLst>
        </pc:grpChg>
        <pc:grpChg chg="del mod">
          <ac:chgData name="Guin, Angshuman" userId="07ab1ebf-9a4e-45d8-ab47-afa1b90c686b" providerId="ADAL" clId="{5B11827A-B245-48A2-BD2A-F76A92F11132}" dt="2020-11-16T21:37:59.491" v="5493" actId="478"/>
          <ac:grpSpMkLst>
            <pc:docMk/>
            <pc:sldMk cId="697384864" sldId="493"/>
            <ac:grpSpMk id="7" creationId="{D3227602-FE2C-464B-87DE-E3D253A4EDCD}"/>
          </ac:grpSpMkLst>
        </pc:grpChg>
        <pc:graphicFrameChg chg="add mod">
          <ac:chgData name="Guin, Angshuman" userId="07ab1ebf-9a4e-45d8-ab47-afa1b90c686b" providerId="ADAL" clId="{5B11827A-B245-48A2-BD2A-F76A92F11132}" dt="2020-11-16T21:49:47.199" v="6237" actId="20577"/>
          <ac:graphicFrameMkLst>
            <pc:docMk/>
            <pc:sldMk cId="697384864" sldId="493"/>
            <ac:graphicFrameMk id="12" creationId="{A93D9641-77BD-4F03-86D5-94AC7D8D024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CF1D7-DD99-4455-A095-A6A8E9B196C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035C9E1-57AB-4E03-B99B-6674BB4CC69C}">
      <dgm:prSet phldrT="[Text]"/>
      <dgm:spPr/>
      <dgm:t>
        <a:bodyPr/>
        <a:lstStyle/>
        <a:p>
          <a:r>
            <a:rPr lang="en-US" dirty="0"/>
            <a:t>Scoping</a:t>
          </a:r>
        </a:p>
      </dgm:t>
    </dgm:pt>
    <dgm:pt modelId="{CBF2BFC7-55FB-4157-95CE-2F4C05E42FE2}" type="parTrans" cxnId="{604C9900-E8B5-4E3A-8978-754C30299741}">
      <dgm:prSet/>
      <dgm:spPr/>
      <dgm:t>
        <a:bodyPr/>
        <a:lstStyle/>
        <a:p>
          <a:endParaRPr lang="en-US"/>
        </a:p>
      </dgm:t>
    </dgm:pt>
    <dgm:pt modelId="{B762F85A-EF06-498B-A091-4AE616D18DA4}" type="sibTrans" cxnId="{604C9900-E8B5-4E3A-8978-754C30299741}">
      <dgm:prSet/>
      <dgm:spPr/>
      <dgm:t>
        <a:bodyPr/>
        <a:lstStyle/>
        <a:p>
          <a:endParaRPr lang="en-US"/>
        </a:p>
      </dgm:t>
    </dgm:pt>
    <dgm:pt modelId="{E4DB035B-BEEB-4EDC-BFF4-107B10F247C6}">
      <dgm:prSet phldrT="[Text]"/>
      <dgm:spPr/>
      <dgm:t>
        <a:bodyPr/>
        <a:lstStyle/>
        <a:p>
          <a:r>
            <a:rPr lang="en-US" dirty="0"/>
            <a:t>Define project scope</a:t>
          </a:r>
        </a:p>
      </dgm:t>
    </dgm:pt>
    <dgm:pt modelId="{C16D4727-048A-4748-A784-6D66D2422057}" type="parTrans" cxnId="{FFE033CE-C1F6-438C-9620-E2808A9C6319}">
      <dgm:prSet/>
      <dgm:spPr/>
      <dgm:t>
        <a:bodyPr/>
        <a:lstStyle/>
        <a:p>
          <a:endParaRPr lang="en-US"/>
        </a:p>
      </dgm:t>
    </dgm:pt>
    <dgm:pt modelId="{A55136E4-BBDA-49E3-A843-D68DBD9918F8}" type="sibTrans" cxnId="{FFE033CE-C1F6-438C-9620-E2808A9C6319}">
      <dgm:prSet/>
      <dgm:spPr/>
      <dgm:t>
        <a:bodyPr/>
        <a:lstStyle/>
        <a:p>
          <a:endParaRPr lang="en-US"/>
        </a:p>
      </dgm:t>
    </dgm:pt>
    <dgm:pt modelId="{E653EAC4-2B9F-49A0-8FB1-32138169519F}">
      <dgm:prSet phldrT="[Text]"/>
      <dgm:spPr/>
      <dgm:t>
        <a:bodyPr/>
        <a:lstStyle/>
        <a:p>
          <a:r>
            <a:rPr lang="en-US" dirty="0"/>
            <a:t>Performance criteria</a:t>
          </a:r>
        </a:p>
      </dgm:t>
    </dgm:pt>
    <dgm:pt modelId="{FFFCBFDD-5B32-40BB-919C-F439EA94A17F}" type="parTrans" cxnId="{06BB6267-F720-4678-9322-4976F7B2FE71}">
      <dgm:prSet/>
      <dgm:spPr/>
      <dgm:t>
        <a:bodyPr/>
        <a:lstStyle/>
        <a:p>
          <a:endParaRPr lang="en-US"/>
        </a:p>
      </dgm:t>
    </dgm:pt>
    <dgm:pt modelId="{EA641703-3445-4F1D-A7B1-001375F420C2}" type="sibTrans" cxnId="{06BB6267-F720-4678-9322-4976F7B2FE71}">
      <dgm:prSet/>
      <dgm:spPr/>
      <dgm:t>
        <a:bodyPr/>
        <a:lstStyle/>
        <a:p>
          <a:endParaRPr lang="en-US"/>
        </a:p>
      </dgm:t>
    </dgm:pt>
    <dgm:pt modelId="{A4A2E596-DC08-4899-B7BF-0F14A7A59066}">
      <dgm:prSet phldrT="[Text]"/>
      <dgm:spPr/>
      <dgm:t>
        <a:bodyPr/>
        <a:lstStyle/>
        <a:p>
          <a:r>
            <a:rPr lang="en-US" dirty="0"/>
            <a:t>Data Collection</a:t>
          </a:r>
        </a:p>
      </dgm:t>
    </dgm:pt>
    <dgm:pt modelId="{FC107F8C-4AAF-491C-85D9-74901D2AFC3D}" type="parTrans" cxnId="{3F7C0692-8155-46B1-A370-9AE1F5C67A19}">
      <dgm:prSet/>
      <dgm:spPr/>
      <dgm:t>
        <a:bodyPr/>
        <a:lstStyle/>
        <a:p>
          <a:endParaRPr lang="en-US"/>
        </a:p>
      </dgm:t>
    </dgm:pt>
    <dgm:pt modelId="{0AAC23C1-E233-4578-BF77-A3EAD40232C6}" type="sibTrans" cxnId="{3F7C0692-8155-46B1-A370-9AE1F5C67A19}">
      <dgm:prSet/>
      <dgm:spPr/>
      <dgm:t>
        <a:bodyPr/>
        <a:lstStyle/>
        <a:p>
          <a:endParaRPr lang="en-US"/>
        </a:p>
      </dgm:t>
    </dgm:pt>
    <dgm:pt modelId="{54774853-FDAB-4D60-B358-EC073D9C60E6}">
      <dgm:prSet phldrT="[Text]"/>
      <dgm:spPr/>
      <dgm:t>
        <a:bodyPr/>
        <a:lstStyle/>
        <a:p>
          <a:r>
            <a:rPr lang="en-US" dirty="0"/>
            <a:t>Data availability</a:t>
          </a:r>
        </a:p>
      </dgm:t>
    </dgm:pt>
    <dgm:pt modelId="{80461A6F-6B18-4F4E-B0B8-C1F912B65512}" type="parTrans" cxnId="{ECA38858-62B8-4626-A3EE-42B46D4F2158}">
      <dgm:prSet/>
      <dgm:spPr/>
      <dgm:t>
        <a:bodyPr/>
        <a:lstStyle/>
        <a:p>
          <a:endParaRPr lang="en-US"/>
        </a:p>
      </dgm:t>
    </dgm:pt>
    <dgm:pt modelId="{BCEDE749-75CA-49B4-8A0D-5E4E0C23FDA5}" type="sibTrans" cxnId="{ECA38858-62B8-4626-A3EE-42B46D4F2158}">
      <dgm:prSet/>
      <dgm:spPr/>
      <dgm:t>
        <a:bodyPr/>
        <a:lstStyle/>
        <a:p>
          <a:endParaRPr lang="en-US"/>
        </a:p>
      </dgm:t>
    </dgm:pt>
    <dgm:pt modelId="{4B78B23B-ED3D-44B3-B455-6D51AC9EC984}">
      <dgm:prSet phldrT="[Text]"/>
      <dgm:spPr/>
      <dgm:t>
        <a:bodyPr/>
        <a:lstStyle/>
        <a:p>
          <a:r>
            <a:rPr lang="en-US" dirty="0"/>
            <a:t>Data requirements</a:t>
          </a:r>
        </a:p>
      </dgm:t>
    </dgm:pt>
    <dgm:pt modelId="{EFCEC4B3-278D-4C58-AFD0-FAEB99079E0A}" type="parTrans" cxnId="{56287FA3-3253-42F6-9EBF-219D9F30FDB5}">
      <dgm:prSet/>
      <dgm:spPr/>
      <dgm:t>
        <a:bodyPr/>
        <a:lstStyle/>
        <a:p>
          <a:endParaRPr lang="en-US"/>
        </a:p>
      </dgm:t>
    </dgm:pt>
    <dgm:pt modelId="{0947651A-BFC3-4E7B-9568-9F04D165C256}" type="sibTrans" cxnId="{56287FA3-3253-42F6-9EBF-219D9F30FDB5}">
      <dgm:prSet/>
      <dgm:spPr/>
      <dgm:t>
        <a:bodyPr/>
        <a:lstStyle/>
        <a:p>
          <a:endParaRPr lang="en-US"/>
        </a:p>
      </dgm:t>
    </dgm:pt>
    <dgm:pt modelId="{7AF3CF69-25BC-4F3C-9949-E5D6C52AFDFC}">
      <dgm:prSet phldrT="[Text]"/>
      <dgm:spPr/>
      <dgm:t>
        <a:bodyPr/>
        <a:lstStyle/>
        <a:p>
          <a:r>
            <a:rPr lang="en-US" dirty="0"/>
            <a:t>Base Model Development</a:t>
          </a:r>
        </a:p>
      </dgm:t>
    </dgm:pt>
    <dgm:pt modelId="{47F29BD5-D238-4F1F-BA22-BFAD03041AA6}" type="parTrans" cxnId="{B23603D4-7396-4C74-B15B-CF1FC874C2B3}">
      <dgm:prSet/>
      <dgm:spPr/>
      <dgm:t>
        <a:bodyPr/>
        <a:lstStyle/>
        <a:p>
          <a:endParaRPr lang="en-US"/>
        </a:p>
      </dgm:t>
    </dgm:pt>
    <dgm:pt modelId="{8FE45F7C-000A-442C-A713-14E066AAA076}" type="sibTrans" cxnId="{B23603D4-7396-4C74-B15B-CF1FC874C2B3}">
      <dgm:prSet/>
      <dgm:spPr/>
      <dgm:t>
        <a:bodyPr/>
        <a:lstStyle/>
        <a:p>
          <a:endParaRPr lang="en-US"/>
        </a:p>
      </dgm:t>
    </dgm:pt>
    <dgm:pt modelId="{6D9E2CD3-1368-4CCF-B480-BF86A6AA08DA}">
      <dgm:prSet phldrT="[Text]"/>
      <dgm:spPr/>
      <dgm:t>
        <a:bodyPr/>
        <a:lstStyle/>
        <a:p>
          <a:r>
            <a:rPr lang="en-US" dirty="0"/>
            <a:t>Network coding</a:t>
          </a:r>
        </a:p>
      </dgm:t>
    </dgm:pt>
    <dgm:pt modelId="{63359C85-F2E8-4F29-AD76-425DC9007D42}" type="parTrans" cxnId="{9AEA6B96-9D53-49AF-9112-6D2880C8CB5D}">
      <dgm:prSet/>
      <dgm:spPr/>
      <dgm:t>
        <a:bodyPr/>
        <a:lstStyle/>
        <a:p>
          <a:endParaRPr lang="en-US"/>
        </a:p>
      </dgm:t>
    </dgm:pt>
    <dgm:pt modelId="{75369DE9-4DD7-4D09-A891-7ED8C798159D}" type="sibTrans" cxnId="{9AEA6B96-9D53-49AF-9112-6D2880C8CB5D}">
      <dgm:prSet/>
      <dgm:spPr/>
      <dgm:t>
        <a:bodyPr/>
        <a:lstStyle/>
        <a:p>
          <a:endParaRPr lang="en-US"/>
        </a:p>
      </dgm:t>
    </dgm:pt>
    <dgm:pt modelId="{836F302C-E471-4DDC-8344-B514B24E3485}">
      <dgm:prSet phldrT="[Text]"/>
      <dgm:spPr/>
      <dgm:t>
        <a:bodyPr/>
        <a:lstStyle/>
        <a:p>
          <a:r>
            <a:rPr lang="en-US" dirty="0"/>
            <a:t>Error Checking</a:t>
          </a:r>
        </a:p>
      </dgm:t>
    </dgm:pt>
    <dgm:pt modelId="{689F11E9-15E9-4A2E-A8E4-A99EAAFE8455}" type="parTrans" cxnId="{D038205E-36F0-4C5C-BAC2-EA0AA07CBEC3}">
      <dgm:prSet/>
      <dgm:spPr/>
      <dgm:t>
        <a:bodyPr/>
        <a:lstStyle/>
        <a:p>
          <a:endParaRPr lang="en-US"/>
        </a:p>
      </dgm:t>
    </dgm:pt>
    <dgm:pt modelId="{62436B3F-3F48-4115-8C15-812807007D13}" type="sibTrans" cxnId="{D038205E-36F0-4C5C-BAC2-EA0AA07CBEC3}">
      <dgm:prSet/>
      <dgm:spPr/>
      <dgm:t>
        <a:bodyPr/>
        <a:lstStyle/>
        <a:p>
          <a:endParaRPr lang="en-US"/>
        </a:p>
      </dgm:t>
    </dgm:pt>
    <dgm:pt modelId="{CCAD70AB-281A-4BA9-8843-9B3487B8C8C3}">
      <dgm:prSet phldrT="[Text]"/>
      <dgm:spPr/>
      <dgm:t>
        <a:bodyPr/>
        <a:lstStyle/>
        <a:p>
          <a:r>
            <a:rPr lang="en-US" dirty="0"/>
            <a:t>Calibration</a:t>
          </a:r>
        </a:p>
      </dgm:t>
    </dgm:pt>
    <dgm:pt modelId="{D4F093E6-59B8-4499-AAE5-EBF1EF9F0C35}" type="parTrans" cxnId="{9346B904-A414-4CC4-90E2-3155BC5451FB}">
      <dgm:prSet/>
      <dgm:spPr/>
      <dgm:t>
        <a:bodyPr/>
        <a:lstStyle/>
        <a:p>
          <a:endParaRPr lang="en-US"/>
        </a:p>
      </dgm:t>
    </dgm:pt>
    <dgm:pt modelId="{020A2EA3-6BAD-4F87-8BD9-54062B1DAB53}" type="sibTrans" cxnId="{9346B904-A414-4CC4-90E2-3155BC5451FB}">
      <dgm:prSet/>
      <dgm:spPr/>
      <dgm:t>
        <a:bodyPr/>
        <a:lstStyle/>
        <a:p>
          <a:endParaRPr lang="en-US"/>
        </a:p>
      </dgm:t>
    </dgm:pt>
    <dgm:pt modelId="{7693138E-19FA-473E-8CAB-DD0E3177C9B9}">
      <dgm:prSet phldrT="[Text]"/>
      <dgm:spPr/>
      <dgm:t>
        <a:bodyPr/>
        <a:lstStyle/>
        <a:p>
          <a:r>
            <a:rPr lang="en-US" dirty="0"/>
            <a:t>Alternatives Analysis</a:t>
          </a:r>
        </a:p>
      </dgm:t>
    </dgm:pt>
    <dgm:pt modelId="{D0130073-31AB-4269-90ED-4E7EF6BF3643}" type="parTrans" cxnId="{09419E79-0831-4F37-BE77-D93BBD2D03A4}">
      <dgm:prSet/>
      <dgm:spPr/>
      <dgm:t>
        <a:bodyPr/>
        <a:lstStyle/>
        <a:p>
          <a:endParaRPr lang="en-US"/>
        </a:p>
      </dgm:t>
    </dgm:pt>
    <dgm:pt modelId="{7C4B646A-1C61-440E-8337-7DFDA5E0881D}" type="sibTrans" cxnId="{09419E79-0831-4F37-BE77-D93BBD2D03A4}">
      <dgm:prSet/>
      <dgm:spPr/>
      <dgm:t>
        <a:bodyPr/>
        <a:lstStyle/>
        <a:p>
          <a:endParaRPr lang="en-US"/>
        </a:p>
      </dgm:t>
    </dgm:pt>
    <dgm:pt modelId="{F05963B2-4F6E-4E10-84FA-3F75341B7044}">
      <dgm:prSet phldrT="[Text]"/>
      <dgm:spPr/>
      <dgm:t>
        <a:bodyPr/>
        <a:lstStyle/>
        <a:p>
          <a:r>
            <a:rPr lang="en-US" dirty="0"/>
            <a:t>Data Collection plan</a:t>
          </a:r>
        </a:p>
      </dgm:t>
    </dgm:pt>
    <dgm:pt modelId="{B581C601-03C2-4A25-B71A-4C7C072A1DD9}" type="parTrans" cxnId="{EF4C3D74-712D-4125-A3E4-5B42DB7C368C}">
      <dgm:prSet/>
      <dgm:spPr/>
      <dgm:t>
        <a:bodyPr/>
        <a:lstStyle/>
        <a:p>
          <a:endParaRPr lang="en-US"/>
        </a:p>
      </dgm:t>
    </dgm:pt>
    <dgm:pt modelId="{1EFF16CC-D89C-4762-9B1E-D4A11C305421}" type="sibTrans" cxnId="{EF4C3D74-712D-4125-A3E4-5B42DB7C368C}">
      <dgm:prSet/>
      <dgm:spPr/>
      <dgm:t>
        <a:bodyPr/>
        <a:lstStyle/>
        <a:p>
          <a:endParaRPr lang="en-US"/>
        </a:p>
      </dgm:t>
    </dgm:pt>
    <dgm:pt modelId="{7EBBEAE8-6044-4BFA-AA4E-573AF2292BC9}">
      <dgm:prSet phldrT="[Text]"/>
      <dgm:spPr/>
      <dgm:t>
        <a:bodyPr/>
        <a:lstStyle/>
        <a:p>
          <a:r>
            <a:rPr lang="en-US" dirty="0"/>
            <a:t>Select approach and model</a:t>
          </a:r>
        </a:p>
      </dgm:t>
    </dgm:pt>
    <dgm:pt modelId="{3E6247E3-8D21-41F3-BEFE-B9F1E645C8F8}" type="parTrans" cxnId="{E0A8766C-67FE-4650-BC7D-4B25A154BF47}">
      <dgm:prSet/>
      <dgm:spPr/>
      <dgm:t>
        <a:bodyPr/>
        <a:lstStyle/>
        <a:p>
          <a:endParaRPr lang="en-US"/>
        </a:p>
      </dgm:t>
    </dgm:pt>
    <dgm:pt modelId="{05B88CB0-BA2F-4FC1-840E-B15DAA995975}" type="sibTrans" cxnId="{E0A8766C-67FE-4650-BC7D-4B25A154BF47}">
      <dgm:prSet/>
      <dgm:spPr/>
      <dgm:t>
        <a:bodyPr/>
        <a:lstStyle/>
        <a:p>
          <a:endParaRPr lang="en-US"/>
        </a:p>
      </dgm:t>
    </dgm:pt>
    <dgm:pt modelId="{4234B905-A77C-402C-870D-39BD04A98AFA}">
      <dgm:prSet phldrT="[Text]"/>
      <dgm:spPr/>
      <dgm:t>
        <a:bodyPr/>
        <a:lstStyle/>
        <a:p>
          <a:r>
            <a:rPr lang="en-US" dirty="0"/>
            <a:t>Field observations</a:t>
          </a:r>
        </a:p>
      </dgm:t>
    </dgm:pt>
    <dgm:pt modelId="{B5A4917F-3BA9-4FAF-A4C6-05E197FB8F72}" type="parTrans" cxnId="{31D55DB1-F7BB-4D9B-A82B-9BE315224FDD}">
      <dgm:prSet/>
      <dgm:spPr/>
      <dgm:t>
        <a:bodyPr/>
        <a:lstStyle/>
        <a:p>
          <a:endParaRPr lang="en-US"/>
        </a:p>
      </dgm:t>
    </dgm:pt>
    <dgm:pt modelId="{C40BDFE5-F3E1-4C80-A58D-6E1F0734EBE1}" type="sibTrans" cxnId="{31D55DB1-F7BB-4D9B-A82B-9BE315224FDD}">
      <dgm:prSet/>
      <dgm:spPr/>
      <dgm:t>
        <a:bodyPr/>
        <a:lstStyle/>
        <a:p>
          <a:endParaRPr lang="en-US"/>
        </a:p>
      </dgm:t>
    </dgm:pt>
    <dgm:pt modelId="{6303272E-98AF-4987-A1A5-F353842FA67D}">
      <dgm:prSet phldrT="[Text]"/>
      <dgm:spPr/>
      <dgm:t>
        <a:bodyPr/>
        <a:lstStyle/>
        <a:p>
          <a:r>
            <a:rPr lang="en-US" dirty="0"/>
            <a:t>Input data</a:t>
          </a:r>
        </a:p>
      </dgm:t>
    </dgm:pt>
    <dgm:pt modelId="{4C147D95-3A2B-4D64-BE29-A3F9AFE1AD8D}" type="parTrans" cxnId="{99081673-46EF-442C-9F2B-32998BBF2143}">
      <dgm:prSet/>
      <dgm:spPr/>
      <dgm:t>
        <a:bodyPr/>
        <a:lstStyle/>
        <a:p>
          <a:endParaRPr lang="en-US"/>
        </a:p>
      </dgm:t>
    </dgm:pt>
    <dgm:pt modelId="{D6C26AD5-3020-468B-98E1-05C2A33F8055}" type="sibTrans" cxnId="{99081673-46EF-442C-9F2B-32998BBF2143}">
      <dgm:prSet/>
      <dgm:spPr/>
      <dgm:t>
        <a:bodyPr/>
        <a:lstStyle/>
        <a:p>
          <a:endParaRPr lang="en-US"/>
        </a:p>
      </dgm:t>
    </dgm:pt>
    <dgm:pt modelId="{F5E1BDC0-124D-4F66-8BCA-3E4192C4285F}">
      <dgm:prSet phldrT="[Text]"/>
      <dgm:spPr/>
      <dgm:t>
        <a:bodyPr/>
        <a:lstStyle/>
        <a:p>
          <a:r>
            <a:rPr lang="en-US" dirty="0"/>
            <a:t>Develop quality assurance</a:t>
          </a:r>
        </a:p>
      </dgm:t>
    </dgm:pt>
    <dgm:pt modelId="{3CA949C3-D25D-47F2-B239-93C419346954}" type="parTrans" cxnId="{FC810266-FEEA-4C59-9BB8-65B484EB5B55}">
      <dgm:prSet/>
      <dgm:spPr/>
      <dgm:t>
        <a:bodyPr/>
        <a:lstStyle/>
        <a:p>
          <a:endParaRPr lang="en-US"/>
        </a:p>
      </dgm:t>
    </dgm:pt>
    <dgm:pt modelId="{3FDCAA93-718C-4D49-9749-AC6C785E5B6E}" type="sibTrans" cxnId="{FC810266-FEEA-4C59-9BB8-65B484EB5B55}">
      <dgm:prSet/>
      <dgm:spPr/>
      <dgm:t>
        <a:bodyPr/>
        <a:lstStyle/>
        <a:p>
          <a:endParaRPr lang="en-US"/>
        </a:p>
      </dgm:t>
    </dgm:pt>
    <dgm:pt modelId="{56CFD34E-0376-41F4-B0D0-62F647A73186}">
      <dgm:prSet phldrT="[Text]"/>
      <dgm:spPr/>
      <dgm:t>
        <a:bodyPr/>
        <a:lstStyle/>
        <a:p>
          <a:r>
            <a:rPr lang="en-US" dirty="0"/>
            <a:t>Check for coding errors/inputs</a:t>
          </a:r>
        </a:p>
      </dgm:t>
    </dgm:pt>
    <dgm:pt modelId="{5BBB2CB6-3713-420A-A859-97A25F947F78}" type="parTrans" cxnId="{093AC7BC-3B88-4DD2-B45E-B9EEC6A25351}">
      <dgm:prSet/>
      <dgm:spPr/>
      <dgm:t>
        <a:bodyPr/>
        <a:lstStyle/>
        <a:p>
          <a:endParaRPr lang="en-US"/>
        </a:p>
      </dgm:t>
    </dgm:pt>
    <dgm:pt modelId="{257A51DA-2ACB-4B36-BCCB-FD2D30C1F64A}" type="sibTrans" cxnId="{093AC7BC-3B88-4DD2-B45E-B9EEC6A25351}">
      <dgm:prSet/>
      <dgm:spPr/>
      <dgm:t>
        <a:bodyPr/>
        <a:lstStyle/>
        <a:p>
          <a:endParaRPr lang="en-US"/>
        </a:p>
      </dgm:t>
    </dgm:pt>
    <dgm:pt modelId="{E8F6E87A-F182-4555-A3DF-F5D4E117A51E}">
      <dgm:prSet phldrT="[Text]"/>
      <dgm:spPr/>
      <dgm:t>
        <a:bodyPr/>
        <a:lstStyle/>
        <a:p>
          <a:r>
            <a:rPr lang="en-US" dirty="0"/>
            <a:t>Stress test model to confirm underlying behavior</a:t>
          </a:r>
        </a:p>
      </dgm:t>
    </dgm:pt>
    <dgm:pt modelId="{FAC78D8C-5F5F-4259-9CAA-9CF707FED07A}" type="parTrans" cxnId="{3CE422BE-CD99-47CF-98BB-1E537DB695BF}">
      <dgm:prSet/>
      <dgm:spPr/>
      <dgm:t>
        <a:bodyPr/>
        <a:lstStyle/>
        <a:p>
          <a:endParaRPr lang="en-US"/>
        </a:p>
      </dgm:t>
    </dgm:pt>
    <dgm:pt modelId="{C5ED56A8-BB1B-4825-9294-2DF4BDA4959A}" type="sibTrans" cxnId="{3CE422BE-CD99-47CF-98BB-1E537DB695BF}">
      <dgm:prSet/>
      <dgm:spPr/>
      <dgm:t>
        <a:bodyPr/>
        <a:lstStyle/>
        <a:p>
          <a:endParaRPr lang="en-US"/>
        </a:p>
      </dgm:t>
    </dgm:pt>
    <dgm:pt modelId="{FF42CA84-FDAC-4FF6-9439-D76915D352EB}">
      <dgm:prSet phldrT="[Text]"/>
      <dgm:spPr/>
      <dgm:t>
        <a:bodyPr/>
        <a:lstStyle/>
        <a:p>
          <a:r>
            <a:rPr lang="en-US" dirty="0"/>
            <a:t>Review animation</a:t>
          </a:r>
        </a:p>
      </dgm:t>
    </dgm:pt>
    <dgm:pt modelId="{BE5C9259-50FD-44B5-ACDC-1C03799AFFFA}" type="parTrans" cxnId="{DF9EB20A-A650-4FA6-B01A-F1241BB50182}">
      <dgm:prSet/>
      <dgm:spPr/>
      <dgm:t>
        <a:bodyPr/>
        <a:lstStyle/>
        <a:p>
          <a:endParaRPr lang="en-US"/>
        </a:p>
      </dgm:t>
    </dgm:pt>
    <dgm:pt modelId="{1FE348E3-68BE-4A59-AADE-156651DFBE19}" type="sibTrans" cxnId="{DF9EB20A-A650-4FA6-B01A-F1241BB50182}">
      <dgm:prSet/>
      <dgm:spPr/>
      <dgm:t>
        <a:bodyPr/>
        <a:lstStyle/>
        <a:p>
          <a:endParaRPr lang="en-US"/>
        </a:p>
      </dgm:t>
    </dgm:pt>
    <dgm:pt modelId="{7C31570D-9F7A-40DB-91C1-347F91ABA823}">
      <dgm:prSet phldrT="[Text]"/>
      <dgm:spPr/>
      <dgm:t>
        <a:bodyPr/>
        <a:lstStyle/>
        <a:p>
          <a:r>
            <a:rPr lang="en-US" dirty="0"/>
            <a:t>Identify performance measures and locations to calibrate</a:t>
          </a:r>
        </a:p>
      </dgm:t>
    </dgm:pt>
    <dgm:pt modelId="{85F551E7-4638-4A1D-BB26-0494EE4C8F0E}" type="parTrans" cxnId="{CD09036A-87B9-429B-BF1D-67755411234D}">
      <dgm:prSet/>
      <dgm:spPr/>
      <dgm:t>
        <a:bodyPr/>
        <a:lstStyle/>
        <a:p>
          <a:endParaRPr lang="en-US"/>
        </a:p>
      </dgm:t>
    </dgm:pt>
    <dgm:pt modelId="{638DD6AB-AC9D-487A-9AF9-47E931B94C95}" type="sibTrans" cxnId="{CD09036A-87B9-429B-BF1D-67755411234D}">
      <dgm:prSet/>
      <dgm:spPr/>
      <dgm:t>
        <a:bodyPr/>
        <a:lstStyle/>
        <a:p>
          <a:endParaRPr lang="en-US"/>
        </a:p>
      </dgm:t>
    </dgm:pt>
    <dgm:pt modelId="{42CA3DCC-5B96-465F-B8B4-1B5F012537D2}">
      <dgm:prSet phldrT="[Text]"/>
      <dgm:spPr/>
      <dgm:t>
        <a:bodyPr/>
        <a:lstStyle/>
        <a:p>
          <a:r>
            <a:rPr lang="en-US" dirty="0"/>
            <a:t>Modify global, link, route choice, etc. parameters</a:t>
          </a:r>
        </a:p>
      </dgm:t>
    </dgm:pt>
    <dgm:pt modelId="{EA28D780-A7B8-4204-9B9D-AA42A441EFCE}" type="parTrans" cxnId="{30A60208-8D52-4C3C-8895-C9A3620574A6}">
      <dgm:prSet/>
      <dgm:spPr/>
      <dgm:t>
        <a:bodyPr/>
        <a:lstStyle/>
        <a:p>
          <a:endParaRPr lang="en-US"/>
        </a:p>
      </dgm:t>
    </dgm:pt>
    <dgm:pt modelId="{2DEB9B5D-0FA8-4A9F-8BDE-7BB40FD43416}" type="sibTrans" cxnId="{30A60208-8D52-4C3C-8895-C9A3620574A6}">
      <dgm:prSet/>
      <dgm:spPr/>
      <dgm:t>
        <a:bodyPr/>
        <a:lstStyle/>
        <a:p>
          <a:endParaRPr lang="en-US"/>
        </a:p>
      </dgm:t>
    </dgm:pt>
    <dgm:pt modelId="{CDFBD4E9-3220-4170-821E-1FCA3AC578D1}">
      <dgm:prSet phldrT="[Text]"/>
      <dgm:spPr/>
      <dgm:t>
        <a:bodyPr/>
        <a:lstStyle/>
        <a:p>
          <a:r>
            <a:rPr lang="en-US" dirty="0"/>
            <a:t>Match performance measures</a:t>
          </a:r>
        </a:p>
      </dgm:t>
    </dgm:pt>
    <dgm:pt modelId="{81AD16B7-B6BA-44C9-B56E-C3EFC717EACB}" type="parTrans" cxnId="{75AFBCB4-23BA-459C-99AE-469D158B636E}">
      <dgm:prSet/>
      <dgm:spPr/>
      <dgm:t>
        <a:bodyPr/>
        <a:lstStyle/>
        <a:p>
          <a:endParaRPr lang="en-US"/>
        </a:p>
      </dgm:t>
    </dgm:pt>
    <dgm:pt modelId="{415639A5-C563-4E38-9760-D29D0A55BDDD}" type="sibTrans" cxnId="{75AFBCB4-23BA-459C-99AE-469D158B636E}">
      <dgm:prSet/>
      <dgm:spPr/>
      <dgm:t>
        <a:bodyPr/>
        <a:lstStyle/>
        <a:p>
          <a:endParaRPr lang="en-US"/>
        </a:p>
      </dgm:t>
    </dgm:pt>
    <dgm:pt modelId="{ADF85BBF-65B0-4A61-8BFE-035D9063B300}">
      <dgm:prSet phldrT="[Text]"/>
      <dgm:spPr/>
      <dgm:t>
        <a:bodyPr/>
        <a:lstStyle/>
        <a:p>
          <a:r>
            <a:rPr lang="en-US" dirty="0"/>
            <a:t>Forecast demand</a:t>
          </a:r>
        </a:p>
      </dgm:t>
    </dgm:pt>
    <dgm:pt modelId="{6E6954B2-7661-445A-8DB4-083072D23ACA}" type="parTrans" cxnId="{4E6B27BD-22FD-490E-91D3-DAE18CC94DED}">
      <dgm:prSet/>
      <dgm:spPr/>
      <dgm:t>
        <a:bodyPr/>
        <a:lstStyle/>
        <a:p>
          <a:endParaRPr lang="en-US"/>
        </a:p>
      </dgm:t>
    </dgm:pt>
    <dgm:pt modelId="{0AA1DCA8-16E5-46F0-BAAD-A2E802FA335A}" type="sibTrans" cxnId="{4E6B27BD-22FD-490E-91D3-DAE18CC94DED}">
      <dgm:prSet/>
      <dgm:spPr/>
      <dgm:t>
        <a:bodyPr/>
        <a:lstStyle/>
        <a:p>
          <a:endParaRPr lang="en-US"/>
        </a:p>
      </dgm:t>
    </dgm:pt>
    <dgm:pt modelId="{5B08046E-332A-4412-A1A4-C7A48F3EAF7A}">
      <dgm:prSet phldrT="[Text]"/>
      <dgm:spPr/>
      <dgm:t>
        <a:bodyPr/>
        <a:lstStyle/>
        <a:p>
          <a:r>
            <a:rPr lang="en-US" dirty="0"/>
            <a:t>Base case</a:t>
          </a:r>
        </a:p>
      </dgm:t>
    </dgm:pt>
    <dgm:pt modelId="{1A4A93F7-520A-4C5E-BC41-EDEF5DF1A93D}" type="parTrans" cxnId="{B756F3E5-4F1C-436D-B7FF-21F1CD50D5C2}">
      <dgm:prSet/>
      <dgm:spPr/>
      <dgm:t>
        <a:bodyPr/>
        <a:lstStyle/>
        <a:p>
          <a:endParaRPr lang="en-US"/>
        </a:p>
      </dgm:t>
    </dgm:pt>
    <dgm:pt modelId="{A77D7D31-D6A6-4B7F-878C-0B645CB7237B}" type="sibTrans" cxnId="{B756F3E5-4F1C-436D-B7FF-21F1CD50D5C2}">
      <dgm:prSet/>
      <dgm:spPr/>
      <dgm:t>
        <a:bodyPr/>
        <a:lstStyle/>
        <a:p>
          <a:endParaRPr lang="en-US"/>
        </a:p>
      </dgm:t>
    </dgm:pt>
    <dgm:pt modelId="{94B9ED36-2515-4678-BA30-8ABAAC7FA3FC}">
      <dgm:prSet phldrT="[Text]"/>
      <dgm:spPr/>
      <dgm:t>
        <a:bodyPr/>
        <a:lstStyle/>
        <a:p>
          <a:r>
            <a:rPr lang="en-US" dirty="0"/>
            <a:t>Project alternatives</a:t>
          </a:r>
        </a:p>
      </dgm:t>
    </dgm:pt>
    <dgm:pt modelId="{DBE4E327-DA5D-4203-BD56-199749515998}" type="parTrans" cxnId="{952E7972-A071-4A20-BE58-F4392F0E527B}">
      <dgm:prSet/>
      <dgm:spPr/>
      <dgm:t>
        <a:bodyPr/>
        <a:lstStyle/>
        <a:p>
          <a:endParaRPr lang="en-US"/>
        </a:p>
      </dgm:t>
    </dgm:pt>
    <dgm:pt modelId="{EEE08091-0F78-4DFF-9DC4-DE490EC2FDAC}" type="sibTrans" cxnId="{952E7972-A071-4A20-BE58-F4392F0E527B}">
      <dgm:prSet/>
      <dgm:spPr/>
      <dgm:t>
        <a:bodyPr/>
        <a:lstStyle/>
        <a:p>
          <a:endParaRPr lang="en-US"/>
        </a:p>
      </dgm:t>
    </dgm:pt>
    <dgm:pt modelId="{D1C2BFEE-074E-49BE-9E12-A1352A1CD6B5}">
      <dgm:prSet phldrT="[Text]"/>
      <dgm:spPr/>
      <dgm:t>
        <a:bodyPr/>
        <a:lstStyle/>
        <a:p>
          <a:r>
            <a:rPr lang="en-US" dirty="0"/>
            <a:t>Compare performance measures</a:t>
          </a:r>
        </a:p>
      </dgm:t>
    </dgm:pt>
    <dgm:pt modelId="{AA970D9E-F432-4D6B-AA59-E477B3E42176}" type="parTrans" cxnId="{BCC3D267-C68D-4689-B8B6-4A33F0EAAD09}">
      <dgm:prSet/>
      <dgm:spPr/>
      <dgm:t>
        <a:bodyPr/>
        <a:lstStyle/>
        <a:p>
          <a:endParaRPr lang="en-US"/>
        </a:p>
      </dgm:t>
    </dgm:pt>
    <dgm:pt modelId="{BA6D8C1A-1184-41BB-A9EB-314950ABAF6B}" type="sibTrans" cxnId="{BCC3D267-C68D-4689-B8B6-4A33F0EAAD09}">
      <dgm:prSet/>
      <dgm:spPr/>
      <dgm:t>
        <a:bodyPr/>
        <a:lstStyle/>
        <a:p>
          <a:endParaRPr lang="en-US"/>
        </a:p>
      </dgm:t>
    </dgm:pt>
    <dgm:pt modelId="{75871A6D-3158-4309-9BB1-918A88F5CD38}" type="pres">
      <dgm:prSet presAssocID="{C2ECF1D7-DD99-4455-A095-A6A8E9B196C6}" presName="diagram" presStyleCnt="0">
        <dgm:presLayoutVars>
          <dgm:dir/>
          <dgm:resizeHandles val="exact"/>
        </dgm:presLayoutVars>
      </dgm:prSet>
      <dgm:spPr/>
    </dgm:pt>
    <dgm:pt modelId="{D2557D56-B8CF-44A9-BFF7-7ABFE68A9963}" type="pres">
      <dgm:prSet presAssocID="{4035C9E1-57AB-4E03-B99B-6674BB4CC69C}" presName="node" presStyleLbl="node1" presStyleIdx="0" presStyleCnt="6">
        <dgm:presLayoutVars>
          <dgm:bulletEnabled val="1"/>
        </dgm:presLayoutVars>
      </dgm:prSet>
      <dgm:spPr/>
    </dgm:pt>
    <dgm:pt modelId="{056961E5-A98A-4465-BDB3-C906671A6D1A}" type="pres">
      <dgm:prSet presAssocID="{B762F85A-EF06-498B-A091-4AE616D18DA4}" presName="sibTrans" presStyleLbl="sibTrans2D1" presStyleIdx="0" presStyleCnt="5"/>
      <dgm:spPr/>
    </dgm:pt>
    <dgm:pt modelId="{6458F45C-03D2-4C46-AD2B-4BEACF885983}" type="pres">
      <dgm:prSet presAssocID="{B762F85A-EF06-498B-A091-4AE616D18DA4}" presName="connectorText" presStyleLbl="sibTrans2D1" presStyleIdx="0" presStyleCnt="5"/>
      <dgm:spPr/>
    </dgm:pt>
    <dgm:pt modelId="{EFE7F462-3D25-479B-B5D7-4168A8724919}" type="pres">
      <dgm:prSet presAssocID="{A4A2E596-DC08-4899-B7BF-0F14A7A59066}" presName="node" presStyleLbl="node1" presStyleIdx="1" presStyleCnt="6">
        <dgm:presLayoutVars>
          <dgm:bulletEnabled val="1"/>
        </dgm:presLayoutVars>
      </dgm:prSet>
      <dgm:spPr/>
    </dgm:pt>
    <dgm:pt modelId="{7344E352-9148-4777-88CE-8A4084894988}" type="pres">
      <dgm:prSet presAssocID="{0AAC23C1-E233-4578-BF77-A3EAD40232C6}" presName="sibTrans" presStyleLbl="sibTrans2D1" presStyleIdx="1" presStyleCnt="5"/>
      <dgm:spPr/>
    </dgm:pt>
    <dgm:pt modelId="{25E63B82-EC09-4248-BE98-F5698213C1F5}" type="pres">
      <dgm:prSet presAssocID="{0AAC23C1-E233-4578-BF77-A3EAD40232C6}" presName="connectorText" presStyleLbl="sibTrans2D1" presStyleIdx="1" presStyleCnt="5"/>
      <dgm:spPr/>
    </dgm:pt>
    <dgm:pt modelId="{63C770CB-B977-407C-B26A-00446C27007F}" type="pres">
      <dgm:prSet presAssocID="{7AF3CF69-25BC-4F3C-9949-E5D6C52AFDFC}" presName="node" presStyleLbl="node1" presStyleIdx="2" presStyleCnt="6">
        <dgm:presLayoutVars>
          <dgm:bulletEnabled val="1"/>
        </dgm:presLayoutVars>
      </dgm:prSet>
      <dgm:spPr/>
    </dgm:pt>
    <dgm:pt modelId="{393BD134-ACE2-4D34-A30A-94AE4FA86FAC}" type="pres">
      <dgm:prSet presAssocID="{8FE45F7C-000A-442C-A713-14E066AAA076}" presName="sibTrans" presStyleLbl="sibTrans2D1" presStyleIdx="2" presStyleCnt="5"/>
      <dgm:spPr/>
    </dgm:pt>
    <dgm:pt modelId="{2A79216E-EB74-42D8-A2EE-9090181ED759}" type="pres">
      <dgm:prSet presAssocID="{8FE45F7C-000A-442C-A713-14E066AAA076}" presName="connectorText" presStyleLbl="sibTrans2D1" presStyleIdx="2" presStyleCnt="5"/>
      <dgm:spPr/>
    </dgm:pt>
    <dgm:pt modelId="{D19FA706-5636-4DD5-9F75-114FD1AFE052}" type="pres">
      <dgm:prSet presAssocID="{836F302C-E471-4DDC-8344-B514B24E3485}" presName="node" presStyleLbl="node1" presStyleIdx="3" presStyleCnt="6">
        <dgm:presLayoutVars>
          <dgm:bulletEnabled val="1"/>
        </dgm:presLayoutVars>
      </dgm:prSet>
      <dgm:spPr/>
    </dgm:pt>
    <dgm:pt modelId="{1D38ED30-EF00-4942-87AE-5E27FA332418}" type="pres">
      <dgm:prSet presAssocID="{62436B3F-3F48-4115-8C15-812807007D13}" presName="sibTrans" presStyleLbl="sibTrans2D1" presStyleIdx="3" presStyleCnt="5"/>
      <dgm:spPr/>
    </dgm:pt>
    <dgm:pt modelId="{A3362BC6-C2BE-4E9B-A92C-6B94321516A8}" type="pres">
      <dgm:prSet presAssocID="{62436B3F-3F48-4115-8C15-812807007D13}" presName="connectorText" presStyleLbl="sibTrans2D1" presStyleIdx="3" presStyleCnt="5"/>
      <dgm:spPr/>
    </dgm:pt>
    <dgm:pt modelId="{D8F10B22-18CE-4BF0-ADDD-412A98E74461}" type="pres">
      <dgm:prSet presAssocID="{CCAD70AB-281A-4BA9-8843-9B3487B8C8C3}" presName="node" presStyleLbl="node1" presStyleIdx="4" presStyleCnt="6">
        <dgm:presLayoutVars>
          <dgm:bulletEnabled val="1"/>
        </dgm:presLayoutVars>
      </dgm:prSet>
      <dgm:spPr/>
    </dgm:pt>
    <dgm:pt modelId="{F53593CC-3174-451D-AB37-DEE5A86CC796}" type="pres">
      <dgm:prSet presAssocID="{020A2EA3-6BAD-4F87-8BD9-54062B1DAB53}" presName="sibTrans" presStyleLbl="sibTrans2D1" presStyleIdx="4" presStyleCnt="5"/>
      <dgm:spPr/>
    </dgm:pt>
    <dgm:pt modelId="{A671BEFF-9035-42E7-B934-871EA4E77F9B}" type="pres">
      <dgm:prSet presAssocID="{020A2EA3-6BAD-4F87-8BD9-54062B1DAB53}" presName="connectorText" presStyleLbl="sibTrans2D1" presStyleIdx="4" presStyleCnt="5"/>
      <dgm:spPr/>
    </dgm:pt>
    <dgm:pt modelId="{0837A016-91BF-40E8-B6E8-E92F93BC89C4}" type="pres">
      <dgm:prSet presAssocID="{7693138E-19FA-473E-8CAB-DD0E3177C9B9}" presName="node" presStyleLbl="node1" presStyleIdx="5" presStyleCnt="6">
        <dgm:presLayoutVars>
          <dgm:bulletEnabled val="1"/>
        </dgm:presLayoutVars>
      </dgm:prSet>
      <dgm:spPr/>
    </dgm:pt>
  </dgm:ptLst>
  <dgm:cxnLst>
    <dgm:cxn modelId="{604C9900-E8B5-4E3A-8978-754C30299741}" srcId="{C2ECF1D7-DD99-4455-A095-A6A8E9B196C6}" destId="{4035C9E1-57AB-4E03-B99B-6674BB4CC69C}" srcOrd="0" destOrd="0" parTransId="{CBF2BFC7-55FB-4157-95CE-2F4C05E42FE2}" sibTransId="{B762F85A-EF06-498B-A091-4AE616D18DA4}"/>
    <dgm:cxn modelId="{9346B904-A414-4CC4-90E2-3155BC5451FB}" srcId="{C2ECF1D7-DD99-4455-A095-A6A8E9B196C6}" destId="{CCAD70AB-281A-4BA9-8843-9B3487B8C8C3}" srcOrd="4" destOrd="0" parTransId="{D4F093E6-59B8-4499-AAE5-EBF1EF9F0C35}" sibTransId="{020A2EA3-6BAD-4F87-8BD9-54062B1DAB53}"/>
    <dgm:cxn modelId="{30A60208-8D52-4C3C-8895-C9A3620574A6}" srcId="{CCAD70AB-281A-4BA9-8843-9B3487B8C8C3}" destId="{42CA3DCC-5B96-465F-B8B4-1B5F012537D2}" srcOrd="1" destOrd="0" parTransId="{EA28D780-A7B8-4204-9B9D-AA42A441EFCE}" sibTransId="{2DEB9B5D-0FA8-4A9F-8BDE-7BB40FD43416}"/>
    <dgm:cxn modelId="{DF9EB20A-A650-4FA6-B01A-F1241BB50182}" srcId="{836F302C-E471-4DDC-8344-B514B24E3485}" destId="{FF42CA84-FDAC-4FF6-9439-D76915D352EB}" srcOrd="2" destOrd="0" parTransId="{BE5C9259-50FD-44B5-ACDC-1C03799AFFFA}" sibTransId="{1FE348E3-68BE-4A59-AADE-156651DFBE19}"/>
    <dgm:cxn modelId="{DCC6A50D-ABB3-4C43-9884-7C39E54C3B5F}" type="presOf" srcId="{B762F85A-EF06-498B-A091-4AE616D18DA4}" destId="{056961E5-A98A-4465-BDB3-C906671A6D1A}" srcOrd="0" destOrd="0" presId="urn:microsoft.com/office/officeart/2005/8/layout/process5"/>
    <dgm:cxn modelId="{ADC70A11-E21F-4AAB-990E-41FEEBD2400E}" type="presOf" srcId="{7EBBEAE8-6044-4BFA-AA4E-573AF2292BC9}" destId="{D2557D56-B8CF-44A9-BFF7-7ABFE68A9963}" srcOrd="0" destOrd="3" presId="urn:microsoft.com/office/officeart/2005/8/layout/process5"/>
    <dgm:cxn modelId="{FFDF5519-C09C-4FD6-B6EA-5541FE162339}" type="presOf" srcId="{E4DB035B-BEEB-4EDC-BFF4-107B10F247C6}" destId="{D2557D56-B8CF-44A9-BFF7-7ABFE68A9963}" srcOrd="0" destOrd="1" presId="urn:microsoft.com/office/officeart/2005/8/layout/process5"/>
    <dgm:cxn modelId="{F05BA11B-6468-4615-8773-520EB2AB8325}" type="presOf" srcId="{8FE45F7C-000A-442C-A713-14E066AAA076}" destId="{2A79216E-EB74-42D8-A2EE-9090181ED759}" srcOrd="1" destOrd="0" presId="urn:microsoft.com/office/officeart/2005/8/layout/process5"/>
    <dgm:cxn modelId="{DAF12721-226F-4D92-9F14-8D4BD5BB9471}" type="presOf" srcId="{62436B3F-3F48-4115-8C15-812807007D13}" destId="{A3362BC6-C2BE-4E9B-A92C-6B94321516A8}" srcOrd="1" destOrd="0" presId="urn:microsoft.com/office/officeart/2005/8/layout/process5"/>
    <dgm:cxn modelId="{4DE7CB2B-86E2-46D5-A191-25C590543E44}" type="presOf" srcId="{4035C9E1-57AB-4E03-B99B-6674BB4CC69C}" destId="{D2557D56-B8CF-44A9-BFF7-7ABFE68A9963}" srcOrd="0" destOrd="0" presId="urn:microsoft.com/office/officeart/2005/8/layout/process5"/>
    <dgm:cxn modelId="{F4C00E30-0A62-440F-8DB9-DA39F32221EB}" type="presOf" srcId="{4B78B23B-ED3D-44B3-B455-6D51AC9EC984}" destId="{EFE7F462-3D25-479B-B5D7-4168A8724919}" srcOrd="0" destOrd="2" presId="urn:microsoft.com/office/officeart/2005/8/layout/process5"/>
    <dgm:cxn modelId="{703F6B3C-E575-4E20-A137-AE60F76006E0}" type="presOf" srcId="{7AF3CF69-25BC-4F3C-9949-E5D6C52AFDFC}" destId="{63C770CB-B977-407C-B26A-00446C27007F}" srcOrd="0" destOrd="0" presId="urn:microsoft.com/office/officeart/2005/8/layout/process5"/>
    <dgm:cxn modelId="{E69E9140-30E8-49DC-BE0A-5312B90519DC}" type="presOf" srcId="{D1C2BFEE-074E-49BE-9E12-A1352A1CD6B5}" destId="{0837A016-91BF-40E8-B6E8-E92F93BC89C4}" srcOrd="0" destOrd="4" presId="urn:microsoft.com/office/officeart/2005/8/layout/process5"/>
    <dgm:cxn modelId="{6966295D-AD9A-4E22-95E0-FE1910E38193}" type="presOf" srcId="{56CFD34E-0376-41F4-B0D0-62F647A73186}" destId="{D19FA706-5636-4DD5-9F75-114FD1AFE052}" srcOrd="0" destOrd="1" presId="urn:microsoft.com/office/officeart/2005/8/layout/process5"/>
    <dgm:cxn modelId="{9C08605D-C0C0-4BE5-BB9F-F433411EEACE}" type="presOf" srcId="{42CA3DCC-5B96-465F-B8B4-1B5F012537D2}" destId="{D8F10B22-18CE-4BF0-ADDD-412A98E74461}" srcOrd="0" destOrd="2" presId="urn:microsoft.com/office/officeart/2005/8/layout/process5"/>
    <dgm:cxn modelId="{D038205E-36F0-4C5C-BAC2-EA0AA07CBEC3}" srcId="{C2ECF1D7-DD99-4455-A095-A6A8E9B196C6}" destId="{836F302C-E471-4DDC-8344-B514B24E3485}" srcOrd="3" destOrd="0" parTransId="{689F11E9-15E9-4A2E-A8E4-A99EAAFE8455}" sibTransId="{62436B3F-3F48-4115-8C15-812807007D13}"/>
    <dgm:cxn modelId="{F529E660-C601-4723-A38E-1CA09F544351}" type="presOf" srcId="{0AAC23C1-E233-4578-BF77-A3EAD40232C6}" destId="{7344E352-9148-4777-88CE-8A4084894988}" srcOrd="0" destOrd="0" presId="urn:microsoft.com/office/officeart/2005/8/layout/process5"/>
    <dgm:cxn modelId="{D998B464-B778-4BEC-B584-8DB302DD1921}" type="presOf" srcId="{6303272E-98AF-4987-A1A5-F353842FA67D}" destId="{63C770CB-B977-407C-B26A-00446C27007F}" srcOrd="0" destOrd="2" presId="urn:microsoft.com/office/officeart/2005/8/layout/process5"/>
    <dgm:cxn modelId="{FC810266-FEEA-4C59-9BB8-65B484EB5B55}" srcId="{7AF3CF69-25BC-4F3C-9949-E5D6C52AFDFC}" destId="{F5E1BDC0-124D-4F66-8BCA-3E4192C4285F}" srcOrd="2" destOrd="0" parTransId="{3CA949C3-D25D-47F2-B239-93C419346954}" sibTransId="{3FDCAA93-718C-4D49-9749-AC6C785E5B6E}"/>
    <dgm:cxn modelId="{B16E2946-4278-44C8-9A12-D6DB82F1A838}" type="presOf" srcId="{E8F6E87A-F182-4555-A3DF-F5D4E117A51E}" destId="{D19FA706-5636-4DD5-9F75-114FD1AFE052}" srcOrd="0" destOrd="2" presId="urn:microsoft.com/office/officeart/2005/8/layout/process5"/>
    <dgm:cxn modelId="{06BB6267-F720-4678-9322-4976F7B2FE71}" srcId="{4035C9E1-57AB-4E03-B99B-6674BB4CC69C}" destId="{E653EAC4-2B9F-49A0-8FB1-32138169519F}" srcOrd="1" destOrd="0" parTransId="{FFFCBFDD-5B32-40BB-919C-F439EA94A17F}" sibTransId="{EA641703-3445-4F1D-A7B1-001375F420C2}"/>
    <dgm:cxn modelId="{BCC3D267-C68D-4689-B8B6-4A33F0EAAD09}" srcId="{7693138E-19FA-473E-8CAB-DD0E3177C9B9}" destId="{D1C2BFEE-074E-49BE-9E12-A1352A1CD6B5}" srcOrd="3" destOrd="0" parTransId="{AA970D9E-F432-4D6B-AA59-E477B3E42176}" sibTransId="{BA6D8C1A-1184-41BB-A9EB-314950ABAF6B}"/>
    <dgm:cxn modelId="{62D79049-C395-45F8-B29A-D300693832BA}" type="presOf" srcId="{0AAC23C1-E233-4578-BF77-A3EAD40232C6}" destId="{25E63B82-EC09-4248-BE98-F5698213C1F5}" srcOrd="1" destOrd="0" presId="urn:microsoft.com/office/officeart/2005/8/layout/process5"/>
    <dgm:cxn modelId="{37E6DC49-E546-4300-B01B-A13D65D32BC2}" type="presOf" srcId="{62436B3F-3F48-4115-8C15-812807007D13}" destId="{1D38ED30-EF00-4942-87AE-5E27FA332418}" srcOrd="0" destOrd="0" presId="urn:microsoft.com/office/officeart/2005/8/layout/process5"/>
    <dgm:cxn modelId="{CD09036A-87B9-429B-BF1D-67755411234D}" srcId="{CCAD70AB-281A-4BA9-8843-9B3487B8C8C3}" destId="{7C31570D-9F7A-40DB-91C1-347F91ABA823}" srcOrd="0" destOrd="0" parTransId="{85F551E7-4638-4A1D-BB26-0494EE4C8F0E}" sibTransId="{638DD6AB-AC9D-487A-9AF9-47E931B94C95}"/>
    <dgm:cxn modelId="{EA69774A-DB91-476C-88A5-C2CB060EBE63}" type="presOf" srcId="{CDFBD4E9-3220-4170-821E-1FCA3AC578D1}" destId="{D8F10B22-18CE-4BF0-ADDD-412A98E74461}" srcOrd="0" destOrd="3" presId="urn:microsoft.com/office/officeart/2005/8/layout/process5"/>
    <dgm:cxn modelId="{897FB16B-BEA8-4E46-8E77-30862199F4D7}" type="presOf" srcId="{F5E1BDC0-124D-4F66-8BCA-3E4192C4285F}" destId="{63C770CB-B977-407C-B26A-00446C27007F}" srcOrd="0" destOrd="3" presId="urn:microsoft.com/office/officeart/2005/8/layout/process5"/>
    <dgm:cxn modelId="{E0A8766C-67FE-4650-BC7D-4B25A154BF47}" srcId="{4035C9E1-57AB-4E03-B99B-6674BB4CC69C}" destId="{7EBBEAE8-6044-4BFA-AA4E-573AF2292BC9}" srcOrd="2" destOrd="0" parTransId="{3E6247E3-8D21-41F3-BEFE-B9F1E645C8F8}" sibTransId="{05B88CB0-BA2F-4FC1-840E-B15DAA995975}"/>
    <dgm:cxn modelId="{952E7972-A071-4A20-BE58-F4392F0E527B}" srcId="{7693138E-19FA-473E-8CAB-DD0E3177C9B9}" destId="{94B9ED36-2515-4678-BA30-8ABAAC7FA3FC}" srcOrd="2" destOrd="0" parTransId="{DBE4E327-DA5D-4203-BD56-199749515998}" sibTransId="{EEE08091-0F78-4DFF-9DC4-DE490EC2FDAC}"/>
    <dgm:cxn modelId="{99081673-46EF-442C-9F2B-32998BBF2143}" srcId="{7AF3CF69-25BC-4F3C-9949-E5D6C52AFDFC}" destId="{6303272E-98AF-4987-A1A5-F353842FA67D}" srcOrd="1" destOrd="0" parTransId="{4C147D95-3A2B-4D64-BE29-A3F9AFE1AD8D}" sibTransId="{D6C26AD5-3020-468B-98E1-05C2A33F8055}"/>
    <dgm:cxn modelId="{B87FBD53-2F60-4EC1-8636-AA470EA9B114}" type="presOf" srcId="{C2ECF1D7-DD99-4455-A095-A6A8E9B196C6}" destId="{75871A6D-3158-4309-9BB1-918A88F5CD38}" srcOrd="0" destOrd="0" presId="urn:microsoft.com/office/officeart/2005/8/layout/process5"/>
    <dgm:cxn modelId="{EF4C3D74-712D-4125-A3E4-5B42DB7C368C}" srcId="{4035C9E1-57AB-4E03-B99B-6674BB4CC69C}" destId="{F05963B2-4F6E-4E10-84FA-3F75341B7044}" srcOrd="3" destOrd="0" parTransId="{B581C601-03C2-4A25-B71A-4C7C072A1DD9}" sibTransId="{1EFF16CC-D89C-4762-9B1E-D4A11C305421}"/>
    <dgm:cxn modelId="{5E39EA74-126A-440B-BB83-AD39A3AA30D0}" type="presOf" srcId="{A4A2E596-DC08-4899-B7BF-0F14A7A59066}" destId="{EFE7F462-3D25-479B-B5D7-4168A8724919}" srcOrd="0" destOrd="0" presId="urn:microsoft.com/office/officeart/2005/8/layout/process5"/>
    <dgm:cxn modelId="{ECA38858-62B8-4626-A3EE-42B46D4F2158}" srcId="{A4A2E596-DC08-4899-B7BF-0F14A7A59066}" destId="{54774853-FDAB-4D60-B358-EC073D9C60E6}" srcOrd="0" destOrd="0" parTransId="{80461A6F-6B18-4F4E-B0B8-C1F912B65512}" sibTransId="{BCEDE749-75CA-49B4-8A0D-5E4E0C23FDA5}"/>
    <dgm:cxn modelId="{09419E79-0831-4F37-BE77-D93BBD2D03A4}" srcId="{C2ECF1D7-DD99-4455-A095-A6A8E9B196C6}" destId="{7693138E-19FA-473E-8CAB-DD0E3177C9B9}" srcOrd="5" destOrd="0" parTransId="{D0130073-31AB-4269-90ED-4E7EF6BF3643}" sibTransId="{7C4B646A-1C61-440E-8337-7DFDA5E0881D}"/>
    <dgm:cxn modelId="{BBFA297A-CFB3-4B9D-8DB7-377E2DC378BB}" type="presOf" srcId="{4234B905-A77C-402C-870D-39BD04A98AFA}" destId="{EFE7F462-3D25-479B-B5D7-4168A8724919}" srcOrd="0" destOrd="3" presId="urn:microsoft.com/office/officeart/2005/8/layout/process5"/>
    <dgm:cxn modelId="{48F26489-87CB-416D-B45B-97C97737D74E}" type="presOf" srcId="{020A2EA3-6BAD-4F87-8BD9-54062B1DAB53}" destId="{A671BEFF-9035-42E7-B934-871EA4E77F9B}" srcOrd="1" destOrd="0" presId="urn:microsoft.com/office/officeart/2005/8/layout/process5"/>
    <dgm:cxn modelId="{33B9998B-6E67-44A9-8CE7-DE05FF93ED5D}" type="presOf" srcId="{6D9E2CD3-1368-4CCF-B480-BF86A6AA08DA}" destId="{63C770CB-B977-407C-B26A-00446C27007F}" srcOrd="0" destOrd="1" presId="urn:microsoft.com/office/officeart/2005/8/layout/process5"/>
    <dgm:cxn modelId="{3F7C0692-8155-46B1-A370-9AE1F5C67A19}" srcId="{C2ECF1D7-DD99-4455-A095-A6A8E9B196C6}" destId="{A4A2E596-DC08-4899-B7BF-0F14A7A59066}" srcOrd="1" destOrd="0" parTransId="{FC107F8C-4AAF-491C-85D9-74901D2AFC3D}" sibTransId="{0AAC23C1-E233-4578-BF77-A3EAD40232C6}"/>
    <dgm:cxn modelId="{9AEA6B96-9D53-49AF-9112-6D2880C8CB5D}" srcId="{7AF3CF69-25BC-4F3C-9949-E5D6C52AFDFC}" destId="{6D9E2CD3-1368-4CCF-B480-BF86A6AA08DA}" srcOrd="0" destOrd="0" parTransId="{63359C85-F2E8-4F29-AD76-425DC9007D42}" sibTransId="{75369DE9-4DD7-4D09-A891-7ED8C798159D}"/>
    <dgm:cxn modelId="{51756E98-99F1-4389-BE1D-7584C9D22ADE}" type="presOf" srcId="{020A2EA3-6BAD-4F87-8BD9-54062B1DAB53}" destId="{F53593CC-3174-451D-AB37-DEE5A86CC796}" srcOrd="0" destOrd="0" presId="urn:microsoft.com/office/officeart/2005/8/layout/process5"/>
    <dgm:cxn modelId="{56287FA3-3253-42F6-9EBF-219D9F30FDB5}" srcId="{A4A2E596-DC08-4899-B7BF-0F14A7A59066}" destId="{4B78B23B-ED3D-44B3-B455-6D51AC9EC984}" srcOrd="1" destOrd="0" parTransId="{EFCEC4B3-278D-4C58-AFD0-FAEB99079E0A}" sibTransId="{0947651A-BFC3-4E7B-9568-9F04D165C256}"/>
    <dgm:cxn modelId="{EF541FAC-5663-4EC1-9C89-BCD229F5CBD1}" type="presOf" srcId="{836F302C-E471-4DDC-8344-B514B24E3485}" destId="{D19FA706-5636-4DD5-9F75-114FD1AFE052}" srcOrd="0" destOrd="0" presId="urn:microsoft.com/office/officeart/2005/8/layout/process5"/>
    <dgm:cxn modelId="{4FA0EFAD-76A7-481B-906B-82B26249583A}" type="presOf" srcId="{8FE45F7C-000A-442C-A713-14E066AAA076}" destId="{393BD134-ACE2-4D34-A30A-94AE4FA86FAC}" srcOrd="0" destOrd="0" presId="urn:microsoft.com/office/officeart/2005/8/layout/process5"/>
    <dgm:cxn modelId="{EE389EAF-5C89-4BF8-B6A2-67AF608A7228}" type="presOf" srcId="{7693138E-19FA-473E-8CAB-DD0E3177C9B9}" destId="{0837A016-91BF-40E8-B6E8-E92F93BC89C4}" srcOrd="0" destOrd="0" presId="urn:microsoft.com/office/officeart/2005/8/layout/process5"/>
    <dgm:cxn modelId="{31D55DB1-F7BB-4D9B-A82B-9BE315224FDD}" srcId="{A4A2E596-DC08-4899-B7BF-0F14A7A59066}" destId="{4234B905-A77C-402C-870D-39BD04A98AFA}" srcOrd="2" destOrd="0" parTransId="{B5A4917F-3BA9-4FAF-A4C6-05E197FB8F72}" sibTransId="{C40BDFE5-F3E1-4C80-A58D-6E1F0734EBE1}"/>
    <dgm:cxn modelId="{908C69B4-F8AA-4A49-B08C-F3D0719265BE}" type="presOf" srcId="{B762F85A-EF06-498B-A091-4AE616D18DA4}" destId="{6458F45C-03D2-4C46-AD2B-4BEACF885983}" srcOrd="1" destOrd="0" presId="urn:microsoft.com/office/officeart/2005/8/layout/process5"/>
    <dgm:cxn modelId="{75AFBCB4-23BA-459C-99AE-469D158B636E}" srcId="{CCAD70AB-281A-4BA9-8843-9B3487B8C8C3}" destId="{CDFBD4E9-3220-4170-821E-1FCA3AC578D1}" srcOrd="2" destOrd="0" parTransId="{81AD16B7-B6BA-44C9-B56E-C3EFC717EACB}" sibTransId="{415639A5-C563-4E38-9760-D29D0A55BDDD}"/>
    <dgm:cxn modelId="{093AC7BC-3B88-4DD2-B45E-B9EEC6A25351}" srcId="{836F302C-E471-4DDC-8344-B514B24E3485}" destId="{56CFD34E-0376-41F4-B0D0-62F647A73186}" srcOrd="0" destOrd="0" parTransId="{5BBB2CB6-3713-420A-A859-97A25F947F78}" sibTransId="{257A51DA-2ACB-4B36-BCCB-FD2D30C1F64A}"/>
    <dgm:cxn modelId="{4E6B27BD-22FD-490E-91D3-DAE18CC94DED}" srcId="{7693138E-19FA-473E-8CAB-DD0E3177C9B9}" destId="{ADF85BBF-65B0-4A61-8BFE-035D9063B300}" srcOrd="0" destOrd="0" parTransId="{6E6954B2-7661-445A-8DB4-083072D23ACA}" sibTransId="{0AA1DCA8-16E5-46F0-BAAD-A2E802FA335A}"/>
    <dgm:cxn modelId="{3CE422BE-CD99-47CF-98BB-1E537DB695BF}" srcId="{836F302C-E471-4DDC-8344-B514B24E3485}" destId="{E8F6E87A-F182-4555-A3DF-F5D4E117A51E}" srcOrd="1" destOrd="0" parTransId="{FAC78D8C-5F5F-4259-9CAA-9CF707FED07A}" sibTransId="{C5ED56A8-BB1B-4825-9294-2DF4BDA4959A}"/>
    <dgm:cxn modelId="{A2D26DC7-1665-436C-ABC9-865109F727F3}" type="presOf" srcId="{ADF85BBF-65B0-4A61-8BFE-035D9063B300}" destId="{0837A016-91BF-40E8-B6E8-E92F93BC89C4}" srcOrd="0" destOrd="1" presId="urn:microsoft.com/office/officeart/2005/8/layout/process5"/>
    <dgm:cxn modelId="{F14E92C9-578A-4715-A084-4D0985195F8B}" type="presOf" srcId="{E653EAC4-2B9F-49A0-8FB1-32138169519F}" destId="{D2557D56-B8CF-44A9-BFF7-7ABFE68A9963}" srcOrd="0" destOrd="2" presId="urn:microsoft.com/office/officeart/2005/8/layout/process5"/>
    <dgm:cxn modelId="{C67BF8CA-A990-46BA-8FC8-0786C596CE30}" type="presOf" srcId="{F05963B2-4F6E-4E10-84FA-3F75341B7044}" destId="{D2557D56-B8CF-44A9-BFF7-7ABFE68A9963}" srcOrd="0" destOrd="4" presId="urn:microsoft.com/office/officeart/2005/8/layout/process5"/>
    <dgm:cxn modelId="{FFE033CE-C1F6-438C-9620-E2808A9C6319}" srcId="{4035C9E1-57AB-4E03-B99B-6674BB4CC69C}" destId="{E4DB035B-BEEB-4EDC-BFF4-107B10F247C6}" srcOrd="0" destOrd="0" parTransId="{C16D4727-048A-4748-A784-6D66D2422057}" sibTransId="{A55136E4-BBDA-49E3-A843-D68DBD9918F8}"/>
    <dgm:cxn modelId="{112948CE-44CD-4F81-BD58-55394F414722}" type="presOf" srcId="{7C31570D-9F7A-40DB-91C1-347F91ABA823}" destId="{D8F10B22-18CE-4BF0-ADDD-412A98E74461}" srcOrd="0" destOrd="1" presId="urn:microsoft.com/office/officeart/2005/8/layout/process5"/>
    <dgm:cxn modelId="{5E90A3D1-47F9-46CA-B693-AA830840861F}" type="presOf" srcId="{FF42CA84-FDAC-4FF6-9439-D76915D352EB}" destId="{D19FA706-5636-4DD5-9F75-114FD1AFE052}" srcOrd="0" destOrd="3" presId="urn:microsoft.com/office/officeart/2005/8/layout/process5"/>
    <dgm:cxn modelId="{B23603D4-7396-4C74-B15B-CF1FC874C2B3}" srcId="{C2ECF1D7-DD99-4455-A095-A6A8E9B196C6}" destId="{7AF3CF69-25BC-4F3C-9949-E5D6C52AFDFC}" srcOrd="2" destOrd="0" parTransId="{47F29BD5-D238-4F1F-BA22-BFAD03041AA6}" sibTransId="{8FE45F7C-000A-442C-A713-14E066AAA076}"/>
    <dgm:cxn modelId="{E1C77FDD-125A-4A49-B707-A2BF0A066146}" type="presOf" srcId="{54774853-FDAB-4D60-B358-EC073D9C60E6}" destId="{EFE7F462-3D25-479B-B5D7-4168A8724919}" srcOrd="0" destOrd="1" presId="urn:microsoft.com/office/officeart/2005/8/layout/process5"/>
    <dgm:cxn modelId="{EDC0A2DD-9010-440C-B58D-B23D4A098F6C}" type="presOf" srcId="{94B9ED36-2515-4678-BA30-8ABAAC7FA3FC}" destId="{0837A016-91BF-40E8-B6E8-E92F93BC89C4}" srcOrd="0" destOrd="3" presId="urn:microsoft.com/office/officeart/2005/8/layout/process5"/>
    <dgm:cxn modelId="{B756F3E5-4F1C-436D-B7FF-21F1CD50D5C2}" srcId="{7693138E-19FA-473E-8CAB-DD0E3177C9B9}" destId="{5B08046E-332A-4412-A1A4-C7A48F3EAF7A}" srcOrd="1" destOrd="0" parTransId="{1A4A93F7-520A-4C5E-BC41-EDEF5DF1A93D}" sibTransId="{A77D7D31-D6A6-4B7F-878C-0B645CB7237B}"/>
    <dgm:cxn modelId="{7FA875F3-A528-4232-8052-F3351885B5F6}" type="presOf" srcId="{CCAD70AB-281A-4BA9-8843-9B3487B8C8C3}" destId="{D8F10B22-18CE-4BF0-ADDD-412A98E74461}" srcOrd="0" destOrd="0" presId="urn:microsoft.com/office/officeart/2005/8/layout/process5"/>
    <dgm:cxn modelId="{722075FF-0BCD-4F1D-80F1-9B2E5B46BE57}" type="presOf" srcId="{5B08046E-332A-4412-A1A4-C7A48F3EAF7A}" destId="{0837A016-91BF-40E8-B6E8-E92F93BC89C4}" srcOrd="0" destOrd="2" presId="urn:microsoft.com/office/officeart/2005/8/layout/process5"/>
    <dgm:cxn modelId="{2507ACAE-7E46-4209-9056-1AD6CDD9FA24}" type="presParOf" srcId="{75871A6D-3158-4309-9BB1-918A88F5CD38}" destId="{D2557D56-B8CF-44A9-BFF7-7ABFE68A9963}" srcOrd="0" destOrd="0" presId="urn:microsoft.com/office/officeart/2005/8/layout/process5"/>
    <dgm:cxn modelId="{019B1BED-15D2-420E-B191-96EAF848292E}" type="presParOf" srcId="{75871A6D-3158-4309-9BB1-918A88F5CD38}" destId="{056961E5-A98A-4465-BDB3-C906671A6D1A}" srcOrd="1" destOrd="0" presId="urn:microsoft.com/office/officeart/2005/8/layout/process5"/>
    <dgm:cxn modelId="{EF9D5886-0594-4E1A-8A70-ED98A2D0162D}" type="presParOf" srcId="{056961E5-A98A-4465-BDB3-C906671A6D1A}" destId="{6458F45C-03D2-4C46-AD2B-4BEACF885983}" srcOrd="0" destOrd="0" presId="urn:microsoft.com/office/officeart/2005/8/layout/process5"/>
    <dgm:cxn modelId="{5986ABE1-915E-4496-A964-712C4E791A64}" type="presParOf" srcId="{75871A6D-3158-4309-9BB1-918A88F5CD38}" destId="{EFE7F462-3D25-479B-B5D7-4168A8724919}" srcOrd="2" destOrd="0" presId="urn:microsoft.com/office/officeart/2005/8/layout/process5"/>
    <dgm:cxn modelId="{937EB7E6-26BB-48B8-889E-777B296F2B74}" type="presParOf" srcId="{75871A6D-3158-4309-9BB1-918A88F5CD38}" destId="{7344E352-9148-4777-88CE-8A4084894988}" srcOrd="3" destOrd="0" presId="urn:microsoft.com/office/officeart/2005/8/layout/process5"/>
    <dgm:cxn modelId="{C5C587A6-F42C-4625-A817-0EEB830D68E5}" type="presParOf" srcId="{7344E352-9148-4777-88CE-8A4084894988}" destId="{25E63B82-EC09-4248-BE98-F5698213C1F5}" srcOrd="0" destOrd="0" presId="urn:microsoft.com/office/officeart/2005/8/layout/process5"/>
    <dgm:cxn modelId="{8912C046-04B1-4983-9D6D-E3D5CF0A9F7F}" type="presParOf" srcId="{75871A6D-3158-4309-9BB1-918A88F5CD38}" destId="{63C770CB-B977-407C-B26A-00446C27007F}" srcOrd="4" destOrd="0" presId="urn:microsoft.com/office/officeart/2005/8/layout/process5"/>
    <dgm:cxn modelId="{CCC77A97-263D-479D-991A-AC772574C75C}" type="presParOf" srcId="{75871A6D-3158-4309-9BB1-918A88F5CD38}" destId="{393BD134-ACE2-4D34-A30A-94AE4FA86FAC}" srcOrd="5" destOrd="0" presId="urn:microsoft.com/office/officeart/2005/8/layout/process5"/>
    <dgm:cxn modelId="{7514B91D-2CE7-40DC-8C6D-E1D7F88ED360}" type="presParOf" srcId="{393BD134-ACE2-4D34-A30A-94AE4FA86FAC}" destId="{2A79216E-EB74-42D8-A2EE-9090181ED759}" srcOrd="0" destOrd="0" presId="urn:microsoft.com/office/officeart/2005/8/layout/process5"/>
    <dgm:cxn modelId="{0180A4AA-2915-4C53-B22D-F8ECE009817A}" type="presParOf" srcId="{75871A6D-3158-4309-9BB1-918A88F5CD38}" destId="{D19FA706-5636-4DD5-9F75-114FD1AFE052}" srcOrd="6" destOrd="0" presId="urn:microsoft.com/office/officeart/2005/8/layout/process5"/>
    <dgm:cxn modelId="{2F7BB491-4969-41C8-A4F1-F0C98CADC306}" type="presParOf" srcId="{75871A6D-3158-4309-9BB1-918A88F5CD38}" destId="{1D38ED30-EF00-4942-87AE-5E27FA332418}" srcOrd="7" destOrd="0" presId="urn:microsoft.com/office/officeart/2005/8/layout/process5"/>
    <dgm:cxn modelId="{789F38EE-4CB5-488C-9B38-03A7DC9F0FE7}" type="presParOf" srcId="{1D38ED30-EF00-4942-87AE-5E27FA332418}" destId="{A3362BC6-C2BE-4E9B-A92C-6B94321516A8}" srcOrd="0" destOrd="0" presId="urn:microsoft.com/office/officeart/2005/8/layout/process5"/>
    <dgm:cxn modelId="{2EABC4D3-45DF-43C3-B83C-569D4BE8F339}" type="presParOf" srcId="{75871A6D-3158-4309-9BB1-918A88F5CD38}" destId="{D8F10B22-18CE-4BF0-ADDD-412A98E74461}" srcOrd="8" destOrd="0" presId="urn:microsoft.com/office/officeart/2005/8/layout/process5"/>
    <dgm:cxn modelId="{9CEA0E75-1560-48C7-876D-5AA06EF19B16}" type="presParOf" srcId="{75871A6D-3158-4309-9BB1-918A88F5CD38}" destId="{F53593CC-3174-451D-AB37-DEE5A86CC796}" srcOrd="9" destOrd="0" presId="urn:microsoft.com/office/officeart/2005/8/layout/process5"/>
    <dgm:cxn modelId="{661A3441-BA5C-48BF-AE28-201F688A1AFB}" type="presParOf" srcId="{F53593CC-3174-451D-AB37-DEE5A86CC796}" destId="{A671BEFF-9035-42E7-B934-871EA4E77F9B}" srcOrd="0" destOrd="0" presId="urn:microsoft.com/office/officeart/2005/8/layout/process5"/>
    <dgm:cxn modelId="{4D6888A1-2498-46EF-B88B-8383972C9695}" type="presParOf" srcId="{75871A6D-3158-4309-9BB1-918A88F5CD38}" destId="{0837A016-91BF-40E8-B6E8-E92F93BC89C4}"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7D56-B8CF-44A9-BFF7-7ABFE68A9963}">
      <dsp:nvSpPr>
        <dsp:cNvPr id="0" name=""/>
        <dsp:cNvSpPr/>
      </dsp:nvSpPr>
      <dsp:spPr>
        <a:xfrm>
          <a:off x="9242" y="17529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Scoping</a:t>
          </a:r>
        </a:p>
        <a:p>
          <a:pPr marL="114300" lvl="1" indent="-114300" algn="l" defTabSz="622300">
            <a:lnSpc>
              <a:spcPct val="90000"/>
            </a:lnSpc>
            <a:spcBef>
              <a:spcPct val="0"/>
            </a:spcBef>
            <a:spcAft>
              <a:spcPct val="15000"/>
            </a:spcAft>
            <a:buChar char="•"/>
          </a:pPr>
          <a:r>
            <a:rPr lang="en-US" sz="1400" kern="1200" dirty="0"/>
            <a:t>Define project scope</a:t>
          </a:r>
        </a:p>
        <a:p>
          <a:pPr marL="114300" lvl="1" indent="-114300" algn="l" defTabSz="622300">
            <a:lnSpc>
              <a:spcPct val="90000"/>
            </a:lnSpc>
            <a:spcBef>
              <a:spcPct val="0"/>
            </a:spcBef>
            <a:spcAft>
              <a:spcPct val="15000"/>
            </a:spcAft>
            <a:buChar char="•"/>
          </a:pPr>
          <a:r>
            <a:rPr lang="en-US" sz="1400" kern="1200" dirty="0"/>
            <a:t>Performance criteria</a:t>
          </a:r>
        </a:p>
        <a:p>
          <a:pPr marL="114300" lvl="1" indent="-114300" algn="l" defTabSz="622300">
            <a:lnSpc>
              <a:spcPct val="90000"/>
            </a:lnSpc>
            <a:spcBef>
              <a:spcPct val="0"/>
            </a:spcBef>
            <a:spcAft>
              <a:spcPct val="15000"/>
            </a:spcAft>
            <a:buChar char="•"/>
          </a:pPr>
          <a:r>
            <a:rPr lang="en-US" sz="1400" kern="1200" dirty="0"/>
            <a:t>Select approach and model</a:t>
          </a:r>
        </a:p>
        <a:p>
          <a:pPr marL="114300" lvl="1" indent="-114300" algn="l" defTabSz="622300">
            <a:lnSpc>
              <a:spcPct val="90000"/>
            </a:lnSpc>
            <a:spcBef>
              <a:spcPct val="0"/>
            </a:spcBef>
            <a:spcAft>
              <a:spcPct val="15000"/>
            </a:spcAft>
            <a:buChar char="•"/>
          </a:pPr>
          <a:r>
            <a:rPr lang="en-US" sz="1400" kern="1200" dirty="0"/>
            <a:t>Data Collection plan</a:t>
          </a:r>
        </a:p>
      </dsp:txBody>
      <dsp:txXfrm>
        <a:off x="57787" y="223844"/>
        <a:ext cx="2665308" cy="1560349"/>
      </dsp:txXfrm>
    </dsp:sp>
    <dsp:sp modelId="{056961E5-A98A-4465-BDB3-C906671A6D1A}">
      <dsp:nvSpPr>
        <dsp:cNvPr id="0" name=""/>
        <dsp:cNvSpPr/>
      </dsp:nvSpPr>
      <dsp:spPr>
        <a:xfrm>
          <a:off x="3014732" y="66148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14732" y="798496"/>
        <a:ext cx="409940" cy="411044"/>
      </dsp:txXfrm>
    </dsp:sp>
    <dsp:sp modelId="{EFE7F462-3D25-479B-B5D7-4168A8724919}">
      <dsp:nvSpPr>
        <dsp:cNvPr id="0" name=""/>
        <dsp:cNvSpPr/>
      </dsp:nvSpPr>
      <dsp:spPr>
        <a:xfrm>
          <a:off x="3876600" y="17529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Data Collection</a:t>
          </a:r>
        </a:p>
        <a:p>
          <a:pPr marL="114300" lvl="1" indent="-114300" algn="l" defTabSz="622300">
            <a:lnSpc>
              <a:spcPct val="90000"/>
            </a:lnSpc>
            <a:spcBef>
              <a:spcPct val="0"/>
            </a:spcBef>
            <a:spcAft>
              <a:spcPct val="15000"/>
            </a:spcAft>
            <a:buChar char="•"/>
          </a:pPr>
          <a:r>
            <a:rPr lang="en-US" sz="1400" kern="1200" dirty="0"/>
            <a:t>Data availability</a:t>
          </a:r>
        </a:p>
        <a:p>
          <a:pPr marL="114300" lvl="1" indent="-114300" algn="l" defTabSz="622300">
            <a:lnSpc>
              <a:spcPct val="90000"/>
            </a:lnSpc>
            <a:spcBef>
              <a:spcPct val="0"/>
            </a:spcBef>
            <a:spcAft>
              <a:spcPct val="15000"/>
            </a:spcAft>
            <a:buChar char="•"/>
          </a:pPr>
          <a:r>
            <a:rPr lang="en-US" sz="1400" kern="1200" dirty="0"/>
            <a:t>Data requirements</a:t>
          </a:r>
        </a:p>
        <a:p>
          <a:pPr marL="114300" lvl="1" indent="-114300" algn="l" defTabSz="622300">
            <a:lnSpc>
              <a:spcPct val="90000"/>
            </a:lnSpc>
            <a:spcBef>
              <a:spcPct val="0"/>
            </a:spcBef>
            <a:spcAft>
              <a:spcPct val="15000"/>
            </a:spcAft>
            <a:buChar char="•"/>
          </a:pPr>
          <a:r>
            <a:rPr lang="en-US" sz="1400" kern="1200" dirty="0"/>
            <a:t>Field observations</a:t>
          </a:r>
        </a:p>
      </dsp:txBody>
      <dsp:txXfrm>
        <a:off x="3925145" y="223844"/>
        <a:ext cx="2665308" cy="1560349"/>
      </dsp:txXfrm>
    </dsp:sp>
    <dsp:sp modelId="{7344E352-9148-4777-88CE-8A4084894988}">
      <dsp:nvSpPr>
        <dsp:cNvPr id="0" name=""/>
        <dsp:cNvSpPr/>
      </dsp:nvSpPr>
      <dsp:spPr>
        <a:xfrm>
          <a:off x="6882090" y="66148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882090" y="798496"/>
        <a:ext cx="409940" cy="411044"/>
      </dsp:txXfrm>
    </dsp:sp>
    <dsp:sp modelId="{63C770CB-B977-407C-B26A-00446C27007F}">
      <dsp:nvSpPr>
        <dsp:cNvPr id="0" name=""/>
        <dsp:cNvSpPr/>
      </dsp:nvSpPr>
      <dsp:spPr>
        <a:xfrm>
          <a:off x="7743958" y="17529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Base Model Development</a:t>
          </a:r>
        </a:p>
        <a:p>
          <a:pPr marL="114300" lvl="1" indent="-114300" algn="l" defTabSz="622300">
            <a:lnSpc>
              <a:spcPct val="90000"/>
            </a:lnSpc>
            <a:spcBef>
              <a:spcPct val="0"/>
            </a:spcBef>
            <a:spcAft>
              <a:spcPct val="15000"/>
            </a:spcAft>
            <a:buChar char="•"/>
          </a:pPr>
          <a:r>
            <a:rPr lang="en-US" sz="1400" kern="1200" dirty="0"/>
            <a:t>Network coding</a:t>
          </a:r>
        </a:p>
        <a:p>
          <a:pPr marL="114300" lvl="1" indent="-114300" algn="l" defTabSz="622300">
            <a:lnSpc>
              <a:spcPct val="90000"/>
            </a:lnSpc>
            <a:spcBef>
              <a:spcPct val="0"/>
            </a:spcBef>
            <a:spcAft>
              <a:spcPct val="15000"/>
            </a:spcAft>
            <a:buChar char="•"/>
          </a:pPr>
          <a:r>
            <a:rPr lang="en-US" sz="1400" kern="1200" dirty="0"/>
            <a:t>Input data</a:t>
          </a:r>
        </a:p>
        <a:p>
          <a:pPr marL="114300" lvl="1" indent="-114300" algn="l" defTabSz="622300">
            <a:lnSpc>
              <a:spcPct val="90000"/>
            </a:lnSpc>
            <a:spcBef>
              <a:spcPct val="0"/>
            </a:spcBef>
            <a:spcAft>
              <a:spcPct val="15000"/>
            </a:spcAft>
            <a:buChar char="•"/>
          </a:pPr>
          <a:r>
            <a:rPr lang="en-US" sz="1400" kern="1200" dirty="0"/>
            <a:t>Develop quality assurance</a:t>
          </a:r>
        </a:p>
      </dsp:txBody>
      <dsp:txXfrm>
        <a:off x="7792503" y="223844"/>
        <a:ext cx="2665308" cy="1560349"/>
      </dsp:txXfrm>
    </dsp:sp>
    <dsp:sp modelId="{393BD134-ACE2-4D34-A30A-94AE4FA86FAC}">
      <dsp:nvSpPr>
        <dsp:cNvPr id="0" name=""/>
        <dsp:cNvSpPr/>
      </dsp:nvSpPr>
      <dsp:spPr>
        <a:xfrm rot="5400000">
          <a:off x="8832344" y="2026106"/>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8919636" y="2075829"/>
        <a:ext cx="411044" cy="409940"/>
      </dsp:txXfrm>
    </dsp:sp>
    <dsp:sp modelId="{D19FA706-5636-4DD5-9F75-114FD1AFE052}">
      <dsp:nvSpPr>
        <dsp:cNvPr id="0" name=""/>
        <dsp:cNvSpPr/>
      </dsp:nvSpPr>
      <dsp:spPr>
        <a:xfrm>
          <a:off x="7743958" y="2937698"/>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Error Checking</a:t>
          </a:r>
        </a:p>
        <a:p>
          <a:pPr marL="114300" lvl="1" indent="-114300" algn="l" defTabSz="622300">
            <a:lnSpc>
              <a:spcPct val="90000"/>
            </a:lnSpc>
            <a:spcBef>
              <a:spcPct val="0"/>
            </a:spcBef>
            <a:spcAft>
              <a:spcPct val="15000"/>
            </a:spcAft>
            <a:buChar char="•"/>
          </a:pPr>
          <a:r>
            <a:rPr lang="en-US" sz="1400" kern="1200" dirty="0"/>
            <a:t>Check for coding errors/inputs</a:t>
          </a:r>
        </a:p>
        <a:p>
          <a:pPr marL="114300" lvl="1" indent="-114300" algn="l" defTabSz="622300">
            <a:lnSpc>
              <a:spcPct val="90000"/>
            </a:lnSpc>
            <a:spcBef>
              <a:spcPct val="0"/>
            </a:spcBef>
            <a:spcAft>
              <a:spcPct val="15000"/>
            </a:spcAft>
            <a:buChar char="•"/>
          </a:pPr>
          <a:r>
            <a:rPr lang="en-US" sz="1400" kern="1200" dirty="0"/>
            <a:t>Stress test model to confirm underlying behavior</a:t>
          </a:r>
        </a:p>
        <a:p>
          <a:pPr marL="114300" lvl="1" indent="-114300" algn="l" defTabSz="622300">
            <a:lnSpc>
              <a:spcPct val="90000"/>
            </a:lnSpc>
            <a:spcBef>
              <a:spcPct val="0"/>
            </a:spcBef>
            <a:spcAft>
              <a:spcPct val="15000"/>
            </a:spcAft>
            <a:buChar char="•"/>
          </a:pPr>
          <a:r>
            <a:rPr lang="en-US" sz="1400" kern="1200" dirty="0"/>
            <a:t>Review animation</a:t>
          </a:r>
        </a:p>
      </dsp:txBody>
      <dsp:txXfrm>
        <a:off x="7792503" y="2986243"/>
        <a:ext cx="2665308" cy="1560349"/>
      </dsp:txXfrm>
    </dsp:sp>
    <dsp:sp modelId="{1D38ED30-EF00-4942-87AE-5E27FA332418}">
      <dsp:nvSpPr>
        <dsp:cNvPr id="0" name=""/>
        <dsp:cNvSpPr/>
      </dsp:nvSpPr>
      <dsp:spPr>
        <a:xfrm rot="10800000">
          <a:off x="6915239" y="3423880"/>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7090927" y="3560895"/>
        <a:ext cx="409940" cy="411044"/>
      </dsp:txXfrm>
    </dsp:sp>
    <dsp:sp modelId="{D8F10B22-18CE-4BF0-ADDD-412A98E74461}">
      <dsp:nvSpPr>
        <dsp:cNvPr id="0" name=""/>
        <dsp:cNvSpPr/>
      </dsp:nvSpPr>
      <dsp:spPr>
        <a:xfrm>
          <a:off x="3876600" y="2937698"/>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Calibration</a:t>
          </a:r>
        </a:p>
        <a:p>
          <a:pPr marL="114300" lvl="1" indent="-114300" algn="l" defTabSz="622300">
            <a:lnSpc>
              <a:spcPct val="90000"/>
            </a:lnSpc>
            <a:spcBef>
              <a:spcPct val="0"/>
            </a:spcBef>
            <a:spcAft>
              <a:spcPct val="15000"/>
            </a:spcAft>
            <a:buChar char="•"/>
          </a:pPr>
          <a:r>
            <a:rPr lang="en-US" sz="1400" kern="1200" dirty="0"/>
            <a:t>Identify performance measures and locations to calibrate</a:t>
          </a:r>
        </a:p>
        <a:p>
          <a:pPr marL="114300" lvl="1" indent="-114300" algn="l" defTabSz="622300">
            <a:lnSpc>
              <a:spcPct val="90000"/>
            </a:lnSpc>
            <a:spcBef>
              <a:spcPct val="0"/>
            </a:spcBef>
            <a:spcAft>
              <a:spcPct val="15000"/>
            </a:spcAft>
            <a:buChar char="•"/>
          </a:pPr>
          <a:r>
            <a:rPr lang="en-US" sz="1400" kern="1200" dirty="0"/>
            <a:t>Modify global, link, route choice, etc. parameters</a:t>
          </a:r>
        </a:p>
        <a:p>
          <a:pPr marL="114300" lvl="1" indent="-114300" algn="l" defTabSz="622300">
            <a:lnSpc>
              <a:spcPct val="90000"/>
            </a:lnSpc>
            <a:spcBef>
              <a:spcPct val="0"/>
            </a:spcBef>
            <a:spcAft>
              <a:spcPct val="15000"/>
            </a:spcAft>
            <a:buChar char="•"/>
          </a:pPr>
          <a:r>
            <a:rPr lang="en-US" sz="1400" kern="1200" dirty="0"/>
            <a:t>Match performance measures</a:t>
          </a:r>
        </a:p>
      </dsp:txBody>
      <dsp:txXfrm>
        <a:off x="3925145" y="2986243"/>
        <a:ext cx="2665308" cy="1560349"/>
      </dsp:txXfrm>
    </dsp:sp>
    <dsp:sp modelId="{F53593CC-3174-451D-AB37-DEE5A86CC796}">
      <dsp:nvSpPr>
        <dsp:cNvPr id="0" name=""/>
        <dsp:cNvSpPr/>
      </dsp:nvSpPr>
      <dsp:spPr>
        <a:xfrm rot="10800000">
          <a:off x="3047880" y="3423880"/>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223568" y="3560895"/>
        <a:ext cx="409940" cy="411044"/>
      </dsp:txXfrm>
    </dsp:sp>
    <dsp:sp modelId="{0837A016-91BF-40E8-B6E8-E92F93BC89C4}">
      <dsp:nvSpPr>
        <dsp:cNvPr id="0" name=""/>
        <dsp:cNvSpPr/>
      </dsp:nvSpPr>
      <dsp:spPr>
        <a:xfrm>
          <a:off x="9242" y="2937698"/>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Alternatives Analysis</a:t>
          </a:r>
        </a:p>
        <a:p>
          <a:pPr marL="114300" lvl="1" indent="-114300" algn="l" defTabSz="622300">
            <a:lnSpc>
              <a:spcPct val="90000"/>
            </a:lnSpc>
            <a:spcBef>
              <a:spcPct val="0"/>
            </a:spcBef>
            <a:spcAft>
              <a:spcPct val="15000"/>
            </a:spcAft>
            <a:buChar char="•"/>
          </a:pPr>
          <a:r>
            <a:rPr lang="en-US" sz="1400" kern="1200" dirty="0"/>
            <a:t>Forecast demand</a:t>
          </a:r>
        </a:p>
        <a:p>
          <a:pPr marL="114300" lvl="1" indent="-114300" algn="l" defTabSz="622300">
            <a:lnSpc>
              <a:spcPct val="90000"/>
            </a:lnSpc>
            <a:spcBef>
              <a:spcPct val="0"/>
            </a:spcBef>
            <a:spcAft>
              <a:spcPct val="15000"/>
            </a:spcAft>
            <a:buChar char="•"/>
          </a:pPr>
          <a:r>
            <a:rPr lang="en-US" sz="1400" kern="1200" dirty="0"/>
            <a:t>Base case</a:t>
          </a:r>
        </a:p>
        <a:p>
          <a:pPr marL="114300" lvl="1" indent="-114300" algn="l" defTabSz="622300">
            <a:lnSpc>
              <a:spcPct val="90000"/>
            </a:lnSpc>
            <a:spcBef>
              <a:spcPct val="0"/>
            </a:spcBef>
            <a:spcAft>
              <a:spcPct val="15000"/>
            </a:spcAft>
            <a:buChar char="•"/>
          </a:pPr>
          <a:r>
            <a:rPr lang="en-US" sz="1400" kern="1200" dirty="0"/>
            <a:t>Project alternatives</a:t>
          </a:r>
        </a:p>
        <a:p>
          <a:pPr marL="114300" lvl="1" indent="-114300" algn="l" defTabSz="622300">
            <a:lnSpc>
              <a:spcPct val="90000"/>
            </a:lnSpc>
            <a:spcBef>
              <a:spcPct val="0"/>
            </a:spcBef>
            <a:spcAft>
              <a:spcPct val="15000"/>
            </a:spcAft>
            <a:buChar char="•"/>
          </a:pPr>
          <a:r>
            <a:rPr lang="en-US" sz="1400" kern="1200" dirty="0"/>
            <a:t>Compare performance measures</a:t>
          </a:r>
        </a:p>
      </dsp:txBody>
      <dsp:txXfrm>
        <a:off x="57787" y="2986243"/>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s://www.fhwa.dot.gov/exit.cfm?link=http://www.its.leeds.ac.uk/software/dracula" TargetMode="External"/><Relationship Id="rId18" Type="http://schemas.openxmlformats.org/officeDocument/2006/relationships/hyperlink" Target="https://www.fhwa.dot.gov/exit.cfm?link=http://www.its.leeds.ac.uk/projects/smartest/append3d.html#a16" TargetMode="External"/><Relationship Id="rId26" Type="http://schemas.openxmlformats.org/officeDocument/2006/relationships/hyperlink" Target="https://www.fhwa.dot.gov/exit.cfm?link=http://www.its.leeds.ac.uk/projects/smartest/append3d.html#a26" TargetMode="External"/><Relationship Id="rId3" Type="http://schemas.openxmlformats.org/officeDocument/2006/relationships/hyperlink" Target="https://www.fhwa.dot.gov/exit.cfm?link=http://ttisoftware.tamu.edu/fraPasserII_02.htm" TargetMode="External"/><Relationship Id="rId21" Type="http://schemas.openxmlformats.org/officeDocument/2006/relationships/hyperlink" Target="https://www.fhwa.dot.gov/exit.cfm?link=http://www.its.leeds.ac.uk/projects/smartest/append3d.html#a21" TargetMode="External"/><Relationship Id="rId34" Type="http://schemas.openxmlformats.org/officeDocument/2006/relationships/hyperlink" Target="https://www.fhwa.dot.gov/exit.cfm?link=http://www.kldassociates.com/unites.htm" TargetMode="External"/><Relationship Id="rId7" Type="http://schemas.openxmlformats.org/officeDocument/2006/relationships/hyperlink" Target="https://www.fhwa.dot.gov/exit.cfm?link=http://mctrans.ce.ufl.edu/store/description.asp?itemID=437" TargetMode="External"/><Relationship Id="rId12" Type="http://schemas.openxmlformats.org/officeDocument/2006/relationships/hyperlink" Target="http://ops.fhwa.dot.gov/trafficanalysistools/corsim.htm" TargetMode="External"/><Relationship Id="rId17" Type="http://schemas.openxmlformats.org/officeDocument/2006/relationships/hyperlink" Target="https://www.fhwa.dot.gov/exit.cfm?link=http://www.its.leeds.ac.uk/projects/smartest/append3d.html" TargetMode="External"/><Relationship Id="rId25" Type="http://schemas.openxmlformats.org/officeDocument/2006/relationships/hyperlink" Target="https://www.fhwa.dot.gov/exit.cfm?link=http://www.its.leeds.ac.uk/projects/smartest/append3d.html#a25" TargetMode="External"/><Relationship Id="rId33" Type="http://schemas.openxmlformats.org/officeDocument/2006/relationships/hyperlink" Target="https://www.fhwa.dot.gov/research/tfhrc/projects/safety/comprehensive/ihsdm/index.cfm" TargetMode="External"/><Relationship Id="rId2" Type="http://schemas.openxmlformats.org/officeDocument/2006/relationships/slide" Target="../slides/slide5.xml"/><Relationship Id="rId16" Type="http://schemas.openxmlformats.org/officeDocument/2006/relationships/hyperlink" Target="https://www.fhwa.dot.gov/exit.cfm?link=http://www.its.leeds.ac.uk/projects/smartest/append3d.html#a14" TargetMode="External"/><Relationship Id="rId20" Type="http://schemas.openxmlformats.org/officeDocument/2006/relationships/hyperlink" Target="https://www.fhwa.dot.gov/exit.cfm?link=http://www.its.leeds.ac.uk/projects/smartest/append3d.html#a19" TargetMode="External"/><Relationship Id="rId29" Type="http://schemas.openxmlformats.org/officeDocument/2006/relationships/hyperlink" Target="https://www.fhwa.dot.gov/exit.cfm?link=http://www.trafficware.com" TargetMode="External"/><Relationship Id="rId1" Type="http://schemas.openxmlformats.org/officeDocument/2006/relationships/notesMaster" Target="../notesMasters/notesMaster1.xml"/><Relationship Id="rId6" Type="http://schemas.openxmlformats.org/officeDocument/2006/relationships/hyperlink" Target="https://www.fhwa.dot.gov/exit.cfm?link=http://www.its.leeds.ac.uk/software/saturn/index.html" TargetMode="External"/><Relationship Id="rId11" Type="http://schemas.openxmlformats.org/officeDocument/2006/relationships/hyperlink" Target="https://www.fhwa.dot.gov/exit.cfm?link=http://www.its.leeds.ac.uk/projects/smartest/append3d.html#a6" TargetMode="External"/><Relationship Id="rId24" Type="http://schemas.openxmlformats.org/officeDocument/2006/relationships/hyperlink" Target="https://www.fhwa.dot.gov/exit.cfm?link=http://www.its.leeds.ac.uk/projects/smartest/append3d.html#a24" TargetMode="External"/><Relationship Id="rId32" Type="http://schemas.openxmlformats.org/officeDocument/2006/relationships/hyperlink" Target="https://www.fhwa.dot.gov/exit.cfm?link=http://www.its.leeds.ac.uk/projects/smartest/append3d.html#a31" TargetMode="External"/><Relationship Id="rId5" Type="http://schemas.openxmlformats.org/officeDocument/2006/relationships/hyperlink" Target="https://www.fhwa.dot.gov/exit.cfm?link=http://ttisoftware.tamu.edu/fraPasserIV_96.htm" TargetMode="External"/><Relationship Id="rId15" Type="http://schemas.openxmlformats.org/officeDocument/2006/relationships/hyperlink" Target="https://www.fhwa.dot.gov/exit.cfm?link=http://www.intgrat.com" TargetMode="External"/><Relationship Id="rId23" Type="http://schemas.openxmlformats.org/officeDocument/2006/relationships/hyperlink" Target="https://www.fhwa.dot.gov/exit.cfm?link=http://www.its.leeds.ac.uk/projects/smartest/append3d.html#a23" TargetMode="External"/><Relationship Id="rId28" Type="http://schemas.openxmlformats.org/officeDocument/2006/relationships/hyperlink" Target="https://www.fhwa.dot.gov/exit.cfm?link=http://www.its.leeds.ac.uk/projects/smartest/append3d.html#a28" TargetMode="External"/><Relationship Id="rId10" Type="http://schemas.openxmlformats.org/officeDocument/2006/relationships/hyperlink" Target="https://www.fhwa.dot.gov/exit.cfm?link=http://www.its.leeds.ac.uk/projects/smartest/append3d.html#a5" TargetMode="External"/><Relationship Id="rId19" Type="http://schemas.openxmlformats.org/officeDocument/2006/relationships/hyperlink" Target="https://www.fhwa.dot.gov/exit.cfm?link=http://www.its.leeds.ac.uk/projects/smartest/append3d.html#a18" TargetMode="External"/><Relationship Id="rId31" Type="http://schemas.openxmlformats.org/officeDocument/2006/relationships/hyperlink" Target="https://www.fhwa.dot.gov/exit.cfm?link=http://www.its.leeds.ac.uk/projects/smartest/append3d.html#a30" TargetMode="External"/><Relationship Id="rId4" Type="http://schemas.openxmlformats.org/officeDocument/2006/relationships/hyperlink" Target="https://www.fhwa.dot.gov/exit.cfm?link=http://ttisoftware.tamu.edu/fraPasserIII_98.htm" TargetMode="External"/><Relationship Id="rId9" Type="http://schemas.openxmlformats.org/officeDocument/2006/relationships/hyperlink" Target="https://www.fhwa.dot.gov/exit.cfm?link=http://www.its.leeds.ac.uk/projects/smartest/append3d.html#a4" TargetMode="External"/><Relationship Id="rId14" Type="http://schemas.openxmlformats.org/officeDocument/2006/relationships/hyperlink" Target="https://www.fhwa.dot.gov/exit.cfm?link=http://www.flexsyt.nl/informatieuk.htm" TargetMode="External"/><Relationship Id="rId22" Type="http://schemas.openxmlformats.org/officeDocument/2006/relationships/hyperlink" Target="https://www.fhwa.dot.gov/exit.cfm?link=http://www.paramics-online.com" TargetMode="External"/><Relationship Id="rId27" Type="http://schemas.openxmlformats.org/officeDocument/2006/relationships/hyperlink" Target="https://www.fhwa.dot.gov/exit.cfm?link=http://www.its.leeds.ac.uk/projects/smartest/append3d.html#a27" TargetMode="External"/><Relationship Id="rId30" Type="http://schemas.openxmlformats.org/officeDocument/2006/relationships/hyperlink" Target="https://www.fhwa.dot.gov/exit.cfm?link=http://www.its.leeds.ac.uk/projects/smartest/append3d.html#a29" TargetMode="External"/><Relationship Id="rId8" Type="http://schemas.openxmlformats.org/officeDocument/2006/relationships/hyperlink" Target="https://www.fhwa.dot.gov/exit.cfm?link=http://www.vistatransport.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Events/Scenarios Data </a:t>
            </a:r>
          </a:p>
          <a:p>
            <a:r>
              <a:rPr lang="en-US" dirty="0"/>
              <a:t>Blockages and incidents.</a:t>
            </a:r>
          </a:p>
          <a:p>
            <a:r>
              <a:rPr lang="en-US" dirty="0"/>
              <a:t>Work zones.</a:t>
            </a:r>
          </a:p>
          <a:p>
            <a:r>
              <a:rPr lang="en-US" dirty="0"/>
              <a:t>Parking activity in curb lane.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Network events that can alter the network connectivity or movement characteristics, such as: </a:t>
            </a:r>
          </a:p>
          <a:p>
            <a:r>
              <a:rPr lang="en-US" sz="1200" b="0" i="0" u="none" strike="noStrike" kern="1200" baseline="0" dirty="0">
                <a:solidFill>
                  <a:schemeClr val="tx1"/>
                </a:solidFill>
                <a:latin typeface="+mn-lt"/>
                <a:ea typeface="+mn-ea"/>
                <a:cs typeface="+mn-cs"/>
              </a:rPr>
              <a:t>− Incidents; </a:t>
            </a:r>
          </a:p>
          <a:p>
            <a:r>
              <a:rPr lang="en-US" sz="1200" b="0" i="0" u="none" strike="noStrike" kern="1200" baseline="0" dirty="0">
                <a:solidFill>
                  <a:schemeClr val="tx1"/>
                </a:solidFill>
                <a:latin typeface="+mn-lt"/>
                <a:ea typeface="+mn-ea"/>
                <a:cs typeface="+mn-cs"/>
              </a:rPr>
              <a:t>− Work zones; </a:t>
            </a:r>
          </a:p>
          <a:p>
            <a:r>
              <a:rPr lang="en-US" sz="1200" b="0" i="0" u="none" strike="noStrike" kern="1200" baseline="0" dirty="0">
                <a:solidFill>
                  <a:schemeClr val="tx1"/>
                </a:solidFill>
                <a:latin typeface="+mn-lt"/>
                <a:ea typeface="+mn-ea"/>
                <a:cs typeface="+mn-cs"/>
              </a:rPr>
              <a:t>− Variable speed limits; and </a:t>
            </a:r>
          </a:p>
          <a:p>
            <a:r>
              <a:rPr lang="en-US" sz="1200" b="0" i="0" u="none" strike="noStrike" kern="1200" baseline="0" dirty="0">
                <a:solidFill>
                  <a:schemeClr val="tx1"/>
                </a:solidFill>
                <a:latin typeface="+mn-lt"/>
                <a:ea typeface="+mn-ea"/>
                <a:cs typeface="+mn-cs"/>
              </a:rPr>
              <a:t>− Reversible or peak-period HOV lanes. </a:t>
            </a:r>
          </a:p>
          <a:p>
            <a:endParaRPr lang="en-US" dirty="0"/>
          </a:p>
          <a:p>
            <a:r>
              <a:rPr lang="en-US" dirty="0"/>
              <a:t>Simulation Run Control Data </a:t>
            </a:r>
          </a:p>
          <a:p>
            <a:r>
              <a:rPr lang="en-US" dirty="0"/>
              <a:t>Length of simulation time.</a:t>
            </a:r>
          </a:p>
          <a:p>
            <a:r>
              <a:rPr lang="en-US" dirty="0"/>
              <a:t>Selected MOEs or output (e.g., reports, animation files, or both).</a:t>
            </a:r>
          </a:p>
          <a:p>
            <a:r>
              <a:rPr lang="en-US" dirty="0"/>
              <a:t>Resolution of simulation results (e.g., temporal and special resolution).</a:t>
            </a:r>
          </a:p>
          <a:p>
            <a:r>
              <a:rPr lang="en-US" dirty="0"/>
              <a:t>Other system parameters to run the model.</a:t>
            </a:r>
          </a:p>
          <a:p>
            <a:endParaRPr lang="en-US" dirty="0"/>
          </a:p>
          <a:p>
            <a:r>
              <a:rPr lang="en-US" dirty="0"/>
              <a:t>Review of Inputs</a:t>
            </a:r>
          </a:p>
          <a:p>
            <a:endParaRPr lang="en-US" dirty="0"/>
          </a:p>
          <a:p>
            <a:endParaRPr lang="en-US" dirty="0"/>
          </a:p>
          <a:p>
            <a:r>
              <a:rPr lang="en-US" dirty="0"/>
              <a:t>1.	Link and node network:</a:t>
            </a:r>
          </a:p>
          <a:p>
            <a:r>
              <a:rPr lang="en-US" dirty="0"/>
              <a:t>a.	Check basic network connectivity (are all connections present?).</a:t>
            </a:r>
          </a:p>
          <a:p>
            <a:r>
              <a:rPr lang="en-US" dirty="0"/>
              <a:t>b.	Check link geometry (lengths, number of lanes, free-flow speed, facility type, etc.).</a:t>
            </a:r>
          </a:p>
          <a:p>
            <a:r>
              <a:rPr lang="en-US" dirty="0"/>
              <a:t>c.	Check intersection controls (control type, control data).</a:t>
            </a:r>
          </a:p>
          <a:p>
            <a:r>
              <a:rPr lang="en-US" dirty="0"/>
              <a:t>d.	Check for prohibited turns, lane closures, and lane restrictions at the intersections and on the links.</a:t>
            </a:r>
          </a:p>
          <a:p>
            <a:r>
              <a:rPr lang="en-US" dirty="0"/>
              <a:t>2.	Demand:</a:t>
            </a:r>
          </a:p>
          <a:p>
            <a:r>
              <a:rPr lang="en-US" dirty="0"/>
              <a:t>a.	Check vehicle mix proportions at each entry node/gate/zone.</a:t>
            </a:r>
          </a:p>
          <a:p>
            <a:r>
              <a:rPr lang="en-US" dirty="0"/>
              <a:t>b.	Check identified sources and sinks (zones) for traffic.</a:t>
            </a:r>
          </a:p>
          <a:p>
            <a:r>
              <a:rPr lang="en-US" dirty="0"/>
              <a:t>c.	Verify zone volumes against traffic counts.</a:t>
            </a:r>
          </a:p>
          <a:p>
            <a:pPr marL="228600" indent="-228600">
              <a:buAutoNum type="alphaLcPeriod" startAt="4"/>
            </a:pPr>
            <a:r>
              <a:rPr lang="en-US" dirty="0"/>
              <a:t>Check vehicle occupancy distribution (if modeling HOVs).</a:t>
            </a:r>
          </a:p>
          <a:p>
            <a:pPr marL="228600" indent="-228600">
              <a:buAutoNum type="alphaLcPeriod" startAt="4"/>
            </a:pPr>
            <a:r>
              <a:rPr lang="en-US" dirty="0"/>
              <a:t>e.	Check turn percentages (if appropriate).</a:t>
            </a:r>
          </a:p>
          <a:p>
            <a:pPr marL="228600" indent="-228600">
              <a:buAutoNum type="alphaLcPeriod" startAt="4"/>
            </a:pPr>
            <a:r>
              <a:rPr lang="en-US" dirty="0"/>
              <a:t>f.	Check O-Ds of trips on the network.</a:t>
            </a:r>
          </a:p>
          <a:p>
            <a:pPr marL="228600" indent="-228600">
              <a:buAutoNum type="alphaLcPeriod" startAt="4"/>
            </a:pPr>
            <a:r>
              <a:rPr lang="en-US" dirty="0"/>
              <a:t>3.	Traveler behavior and vehicle characteristics:</a:t>
            </a:r>
          </a:p>
          <a:p>
            <a:pPr marL="228600" indent="-228600">
              <a:buAutoNum type="alphaLcPeriod" startAt="4"/>
            </a:pPr>
            <a:r>
              <a:rPr lang="en-US" dirty="0"/>
              <a:t>a.	Check and revise, as necessary, the default vehicle types and dimensions.</a:t>
            </a:r>
          </a:p>
          <a:p>
            <a:pPr marL="228600" indent="-228600">
              <a:buAutoNum type="alphaLcPeriod" startAt="4"/>
            </a:pPr>
            <a:r>
              <a:rPr lang="en-US" dirty="0"/>
              <a:t>b.	Check and revise the default vehicle performance specifications.</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356943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data collection</a:t>
            </a:r>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92995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https://insight.shrp2nds.us/documents/shrp2_background.pdf</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47463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DTA Calibration</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Calibrate traffic flow parameters (capacity and speed-flow relationships); </a:t>
            </a:r>
          </a:p>
          <a:p>
            <a:r>
              <a:rPr lang="en-US" sz="1200" b="0" i="0" u="none" strike="noStrike" kern="1200" baseline="0" dirty="0">
                <a:solidFill>
                  <a:schemeClr val="tx1"/>
                </a:solidFill>
                <a:latin typeface="+mn-lt"/>
                <a:ea typeface="+mn-ea"/>
                <a:cs typeface="+mn-cs"/>
              </a:rPr>
              <a:t>2. Calibrate route choice (software parameters, costs by link, travel time, driver preference, global driver behavior); </a:t>
            </a:r>
          </a:p>
          <a:p>
            <a:r>
              <a:rPr lang="en-US" sz="1200" b="0" i="0" u="none" strike="noStrike" kern="1200" baseline="0" dirty="0">
                <a:solidFill>
                  <a:schemeClr val="tx1"/>
                </a:solidFill>
                <a:latin typeface="+mn-lt"/>
                <a:ea typeface="+mn-ea"/>
                <a:cs typeface="+mn-cs"/>
              </a:rPr>
              <a:t>3. Calibrate temporal O-D matrices including time departure adjustments; and </a:t>
            </a:r>
          </a:p>
          <a:p>
            <a:r>
              <a:rPr lang="en-US" sz="1200" b="0" i="0" u="none" strike="noStrike" kern="1200" baseline="0" dirty="0">
                <a:solidFill>
                  <a:schemeClr val="tx1"/>
                </a:solidFill>
                <a:latin typeface="+mn-lt"/>
                <a:ea typeface="+mn-ea"/>
                <a:cs typeface="+mn-cs"/>
              </a:rPr>
              <a:t>4. Fine-tune (quantitative analysis – adjust local variables to match queues and operations).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Calibration is a process whereby the base model is adjusted to ensure that the model performance measures are realistic and statistically representative of observed field data. Calibration tends to be the area of a modeling that requires some effort to complete. Steps: </a:t>
            </a:r>
          </a:p>
          <a:p>
            <a:r>
              <a:rPr lang="en-US" sz="1200" b="0" i="0" u="none" strike="noStrike" kern="1200" baseline="0" dirty="0">
                <a:solidFill>
                  <a:schemeClr val="tx1"/>
                </a:solidFill>
                <a:latin typeface="+mn-lt"/>
                <a:ea typeface="+mn-ea"/>
                <a:cs typeface="+mn-cs"/>
              </a:rPr>
              <a:t>• Establish calibration objectives and identify the performance measures and critical locations against which the models are to be calibrated. </a:t>
            </a:r>
          </a:p>
          <a:p>
            <a:r>
              <a:rPr lang="en-US" sz="1200" b="0" i="0" u="none" strike="noStrike" kern="1200" baseline="0" dirty="0">
                <a:solidFill>
                  <a:schemeClr val="tx1"/>
                </a:solidFill>
                <a:latin typeface="+mn-lt"/>
                <a:ea typeface="+mn-ea"/>
                <a:cs typeface="+mn-cs"/>
              </a:rPr>
              <a:t>• Determine the statistical methodology and criteria. </a:t>
            </a:r>
          </a:p>
          <a:p>
            <a:r>
              <a:rPr lang="en-US" sz="1200" b="0" i="0" u="none" strike="noStrike" kern="1200" baseline="0" dirty="0">
                <a:solidFill>
                  <a:schemeClr val="tx1"/>
                </a:solidFill>
                <a:latin typeface="+mn-lt"/>
                <a:ea typeface="+mn-ea"/>
                <a:cs typeface="+mn-cs"/>
              </a:rPr>
              <a:t>• Determine the strategy for calibration (i.e., which model parameters are going to be adjusted and in what sequence?). </a:t>
            </a:r>
          </a:p>
          <a:p>
            <a:r>
              <a:rPr lang="en-US" sz="1200" b="0" i="0" u="none" strike="noStrike" kern="1200" baseline="0" dirty="0">
                <a:solidFill>
                  <a:schemeClr val="tx1"/>
                </a:solidFill>
                <a:latin typeface="+mn-lt"/>
                <a:ea typeface="+mn-ea"/>
                <a:cs typeface="+mn-cs"/>
              </a:rPr>
              <a:t>• Conduct model calibration runs following the strategy and conduct statistical checks; when statistical analysis falls within acceptable ranges, the model is calibrated. </a:t>
            </a:r>
          </a:p>
          <a:p>
            <a:r>
              <a:rPr lang="en-US" sz="1200" b="0" i="0" u="none" strike="noStrike" kern="1200" baseline="0" dirty="0">
                <a:solidFill>
                  <a:schemeClr val="tx1"/>
                </a:solidFill>
                <a:latin typeface="+mn-lt"/>
                <a:ea typeface="+mn-ea"/>
                <a:cs typeface="+mn-cs"/>
              </a:rPr>
              <a:t>• Test or compare the calibrated model with data set not used for calibration. If the model replicates the different data set, the model is validated. </a:t>
            </a:r>
          </a:p>
          <a:p>
            <a:endParaRPr lang="en-US" dirty="0"/>
          </a:p>
          <a:p>
            <a:endParaRPr lang="en-US" dirty="0"/>
          </a:p>
          <a:p>
            <a:r>
              <a:rPr lang="en-US" dirty="0"/>
              <a:t>Upon completion of the error-checking task, the analyst has a working model. However, without calibration, the analyst has no assurance that the model will correctly predict traffic performance for the project. </a:t>
            </a:r>
          </a:p>
          <a:p>
            <a:r>
              <a:rPr lang="en-US" dirty="0"/>
              <a:t>Calibration is the adjustment of model parameters to improve the model’s ability to reproduce local driver behavior and traffic performance characteristics. Calibration is performed on various components of the overall model. </a:t>
            </a:r>
          </a:p>
          <a:p>
            <a:r>
              <a:rPr lang="en-US" dirty="0"/>
              <a:t>Calibration is necessary because no single model can be expected to be equally accurate for all possible traffic conditions. Even the most detailed microsimulation model still contains only a portion of all of the variables that affect real-world traffic conditions. Since no single model can include the whole universe of variables, every model must be adapted to local conditions. </a:t>
            </a:r>
          </a:p>
          <a:p>
            <a:endParaRPr lang="en-US" dirty="0"/>
          </a:p>
          <a:p>
            <a:r>
              <a:rPr lang="en-US" dirty="0"/>
              <a:t>The following three-step strategy is recommended for calibration: </a:t>
            </a:r>
          </a:p>
          <a:p>
            <a:pPr marL="228600" indent="-228600">
              <a:buAutoNum type="arabicPeriod"/>
            </a:pPr>
            <a:r>
              <a:rPr lang="en-US" dirty="0"/>
              <a:t>Capacity Calibration: An initial calibration is performed to identify the values for the capacity adjustment parameters that cause the model to best reproduce observed traffic capacities in the field. A global calibration is performed first, followed by link-specific fine-tuning. The HCM can be used as an alternative source of capacity target values if field measurements are not feasible.</a:t>
            </a:r>
          </a:p>
          <a:p>
            <a:pPr marL="685800" lvl="1" indent="-228600">
              <a:buAutoNum type="arabicPeriod"/>
            </a:pPr>
            <a:r>
              <a:rPr lang="en-US" dirty="0"/>
              <a:t>1.	Collect field measurements of capacity.</a:t>
            </a:r>
          </a:p>
          <a:p>
            <a:pPr marL="685800" lvl="1" indent="-228600">
              <a:buAutoNum type="arabicPeriod"/>
            </a:pPr>
            <a:r>
              <a:rPr lang="en-US" dirty="0"/>
              <a:t>2.	Obtain model estimates of capacity.</a:t>
            </a:r>
          </a:p>
          <a:p>
            <a:pPr marL="685800" lvl="1" indent="-228600">
              <a:buAutoNum type="arabicPeriod"/>
            </a:pPr>
            <a:r>
              <a:rPr lang="en-US" dirty="0"/>
              <a:t>3.	Select calibration parameters.</a:t>
            </a:r>
          </a:p>
          <a:p>
            <a:pPr marL="685800" lvl="1" indent="-228600">
              <a:buAutoNum type="arabicPeriod"/>
            </a:pPr>
            <a:r>
              <a:rPr lang="en-US" dirty="0"/>
              <a:t>4.	Set calibration objective function.</a:t>
            </a:r>
          </a:p>
          <a:p>
            <a:pPr marL="685800" lvl="1" indent="-228600">
              <a:buAutoNum type="arabicPeriod"/>
            </a:pPr>
            <a:r>
              <a:rPr lang="en-US" dirty="0"/>
              <a:t>5.	Perform search for optimal parameter value.</a:t>
            </a:r>
          </a:p>
          <a:p>
            <a:pPr marL="685800" lvl="1" indent="-228600">
              <a:buAutoNum type="arabicPeriod"/>
            </a:pPr>
            <a:r>
              <a:rPr lang="en-US" dirty="0"/>
              <a:t>6.	Fine-tune the calibration.</a:t>
            </a:r>
          </a:p>
          <a:p>
            <a:pPr marL="228600" indent="-228600">
              <a:buAutoNum type="arabicPeriod"/>
            </a:pPr>
            <a:endParaRPr lang="en-US" dirty="0"/>
          </a:p>
          <a:p>
            <a:pPr marL="228600" indent="-228600">
              <a:buAutoNum type="arabicPeriod"/>
            </a:pPr>
            <a:r>
              <a:rPr lang="en-US" dirty="0"/>
              <a:t>Route Choice Calibration: If the microsimulation model includes parallel streets, then route choice will be important. In this case, a second calibration process is performed, but this time with the route choice parameters. A global calibration is performed first, followed by link-specific fine-tuning.</a:t>
            </a:r>
          </a:p>
          <a:p>
            <a:pPr marL="685800" lvl="1" indent="-228600">
              <a:buAutoNum type="arabicPeriod"/>
            </a:pPr>
            <a:r>
              <a:rPr lang="en-US" dirty="0"/>
              <a:t>Once the analyst is satisfied that the model reproduces as closely as possible the field-measured capacities, the next step is to then calibrate the route choice parameters in the model to better match the observed flows. The temporary demand adjustments used in the previous capacity calibration step are reversed. The model-predicted volumes are then compared to the field counts and the analyst adjusts the route choice algorithm parameters until the best volume fit is achieved.15 </a:t>
            </a:r>
          </a:p>
          <a:p>
            <a:pPr marL="685800" lvl="1" indent="-228600">
              <a:buAutoNum type="arabicPeriod"/>
            </a:pPr>
            <a:r>
              <a:rPr lang="en-US" dirty="0"/>
              <a:t>If the model network consists of only a single facility, then no route choice calibration is possible or needed. This step is skipped.16 This step is also skipped for microsimulation software that does not have route choice capabilities. </a:t>
            </a:r>
          </a:p>
          <a:p>
            <a:pPr marL="685800" lvl="1" indent="-228600">
              <a:buAutoNum type="arabicPeriod"/>
            </a:pPr>
            <a:r>
              <a:rPr lang="en-US" dirty="0"/>
              <a:t>Route choice calibration proceeds in two phases: (1) global calibration and (2) link-specific fine-tuning. </a:t>
            </a:r>
          </a:p>
          <a:p>
            <a:pPr marL="228600" indent="-228600">
              <a:buAutoNum type="arabicPeriod"/>
            </a:pPr>
            <a:r>
              <a:rPr lang="en-US" dirty="0"/>
              <a:t>System Performance Calibration: Finally, the overall model estimates of system performance (travel times and queues) are compared to the field measurements for travel times and queues. Fine-tuning adjustments are made to enable the model to better match the field measurements.</a:t>
            </a:r>
          </a:p>
          <a:p>
            <a:pPr marL="228600" indent="-228600">
              <a:buAutoNum type="arabicPeriod"/>
            </a:pPr>
            <a:endParaRPr lang="en-US" dirty="0"/>
          </a:p>
          <a:p>
            <a:pPr marL="685800" lvl="1" indent="-228600">
              <a:buAutoNum type="arabicPeriod"/>
            </a:pPr>
            <a:r>
              <a:rPr lang="en-US" dirty="0"/>
              <a:t>In this last step of the calibration, the overall traffic performance predicted by the fully functioning model is compared to the field measurements of travel time, queue lengths, and the duration of queuing. The analyst refines link free-flow speeds and link capacities to better match the field conditions. Since changes made at this step may compromise the prior two steps of calibration, these changes should be made sparingly. </a:t>
            </a:r>
          </a:p>
          <a:p>
            <a:pPr marL="685800" lvl="1" indent="-228600">
              <a:buAutoNum type="arabicPeriod"/>
            </a:pPr>
            <a:endParaRPr lang="en-US" dirty="0"/>
          </a:p>
          <a:p>
            <a:pPr marL="685800" lvl="1" indent="-228600">
              <a:buAutoNum type="arabicPeriod"/>
            </a:pPr>
            <a:endParaRPr lang="en-US" dirty="0"/>
          </a:p>
          <a:p>
            <a:pPr marL="228600" lvl="0" indent="-228600">
              <a:buAutoNum type="arabicPeriod"/>
            </a:pPr>
            <a:r>
              <a:rPr lang="en-US" dirty="0"/>
              <a:t>Data for DTA model calibration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Travel times; </a:t>
            </a:r>
          </a:p>
          <a:p>
            <a:r>
              <a:rPr lang="en-US" sz="1200" b="0" i="0" u="none" strike="noStrike" kern="1200" baseline="0" dirty="0">
                <a:solidFill>
                  <a:schemeClr val="tx1"/>
                </a:solidFill>
                <a:latin typeface="+mn-lt"/>
                <a:ea typeface="+mn-ea"/>
                <a:cs typeface="+mn-cs"/>
              </a:rPr>
              <a:t>• Travel speeds; </a:t>
            </a:r>
          </a:p>
          <a:p>
            <a:r>
              <a:rPr lang="en-US" sz="1200" b="0" i="0" u="none" strike="noStrike" kern="1200" baseline="0" dirty="0">
                <a:solidFill>
                  <a:schemeClr val="tx1"/>
                </a:solidFill>
                <a:latin typeface="+mn-lt"/>
                <a:ea typeface="+mn-ea"/>
                <a:cs typeface="+mn-cs"/>
              </a:rPr>
              <a:t>• Traffic counts (including temporal peaking); </a:t>
            </a:r>
          </a:p>
          <a:p>
            <a:r>
              <a:rPr lang="en-US" sz="1200" b="0" i="0" u="none" strike="noStrike" kern="1200" baseline="0" dirty="0">
                <a:solidFill>
                  <a:schemeClr val="tx1"/>
                </a:solidFill>
                <a:latin typeface="+mn-lt"/>
                <a:ea typeface="+mn-ea"/>
                <a:cs typeface="+mn-cs"/>
              </a:rPr>
              <a:t>• Lane utilization; </a:t>
            </a:r>
          </a:p>
          <a:p>
            <a:r>
              <a:rPr lang="en-US" sz="1200" b="0" i="0" u="none" strike="noStrike" kern="1200" baseline="0" dirty="0">
                <a:solidFill>
                  <a:schemeClr val="tx1"/>
                </a:solidFill>
                <a:latin typeface="+mn-lt"/>
                <a:ea typeface="+mn-ea"/>
                <a:cs typeface="+mn-cs"/>
              </a:rPr>
              <a:t>• Probe vehicle data; </a:t>
            </a:r>
          </a:p>
          <a:p>
            <a:r>
              <a:rPr lang="en-US" sz="1200" b="0" i="0" u="none" strike="noStrike" kern="1200" baseline="0" dirty="0">
                <a:solidFill>
                  <a:schemeClr val="tx1"/>
                </a:solidFill>
                <a:latin typeface="+mn-lt"/>
                <a:ea typeface="+mn-ea"/>
                <a:cs typeface="+mn-cs"/>
              </a:rPr>
              <a:t>• Number of queued vehicles; </a:t>
            </a:r>
          </a:p>
          <a:p>
            <a:r>
              <a:rPr lang="en-US" sz="1200" b="0" i="0" u="none" strike="noStrike" kern="1200" baseline="0" dirty="0">
                <a:solidFill>
                  <a:schemeClr val="tx1"/>
                </a:solidFill>
                <a:latin typeface="+mn-lt"/>
                <a:ea typeface="+mn-ea"/>
                <a:cs typeface="+mn-cs"/>
              </a:rPr>
              <a:t>• Number of stops; </a:t>
            </a:r>
          </a:p>
          <a:p>
            <a:r>
              <a:rPr lang="en-US" sz="1200" b="0" i="0" u="none" strike="noStrike" kern="1200" baseline="0" dirty="0">
                <a:solidFill>
                  <a:schemeClr val="tx1"/>
                </a:solidFill>
                <a:latin typeface="+mn-lt"/>
                <a:ea typeface="+mn-ea"/>
                <a:cs typeface="+mn-cs"/>
              </a:rPr>
              <a:t>• Observed congestion locations and extent of congestion; and </a:t>
            </a:r>
          </a:p>
          <a:p>
            <a:r>
              <a:rPr lang="en-US" sz="1200" b="0" i="0" u="none" strike="noStrike" kern="1200" baseline="0" dirty="0">
                <a:solidFill>
                  <a:schemeClr val="tx1"/>
                </a:solidFill>
                <a:latin typeface="+mn-lt"/>
                <a:ea typeface="+mn-ea"/>
                <a:cs typeface="+mn-cs"/>
              </a:rPr>
              <a:t>• Transit operations. </a:t>
            </a:r>
          </a:p>
          <a:p>
            <a:pPr marL="228600" lvl="0" indent="-228600">
              <a:buAutoNum type="arabicPeriod"/>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184415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Level of Service (LOS): </a:t>
            </a:r>
            <a:r>
              <a:rPr lang="en-US" sz="1200" b="0" i="0" u="none" strike="noStrike" kern="1200" baseline="0" dirty="0">
                <a:solidFill>
                  <a:schemeClr val="tx1"/>
                </a:solidFill>
                <a:latin typeface="+mn-lt"/>
                <a:ea typeface="+mn-ea"/>
                <a:cs typeface="+mn-cs"/>
              </a:rPr>
              <a:t>Qualitative measure describing operational conditions within</a:t>
            </a:r>
          </a:p>
          <a:p>
            <a:r>
              <a:rPr lang="en-US" sz="1200" b="0" i="0" u="none" strike="noStrike" kern="1200" baseline="0" dirty="0">
                <a:solidFill>
                  <a:schemeClr val="tx1"/>
                </a:solidFill>
                <a:latin typeface="+mn-lt"/>
                <a:ea typeface="+mn-ea"/>
                <a:cs typeface="+mn-cs"/>
              </a:rPr>
              <a:t>a traffic stream, based on service measures such as speed and travel time, freedom to</a:t>
            </a:r>
          </a:p>
          <a:p>
            <a:r>
              <a:rPr lang="en-US" sz="1200" b="0" i="0" u="none" strike="noStrike" kern="1200" baseline="0" dirty="0">
                <a:solidFill>
                  <a:schemeClr val="tx1"/>
                </a:solidFill>
                <a:latin typeface="+mn-lt"/>
                <a:ea typeface="+mn-ea"/>
                <a:cs typeface="+mn-cs"/>
              </a:rPr>
              <a:t>maneuver, traffic interruptions, comfort, and convenience. Ranges from LOS A (best)</a:t>
            </a:r>
          </a:p>
          <a:p>
            <a:r>
              <a:rPr lang="en-US" sz="1200" b="0" i="0" u="none" strike="noStrike" kern="1200" baseline="0" dirty="0">
                <a:solidFill>
                  <a:schemeClr val="tx1"/>
                </a:solidFill>
                <a:latin typeface="+mn-lt"/>
                <a:ea typeface="+mn-ea"/>
                <a:cs typeface="+mn-cs"/>
              </a:rPr>
              <a:t>to LOS F (worst).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Speed: </a:t>
            </a:r>
            <a:r>
              <a:rPr lang="en-US" sz="1200" b="0" i="0" u="none" strike="noStrike" kern="1200" baseline="0" dirty="0">
                <a:solidFill>
                  <a:schemeClr val="tx1"/>
                </a:solidFill>
                <a:latin typeface="+mn-lt"/>
                <a:ea typeface="+mn-ea"/>
                <a:cs typeface="+mn-cs"/>
              </a:rPr>
              <a:t>Rate of motion (expressed in distance per unit of time).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Travel Time: </a:t>
            </a:r>
            <a:r>
              <a:rPr lang="en-US" sz="1200" b="0" i="0" u="none" strike="noStrike" kern="1200" baseline="0" dirty="0">
                <a:solidFill>
                  <a:schemeClr val="tx1"/>
                </a:solidFill>
                <a:latin typeface="+mn-lt"/>
                <a:ea typeface="+mn-ea"/>
                <a:cs typeface="+mn-cs"/>
              </a:rPr>
              <a:t>Average time spent by vehicles traversing a facility, including control</a:t>
            </a:r>
          </a:p>
          <a:p>
            <a:r>
              <a:rPr lang="en-US" sz="1200" b="0" i="0" u="none" strike="noStrike" kern="1200" baseline="0" dirty="0">
                <a:solidFill>
                  <a:schemeClr val="tx1"/>
                </a:solidFill>
                <a:latin typeface="+mn-lt"/>
                <a:ea typeface="+mn-ea"/>
                <a:cs typeface="+mn-cs"/>
              </a:rPr>
              <a:t>delay, in seconds or minutes per vehicle.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Volume: </a:t>
            </a:r>
            <a:r>
              <a:rPr lang="en-US" sz="1200" b="0" i="0" u="none" strike="noStrike" kern="1200" baseline="0" dirty="0">
                <a:solidFill>
                  <a:schemeClr val="tx1"/>
                </a:solidFill>
                <a:latin typeface="+mn-lt"/>
                <a:ea typeface="+mn-ea"/>
                <a:cs typeface="+mn-cs"/>
              </a:rPr>
              <a:t>Number of persons or vehicles passing a point on a roadway during some</a:t>
            </a:r>
          </a:p>
          <a:p>
            <a:r>
              <a:rPr lang="en-US" sz="1200" b="0" i="0" u="none" strike="noStrike" kern="1200" baseline="0" dirty="0">
                <a:solidFill>
                  <a:schemeClr val="tx1"/>
                </a:solidFill>
                <a:latin typeface="+mn-lt"/>
                <a:ea typeface="+mn-ea"/>
                <a:cs typeface="+mn-cs"/>
              </a:rPr>
              <a:t>time interval (expressed in vehicles, bicycles, or persons per hour).</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Travel Distance: </a:t>
            </a:r>
            <a:r>
              <a:rPr lang="en-US" sz="1200" b="0" i="0" u="none" strike="noStrike" kern="1200" baseline="0" dirty="0">
                <a:solidFill>
                  <a:schemeClr val="tx1"/>
                </a:solidFill>
                <a:latin typeface="+mn-lt"/>
                <a:ea typeface="+mn-ea"/>
                <a:cs typeface="+mn-cs"/>
              </a:rPr>
              <a:t>Extent of the space between the trip origin and the destination,</a:t>
            </a:r>
          </a:p>
          <a:p>
            <a:r>
              <a:rPr lang="en-US" sz="1200" b="0" i="0" u="none" strike="noStrike" kern="1200" baseline="0" dirty="0">
                <a:solidFill>
                  <a:schemeClr val="tx1"/>
                </a:solidFill>
                <a:latin typeface="+mn-lt"/>
                <a:ea typeface="+mn-ea"/>
                <a:cs typeface="+mn-cs"/>
              </a:rPr>
              <a:t>measured along a vehicular route.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Ridership: </a:t>
            </a:r>
            <a:r>
              <a:rPr lang="en-US" sz="1200" b="0" i="0" u="none" strike="noStrike" kern="1200" baseline="0" dirty="0">
                <a:solidFill>
                  <a:schemeClr val="tx1"/>
                </a:solidFill>
                <a:latin typeface="+mn-lt"/>
                <a:ea typeface="+mn-ea"/>
                <a:cs typeface="+mn-cs"/>
              </a:rPr>
              <a:t>Number of passengers on the transit system being evaluated.</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Average Vehicle Occupancy (AVO): </a:t>
            </a:r>
            <a:r>
              <a:rPr lang="en-US" sz="1200" b="0" i="0" u="none" strike="noStrike" kern="1200" baseline="0" dirty="0">
                <a:solidFill>
                  <a:schemeClr val="tx1"/>
                </a:solidFill>
                <a:latin typeface="+mn-lt"/>
                <a:ea typeface="+mn-ea"/>
                <a:cs typeface="+mn-cs"/>
              </a:rPr>
              <a:t>Average number of persons per vehicle,</a:t>
            </a:r>
          </a:p>
          <a:p>
            <a:r>
              <a:rPr lang="en-US" sz="1200" b="0" i="0" u="none" strike="noStrike" kern="1200" baseline="0" dirty="0">
                <a:solidFill>
                  <a:schemeClr val="tx1"/>
                </a:solidFill>
                <a:latin typeface="+mn-lt"/>
                <a:ea typeface="+mn-ea"/>
                <a:cs typeface="+mn-cs"/>
              </a:rPr>
              <a:t>including transit vehicles, on the transportation facility or system.</a:t>
            </a:r>
          </a:p>
          <a:p>
            <a:r>
              <a:rPr lang="en-US" sz="1200" b="0" i="0" u="none" strike="noStrike" kern="1200" baseline="0" dirty="0">
                <a:solidFill>
                  <a:schemeClr val="tx1"/>
                </a:solidFill>
                <a:latin typeface="+mn-lt"/>
                <a:ea typeface="+mn-ea"/>
                <a:cs typeface="+mn-cs"/>
              </a:rPr>
              <a:t>27</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Volume-to-Capacity (V/C) Ratio: </a:t>
            </a:r>
            <a:r>
              <a:rPr lang="en-US" sz="1200" b="0" i="0" u="none" strike="noStrike" kern="1200" baseline="0" dirty="0">
                <a:solidFill>
                  <a:schemeClr val="tx1"/>
                </a:solidFill>
                <a:latin typeface="+mn-lt"/>
                <a:ea typeface="+mn-ea"/>
                <a:cs typeface="+mn-cs"/>
              </a:rPr>
              <a:t>Ratio of flow rate to capacity for a transportation</a:t>
            </a:r>
          </a:p>
          <a:p>
            <a:r>
              <a:rPr lang="en-US" sz="1200" b="0" i="0" u="none" strike="noStrike" kern="1200" baseline="0" dirty="0">
                <a:solidFill>
                  <a:schemeClr val="tx1"/>
                </a:solidFill>
                <a:latin typeface="+mn-lt"/>
                <a:ea typeface="+mn-ea"/>
                <a:cs typeface="+mn-cs"/>
              </a:rPr>
              <a:t>facility.</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Density: </a:t>
            </a:r>
            <a:r>
              <a:rPr lang="en-US" sz="1200" b="0" i="0" u="none" strike="noStrike" kern="1200" baseline="0" dirty="0">
                <a:solidFill>
                  <a:schemeClr val="tx1"/>
                </a:solidFill>
                <a:latin typeface="+mn-lt"/>
                <a:ea typeface="+mn-ea"/>
                <a:cs typeface="+mn-cs"/>
              </a:rPr>
              <a:t>Number of vehicles on a roadway segment averaged over space (usually</a:t>
            </a:r>
          </a:p>
          <a:p>
            <a:r>
              <a:rPr lang="en-US" sz="1200" b="0" i="0" u="none" strike="noStrike" kern="1200" baseline="0" dirty="0">
                <a:solidFill>
                  <a:schemeClr val="tx1"/>
                </a:solidFill>
                <a:latin typeface="+mn-lt"/>
                <a:ea typeface="+mn-ea"/>
                <a:cs typeface="+mn-cs"/>
              </a:rPr>
              <a:t>expressed in vehicles per mile or vehicles per mile per lane).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Vehicle-Miles of Travel (VMT)/Person-Miles of Travel (PMT): </a:t>
            </a:r>
            <a:r>
              <a:rPr lang="en-US" sz="1200" b="0" i="0" u="none" strike="noStrike" kern="1200" baseline="0" dirty="0">
                <a:solidFill>
                  <a:schemeClr val="tx1"/>
                </a:solidFill>
                <a:latin typeface="+mn-lt"/>
                <a:ea typeface="+mn-ea"/>
                <a:cs typeface="+mn-cs"/>
              </a:rPr>
              <a:t>Total distance</a:t>
            </a:r>
          </a:p>
          <a:p>
            <a:r>
              <a:rPr lang="en-US" sz="1200" b="0" i="0" u="none" strike="noStrike" kern="1200" baseline="0" dirty="0">
                <a:solidFill>
                  <a:schemeClr val="tx1"/>
                </a:solidFill>
                <a:latin typeface="+mn-lt"/>
                <a:ea typeface="+mn-ea"/>
                <a:cs typeface="+mn-cs"/>
              </a:rPr>
              <a:t>traveled by all vehicles or persons on a transportation facility or network during a</a:t>
            </a:r>
          </a:p>
          <a:p>
            <a:r>
              <a:rPr lang="en-US" sz="1200" b="0" i="0" u="none" strike="noStrike" kern="1200" baseline="0" dirty="0">
                <a:solidFill>
                  <a:schemeClr val="tx1"/>
                </a:solidFill>
                <a:latin typeface="+mn-lt"/>
                <a:ea typeface="+mn-ea"/>
                <a:cs typeface="+mn-cs"/>
              </a:rPr>
              <a:t>specified time period (expressed in miles).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Vehicle-Hours of Travel (VHT)/Person-Hours of Travel (PHT): </a:t>
            </a:r>
            <a:r>
              <a:rPr lang="en-US" sz="1200" b="0" i="0" u="none" strike="noStrike" kern="1200" baseline="0" dirty="0">
                <a:solidFill>
                  <a:schemeClr val="tx1"/>
                </a:solidFill>
                <a:latin typeface="+mn-lt"/>
                <a:ea typeface="+mn-ea"/>
                <a:cs typeface="+mn-cs"/>
              </a:rPr>
              <a:t>Total travel time</a:t>
            </a:r>
          </a:p>
          <a:p>
            <a:r>
              <a:rPr lang="en-US" sz="1200" b="0" i="0" u="none" strike="noStrike" kern="1200" baseline="0" dirty="0">
                <a:solidFill>
                  <a:schemeClr val="tx1"/>
                </a:solidFill>
                <a:latin typeface="+mn-lt"/>
                <a:ea typeface="+mn-ea"/>
                <a:cs typeface="+mn-cs"/>
              </a:rPr>
              <a:t>spent by all vehicles or persons on a transportation facility or network during a</a:t>
            </a:r>
          </a:p>
          <a:p>
            <a:r>
              <a:rPr lang="en-US" sz="1200" b="0" i="0" u="none" strike="noStrike" kern="1200" baseline="0" dirty="0">
                <a:solidFill>
                  <a:schemeClr val="tx1"/>
                </a:solidFill>
                <a:latin typeface="+mn-lt"/>
                <a:ea typeface="+mn-ea"/>
                <a:cs typeface="+mn-cs"/>
              </a:rPr>
              <a:t>specified time period (expressed in hours).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Delay: </a:t>
            </a:r>
            <a:r>
              <a:rPr lang="en-US" sz="1200" b="0" i="0" u="none" strike="noStrike" kern="1200" baseline="0" dirty="0">
                <a:solidFill>
                  <a:schemeClr val="tx1"/>
                </a:solidFill>
                <a:latin typeface="+mn-lt"/>
                <a:ea typeface="+mn-ea"/>
                <a:cs typeface="+mn-cs"/>
              </a:rPr>
              <a:t>Additional travel time experienced by travelers at speeds less than the </a:t>
            </a:r>
            <a:r>
              <a:rPr lang="en-US" sz="1200" b="0" i="0" u="none" strike="noStrike" kern="1200" baseline="0" dirty="0" err="1">
                <a:solidFill>
                  <a:schemeClr val="tx1"/>
                </a:solidFill>
                <a:latin typeface="+mn-lt"/>
                <a:ea typeface="+mn-ea"/>
                <a:cs typeface="+mn-cs"/>
              </a:rPr>
              <a:t>freeflow</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(posted) speed (expressed in seconds or minutes).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Queue Length: </a:t>
            </a:r>
            <a:r>
              <a:rPr lang="en-US" sz="1200" b="0" i="0" u="none" strike="noStrike" kern="1200" baseline="0" dirty="0">
                <a:solidFill>
                  <a:schemeClr val="tx1"/>
                </a:solidFill>
                <a:latin typeface="+mn-lt"/>
                <a:ea typeface="+mn-ea"/>
                <a:cs typeface="+mn-cs"/>
              </a:rPr>
              <a:t>Length of queued vehicles waiting to be served by the system</a:t>
            </a:r>
          </a:p>
          <a:p>
            <a:r>
              <a:rPr lang="en-US" sz="1200" b="0" i="0" u="none" strike="noStrike" kern="1200" baseline="0" dirty="0">
                <a:solidFill>
                  <a:schemeClr val="tx1"/>
                </a:solidFill>
                <a:latin typeface="+mn-lt"/>
                <a:ea typeface="+mn-ea"/>
                <a:cs typeface="+mn-cs"/>
              </a:rPr>
              <a:t>(expressed in distance or number of vehicles).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Number of Stops: </a:t>
            </a:r>
            <a:r>
              <a:rPr lang="en-US" sz="1200" b="0" i="0" u="none" strike="noStrike" kern="1200" baseline="0" dirty="0">
                <a:solidFill>
                  <a:schemeClr val="tx1"/>
                </a:solidFill>
                <a:latin typeface="+mn-lt"/>
                <a:ea typeface="+mn-ea"/>
                <a:cs typeface="+mn-cs"/>
              </a:rPr>
              <a:t>Number of stops experienced by the section and/or corridor (based</a:t>
            </a:r>
          </a:p>
          <a:p>
            <a:r>
              <a:rPr lang="en-US" sz="1200" b="0" i="0" u="none" strike="noStrike" kern="1200" baseline="0" dirty="0">
                <a:solidFill>
                  <a:schemeClr val="tx1"/>
                </a:solidFill>
                <a:latin typeface="+mn-lt"/>
                <a:ea typeface="+mn-ea"/>
                <a:cs typeface="+mn-cs"/>
              </a:rPr>
              <a:t>on some minimum travel speed).</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Crashes: </a:t>
            </a:r>
            <a:r>
              <a:rPr lang="en-US" sz="1200" b="0" i="0" u="none" strike="noStrike" kern="1200" baseline="0" dirty="0">
                <a:solidFill>
                  <a:schemeClr val="tx1"/>
                </a:solidFill>
                <a:latin typeface="+mn-lt"/>
                <a:ea typeface="+mn-ea"/>
                <a:cs typeface="+mn-cs"/>
              </a:rPr>
              <a:t>Number of crashes on a transportation facility or network.</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Incident Duration: </a:t>
            </a:r>
            <a:r>
              <a:rPr lang="en-US" sz="1200" b="0" i="0" u="none" strike="noStrike" kern="1200" baseline="0" dirty="0">
                <a:solidFill>
                  <a:schemeClr val="tx1"/>
                </a:solidFill>
                <a:latin typeface="+mn-lt"/>
                <a:ea typeface="+mn-ea"/>
                <a:cs typeface="+mn-cs"/>
              </a:rPr>
              <a:t>Includes all crashes and vehicle incidents, such as running out of</a:t>
            </a:r>
          </a:p>
          <a:p>
            <a:r>
              <a:rPr lang="en-US" sz="1200" b="0" i="0" u="none" strike="noStrike" kern="1200" baseline="0" dirty="0">
                <a:solidFill>
                  <a:schemeClr val="tx1"/>
                </a:solidFill>
                <a:latin typeface="+mn-lt"/>
                <a:ea typeface="+mn-ea"/>
                <a:cs typeface="+mn-cs"/>
              </a:rPr>
              <a:t>gas and mechanical problems. It is calculated from the moment the vehicle or object</a:t>
            </a:r>
          </a:p>
          <a:p>
            <a:r>
              <a:rPr lang="en-US" sz="1200" b="0" i="0" u="none" strike="noStrike" kern="1200" baseline="0" dirty="0">
                <a:solidFill>
                  <a:schemeClr val="tx1"/>
                </a:solidFill>
                <a:latin typeface="+mn-lt"/>
                <a:ea typeface="+mn-ea"/>
                <a:cs typeface="+mn-cs"/>
              </a:rPr>
              <a:t>obstructs travel until the incident is cleared (expressed in minutes or hours).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Travel Time Reliability: </a:t>
            </a:r>
            <a:r>
              <a:rPr lang="en-US" sz="1200" b="0" i="0" u="none" strike="noStrike" kern="1200" baseline="0" dirty="0">
                <a:solidFill>
                  <a:schemeClr val="tx1"/>
                </a:solidFill>
                <a:latin typeface="+mn-lt"/>
                <a:ea typeface="+mn-ea"/>
                <a:cs typeface="+mn-cs"/>
              </a:rPr>
              <a:t>Travel time reliability is a quantification of the unexpected</a:t>
            </a:r>
          </a:p>
          <a:p>
            <a:r>
              <a:rPr lang="en-US" sz="1200" b="0" i="0" u="none" strike="noStrike" kern="1200" baseline="0" dirty="0">
                <a:solidFill>
                  <a:schemeClr val="tx1"/>
                </a:solidFill>
                <a:latin typeface="+mn-lt"/>
                <a:ea typeface="+mn-ea"/>
                <a:cs typeface="+mn-cs"/>
              </a:rPr>
              <a:t>non-recurring delay associated with excess travel demand, incidents, weather, or</a:t>
            </a:r>
          </a:p>
          <a:p>
            <a:r>
              <a:rPr lang="en-US" sz="1200" b="0" i="0" u="none" strike="noStrike" kern="1200" baseline="0" dirty="0">
                <a:solidFill>
                  <a:schemeClr val="tx1"/>
                </a:solidFill>
                <a:latin typeface="+mn-lt"/>
                <a:ea typeface="+mn-ea"/>
                <a:cs typeface="+mn-cs"/>
              </a:rPr>
              <a:t>special events. There are several methods for predicting reliability or variability in</a:t>
            </a:r>
          </a:p>
          <a:p>
            <a:r>
              <a:rPr lang="en-US" sz="1200" b="0" i="0" u="none" strike="noStrike" kern="1200" baseline="0" dirty="0">
                <a:solidFill>
                  <a:schemeClr val="tx1"/>
                </a:solidFill>
                <a:latin typeface="+mn-lt"/>
                <a:ea typeface="+mn-ea"/>
                <a:cs typeface="+mn-cs"/>
              </a:rPr>
              <a:t>travel times. Reliability of travel time is a significant benefit to travelers as individuals</a:t>
            </a:r>
          </a:p>
          <a:p>
            <a:r>
              <a:rPr lang="en-US" sz="1200" b="0" i="0" u="none" strike="noStrike" kern="1200" baseline="0" dirty="0">
                <a:solidFill>
                  <a:schemeClr val="tx1"/>
                </a:solidFill>
                <a:latin typeface="+mn-lt"/>
                <a:ea typeface="+mn-ea"/>
                <a:cs typeface="+mn-cs"/>
              </a:rPr>
              <a:t>are better able to predict their travel time and budget less time for their trip.</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Emissions: </a:t>
            </a:r>
            <a:r>
              <a:rPr lang="en-US" sz="1200" b="0" i="0" u="none" strike="noStrike" kern="1200" baseline="0" dirty="0">
                <a:solidFill>
                  <a:schemeClr val="tx1"/>
                </a:solidFill>
                <a:latin typeface="+mn-lt"/>
                <a:ea typeface="+mn-ea"/>
                <a:cs typeface="+mn-cs"/>
              </a:rPr>
              <a:t>Predicted emissions for each pollutant type on a transportation facility or</a:t>
            </a:r>
          </a:p>
          <a:p>
            <a:r>
              <a:rPr lang="en-US" sz="1200" b="0" i="0" u="none" strike="noStrike" kern="1200" baseline="0" dirty="0">
                <a:solidFill>
                  <a:schemeClr val="tx1"/>
                </a:solidFill>
                <a:latin typeface="+mn-lt"/>
                <a:ea typeface="+mn-ea"/>
                <a:cs typeface="+mn-cs"/>
              </a:rPr>
              <a:t>network.</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Fuel Consumption: </a:t>
            </a:r>
            <a:r>
              <a:rPr lang="en-US" sz="1200" b="0" i="0" u="none" strike="noStrike" kern="1200" baseline="0" dirty="0">
                <a:solidFill>
                  <a:schemeClr val="tx1"/>
                </a:solidFill>
                <a:latin typeface="+mn-lt"/>
                <a:ea typeface="+mn-ea"/>
                <a:cs typeface="+mn-cs"/>
              </a:rPr>
              <a:t>Fuel consumption rate associated with the use of a transportation</a:t>
            </a:r>
          </a:p>
          <a:p>
            <a:r>
              <a:rPr lang="en-US" sz="1200" b="0" i="0" u="none" strike="noStrike" kern="1200" baseline="0" dirty="0">
                <a:solidFill>
                  <a:schemeClr val="tx1"/>
                </a:solidFill>
                <a:latin typeface="+mn-lt"/>
                <a:ea typeface="+mn-ea"/>
                <a:cs typeface="+mn-cs"/>
              </a:rPr>
              <a:t>facility or network.</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Noise: </a:t>
            </a:r>
            <a:r>
              <a:rPr lang="en-US" sz="1200" b="0" i="0" u="none" strike="noStrike" kern="1200" baseline="0" dirty="0">
                <a:solidFill>
                  <a:schemeClr val="tx1"/>
                </a:solidFill>
                <a:latin typeface="+mn-lt"/>
                <a:ea typeface="+mn-ea"/>
                <a:cs typeface="+mn-cs"/>
              </a:rPr>
              <a:t>Sound level produced by traffic (expressed in decibels).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Mode Split: </a:t>
            </a:r>
            <a:r>
              <a:rPr lang="en-US" sz="1200" b="0" i="0" u="none" strike="noStrike" kern="1200" baseline="0" dirty="0">
                <a:solidFill>
                  <a:schemeClr val="tx1"/>
                </a:solidFill>
                <a:latin typeface="+mn-lt"/>
                <a:ea typeface="+mn-ea"/>
                <a:cs typeface="+mn-cs"/>
              </a:rPr>
              <a:t>Percentage of travelers using each travel mode (SOV, HOV, transit,</a:t>
            </a:r>
          </a:p>
          <a:p>
            <a:r>
              <a:rPr lang="en-US" sz="1200" b="0" i="0" u="none" strike="noStrike" kern="1200" baseline="0" dirty="0">
                <a:solidFill>
                  <a:schemeClr val="tx1"/>
                </a:solidFill>
                <a:latin typeface="+mn-lt"/>
                <a:ea typeface="+mn-ea"/>
                <a:cs typeface="+mn-cs"/>
              </a:rPr>
              <a:t>bicycle, pedestrian, etc.).</a:t>
            </a:r>
          </a:p>
          <a:p>
            <a:r>
              <a:rPr lang="en-US" sz="1200" b="0" i="0" u="none" strike="noStrike" kern="1200" baseline="0" dirty="0">
                <a:solidFill>
                  <a:schemeClr val="tx1"/>
                </a:solidFill>
                <a:latin typeface="+mn-lt"/>
                <a:ea typeface="+mn-ea"/>
                <a:cs typeface="+mn-cs"/>
              </a:rPr>
              <a:t>28</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Benefit/Cost: </a:t>
            </a:r>
            <a:r>
              <a:rPr lang="en-US" sz="1200" b="0" i="0" u="none" strike="noStrike" kern="1200" baseline="0" dirty="0">
                <a:solidFill>
                  <a:schemeClr val="tx1"/>
                </a:solidFill>
                <a:latin typeface="+mn-lt"/>
                <a:ea typeface="+mn-ea"/>
                <a:cs typeface="+mn-cs"/>
              </a:rPr>
              <a:t>Ratio of annualized, monetized benefits to total costs associated with</a:t>
            </a:r>
          </a:p>
          <a:p>
            <a:r>
              <a:rPr lang="en-US" sz="1200" b="0" i="0" u="none" strike="noStrike" kern="1200" baseline="0" dirty="0">
                <a:solidFill>
                  <a:schemeClr val="tx1"/>
                </a:solidFill>
                <a:latin typeface="+mn-lt"/>
                <a:ea typeface="+mn-ea"/>
                <a:cs typeface="+mn-cs"/>
              </a:rPr>
              <a:t>transportation improvement(s).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431802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Project alternatives analysis is the sixth task in the</a:t>
            </a:r>
          </a:p>
          <a:p>
            <a:r>
              <a:rPr lang="en-US" sz="1200" b="0" i="0" u="none" strike="noStrike" kern="1200" baseline="0" dirty="0">
                <a:solidFill>
                  <a:schemeClr val="tx1"/>
                </a:solidFill>
                <a:latin typeface="+mn-lt"/>
                <a:ea typeface="+mn-ea"/>
                <a:cs typeface="+mn-cs"/>
              </a:rPr>
              <a:t>microsimulation analysis process. It is the reason for</a:t>
            </a:r>
          </a:p>
          <a:p>
            <a:r>
              <a:rPr lang="en-US" sz="1200" b="0" i="0" u="none" strike="noStrike" kern="1200" baseline="0" dirty="0">
                <a:solidFill>
                  <a:schemeClr val="tx1"/>
                </a:solidFill>
                <a:latin typeface="+mn-lt"/>
                <a:ea typeface="+mn-ea"/>
                <a:cs typeface="+mn-cs"/>
              </a:rPr>
              <a:t>developing and calibrating the microsimulation model.</a:t>
            </a:r>
          </a:p>
          <a:p>
            <a:r>
              <a:rPr lang="en-US" sz="1200" b="0" i="0" u="none" strike="noStrike" kern="1200" baseline="0" dirty="0">
                <a:solidFill>
                  <a:schemeClr val="tx1"/>
                </a:solidFill>
                <a:latin typeface="+mn-lt"/>
                <a:ea typeface="+mn-ea"/>
                <a:cs typeface="+mn-cs"/>
              </a:rPr>
              <a:t>The lengthy model development process has been</a:t>
            </a:r>
          </a:p>
          <a:p>
            <a:r>
              <a:rPr lang="en-US" sz="1200" b="0" i="0" u="none" strike="noStrike" kern="1200" baseline="0" dirty="0">
                <a:solidFill>
                  <a:schemeClr val="tx1"/>
                </a:solidFill>
                <a:latin typeface="+mn-lt"/>
                <a:ea typeface="+mn-ea"/>
                <a:cs typeface="+mn-cs"/>
              </a:rPr>
              <a:t>completed and now it is time to put the model to work.</a:t>
            </a:r>
          </a:p>
          <a:p>
            <a:r>
              <a:rPr lang="en-US" sz="1200" b="0" i="0" u="none" strike="noStrike" kern="1200" baseline="0" dirty="0">
                <a:solidFill>
                  <a:schemeClr val="tx1"/>
                </a:solidFill>
                <a:latin typeface="+mn-lt"/>
                <a:ea typeface="+mn-ea"/>
                <a:cs typeface="+mn-cs"/>
              </a:rPr>
              <a:t>The analysis of project alternatives involves the</a:t>
            </a:r>
          </a:p>
          <a:p>
            <a:r>
              <a:rPr lang="en-US" sz="1200" b="0" i="0" u="none" strike="noStrike" kern="1200" baseline="0" dirty="0">
                <a:solidFill>
                  <a:schemeClr val="tx1"/>
                </a:solidFill>
                <a:latin typeface="+mn-lt"/>
                <a:ea typeface="+mn-ea"/>
                <a:cs typeface="+mn-cs"/>
              </a:rPr>
              <a:t>forecasting of the future demand for the base case and</a:t>
            </a:r>
          </a:p>
          <a:p>
            <a:r>
              <a:rPr lang="en-US" sz="1200" b="0" i="0" u="none" strike="noStrike" kern="1200" baseline="0" dirty="0">
                <a:solidFill>
                  <a:schemeClr val="tx1"/>
                </a:solidFill>
                <a:latin typeface="+mn-lt"/>
                <a:ea typeface="+mn-ea"/>
                <a:cs typeface="+mn-cs"/>
              </a:rPr>
              <a:t>the testing of various project alternatives against this</a:t>
            </a:r>
          </a:p>
          <a:p>
            <a:r>
              <a:rPr lang="en-US" sz="1200" b="0" i="0" u="none" strike="noStrike" kern="1200" baseline="0" dirty="0">
                <a:solidFill>
                  <a:schemeClr val="tx1"/>
                </a:solidFill>
                <a:latin typeface="+mn-lt"/>
                <a:ea typeface="+mn-ea"/>
                <a:cs typeface="+mn-cs"/>
              </a:rPr>
              <a:t>baseline future demand. The analyst must run the</a:t>
            </a:r>
          </a:p>
          <a:p>
            <a:r>
              <a:rPr lang="en-US" sz="1200" b="0" i="0" u="none" strike="noStrike" kern="1200" baseline="0" dirty="0">
                <a:solidFill>
                  <a:schemeClr val="tx1"/>
                </a:solidFill>
                <a:latin typeface="+mn-lt"/>
                <a:ea typeface="+mn-ea"/>
                <a:cs typeface="+mn-cs"/>
              </a:rPr>
              <a:t>model several times, review the output, extract relevant</a:t>
            </a:r>
          </a:p>
          <a:p>
            <a:r>
              <a:rPr lang="en-US" sz="1200" b="0" i="0" u="none" strike="noStrike" kern="1200" baseline="0" dirty="0">
                <a:solidFill>
                  <a:schemeClr val="tx1"/>
                </a:solidFill>
                <a:latin typeface="+mn-lt"/>
                <a:ea typeface="+mn-ea"/>
                <a:cs typeface="+mn-cs"/>
              </a:rPr>
              <a:t>statistics, correct for biases in the reported results, and</a:t>
            </a:r>
          </a:p>
          <a:p>
            <a:r>
              <a:rPr lang="en-US" sz="1200" b="0" i="0" u="none" strike="noStrike" kern="1200" baseline="0" dirty="0">
                <a:solidFill>
                  <a:schemeClr val="tx1"/>
                </a:solidFill>
                <a:latin typeface="+mn-lt"/>
                <a:ea typeface="+mn-ea"/>
                <a:cs typeface="+mn-cs"/>
              </a:rPr>
              <a:t>perform various analyses of the results. These analyses</a:t>
            </a:r>
          </a:p>
          <a:p>
            <a:r>
              <a:rPr lang="en-US" sz="1200" b="0" i="0" u="none" strike="noStrike" kern="1200" baseline="0" dirty="0">
                <a:solidFill>
                  <a:schemeClr val="tx1"/>
                </a:solidFill>
                <a:latin typeface="+mn-lt"/>
                <a:ea typeface="+mn-ea"/>
                <a:cs typeface="+mn-cs"/>
              </a:rPr>
              <a:t>may include hypothesis testing, computation of</a:t>
            </a:r>
          </a:p>
          <a:p>
            <a:r>
              <a:rPr lang="en-US" sz="1200" b="0" i="0" u="none" strike="noStrike" kern="1200" baseline="0" dirty="0">
                <a:solidFill>
                  <a:schemeClr val="tx1"/>
                </a:solidFill>
                <a:latin typeface="+mn-lt"/>
                <a:ea typeface="+mn-ea"/>
                <a:cs typeface="+mn-cs"/>
              </a:rPr>
              <a:t>confidence intervals, and sensitivity analyses to further support the conclusions of the</a:t>
            </a:r>
          </a:p>
          <a:p>
            <a:r>
              <a:rPr lang="en-US" sz="1200" b="0" i="0" u="none" strike="noStrike" kern="1200" baseline="0" dirty="0">
                <a:solidFill>
                  <a:schemeClr val="tx1"/>
                </a:solidFill>
                <a:latin typeface="+mn-lt"/>
                <a:ea typeface="+mn-ea"/>
                <a:cs typeface="+mn-cs"/>
              </a:rPr>
              <a:t>analysis.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73434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Stochasticity:</a:t>
            </a:r>
          </a:p>
          <a:p>
            <a:r>
              <a:rPr lang="en-US" dirty="0"/>
              <a:t>Random variations between one alternative and the next (use of the same random number seed in both runs can reduce or eliminate the variation).</a:t>
            </a:r>
          </a:p>
          <a:p>
            <a:r>
              <a:rPr lang="en-US" dirty="0"/>
              <a:t>Changed demand.</a:t>
            </a:r>
          </a:p>
          <a:p>
            <a:r>
              <a:rPr lang="en-US" dirty="0"/>
              <a:t>Changed congestion causing vehicles to take different paths (increased congestion may also reduce the number of vehicles that can complete their trip during the simulation period, also decreasing VMT).</a:t>
            </a:r>
          </a:p>
          <a:p>
            <a:r>
              <a:rPr lang="en-US" dirty="0"/>
              <a:t>Inability of the model to load the coded demand onto the network within the simulation period (increased congestion may force the model to store some of the vehicle demand off-network because of bottlenecks at loading points; in this situation, increased congestion may actually lower VMT since stored vehicles cannot travel any distance during the simulation period).</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44464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Geographic Scope: </a:t>
            </a:r>
            <a:r>
              <a:rPr lang="en-US" sz="1200" b="0" i="0" u="none" strike="noStrike" kern="1200" baseline="0" dirty="0">
                <a:solidFill>
                  <a:schemeClr val="tx1"/>
                </a:solidFill>
                <a:latin typeface="+mn-lt"/>
                <a:ea typeface="+mn-ea"/>
                <a:cs typeface="+mn-cs"/>
              </a:rPr>
              <a:t>If the study area consists of a 8-km-long (5-mi-long) freeway</a:t>
            </a:r>
          </a:p>
          <a:p>
            <a:r>
              <a:rPr lang="en-US" sz="1200" b="0" i="0" u="none" strike="noStrike" kern="1200" baseline="0" dirty="0">
                <a:solidFill>
                  <a:schemeClr val="tx1"/>
                </a:solidFill>
                <a:latin typeface="+mn-lt"/>
                <a:ea typeface="+mn-ea"/>
                <a:cs typeface="+mn-cs"/>
              </a:rPr>
              <a:t>segment with two parallel arterials on each side, plus all connecting streets, a</a:t>
            </a:r>
          </a:p>
          <a:p>
            <a:r>
              <a:rPr lang="en-US" sz="1200" b="0" i="0" u="none" strike="noStrike" kern="1200" baseline="0" dirty="0">
                <a:solidFill>
                  <a:schemeClr val="tx1"/>
                </a:solidFill>
                <a:latin typeface="+mn-lt"/>
                <a:ea typeface="+mn-ea"/>
                <a:cs typeface="+mn-cs"/>
              </a:rPr>
              <a:t>weight of 5 should be given to “Corridor/Small Network” and weights of 0 should</a:t>
            </a:r>
          </a:p>
          <a:p>
            <a:r>
              <a:rPr lang="en-US" sz="1200" b="0" i="0" u="none" strike="noStrike" kern="1200" baseline="0" dirty="0">
                <a:solidFill>
                  <a:schemeClr val="tx1"/>
                </a:solidFill>
                <a:latin typeface="+mn-lt"/>
                <a:ea typeface="+mn-ea"/>
                <a:cs typeface="+mn-cs"/>
              </a:rPr>
              <a:t>be given to all other </a:t>
            </a:r>
            <a:r>
              <a:rPr lang="en-US" sz="1200" b="0" i="0" u="none" strike="noStrike" kern="1200" baseline="0" dirty="0" err="1">
                <a:solidFill>
                  <a:schemeClr val="tx1"/>
                </a:solidFill>
                <a:latin typeface="+mn-lt"/>
                <a:ea typeface="+mn-ea"/>
                <a:cs typeface="+mn-cs"/>
              </a:rPr>
              <a:t>subcriteria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b. </a:t>
            </a:r>
            <a:r>
              <a:rPr lang="en-US" sz="1200" b="1" i="0" u="none" strike="noStrike" kern="1200" baseline="0" dirty="0">
                <a:solidFill>
                  <a:schemeClr val="tx1"/>
                </a:solidFill>
                <a:latin typeface="+mn-lt"/>
                <a:ea typeface="+mn-ea"/>
                <a:cs typeface="+mn-cs"/>
              </a:rPr>
              <a:t>Facility Type: </a:t>
            </a:r>
            <a:r>
              <a:rPr lang="en-US" sz="1200" b="0" i="0" u="none" strike="noStrike" kern="1200" baseline="0" dirty="0">
                <a:solidFill>
                  <a:schemeClr val="tx1"/>
                </a:solidFill>
                <a:latin typeface="+mn-lt"/>
                <a:ea typeface="+mn-ea"/>
                <a:cs typeface="+mn-cs"/>
              </a:rPr>
              <a:t>If the facility types in the study area are primarily a freeway, its</a:t>
            </a:r>
          </a:p>
          <a:p>
            <a:r>
              <a:rPr lang="en-US" sz="1200" b="0" i="0" u="none" strike="noStrike" kern="1200" baseline="0" dirty="0">
                <a:solidFill>
                  <a:schemeClr val="tx1"/>
                </a:solidFill>
                <a:latin typeface="+mn-lt"/>
                <a:ea typeface="+mn-ea"/>
                <a:cs typeface="+mn-cs"/>
              </a:rPr>
              <a:t>parallel arterials, and the connecting ramps and streets, but there are also auxiliary</a:t>
            </a:r>
          </a:p>
          <a:p>
            <a:r>
              <a:rPr lang="en-US" sz="1200" b="0" i="0" u="none" strike="noStrike" kern="1200" baseline="0" dirty="0">
                <a:solidFill>
                  <a:schemeClr val="tx1"/>
                </a:solidFill>
                <a:latin typeface="+mn-lt"/>
                <a:ea typeface="+mn-ea"/>
                <a:cs typeface="+mn-cs"/>
              </a:rPr>
              <a:t>lanes and HOV lanes and the impact on those is not as important, a weight of 5</a:t>
            </a:r>
          </a:p>
          <a:p>
            <a:r>
              <a:rPr lang="en-US" sz="1200" b="0" i="0" u="none" strike="noStrike" kern="1200" baseline="0" dirty="0">
                <a:solidFill>
                  <a:schemeClr val="tx1"/>
                </a:solidFill>
                <a:latin typeface="+mn-lt"/>
                <a:ea typeface="+mn-ea"/>
                <a:cs typeface="+mn-cs"/>
              </a:rPr>
              <a:t>should be given to “Freeway,” “Arterial,” and “Ramps,” while a weight of 3 might</a:t>
            </a:r>
          </a:p>
          <a:p>
            <a:r>
              <a:rPr lang="en-US" sz="1200" b="0" i="0" u="none" strike="noStrike" kern="1200" baseline="0" dirty="0">
                <a:solidFill>
                  <a:schemeClr val="tx1"/>
                </a:solidFill>
                <a:latin typeface="+mn-lt"/>
                <a:ea typeface="+mn-ea"/>
                <a:cs typeface="+mn-cs"/>
              </a:rPr>
              <a:t>be given to “HOV Lane” and “Auxiliary Lane.” Weights of 0 would be given to the</a:t>
            </a:r>
          </a:p>
          <a:p>
            <a:r>
              <a:rPr lang="en-US" sz="1200" b="0" i="0" u="none" strike="noStrike" kern="1200" baseline="0" dirty="0">
                <a:solidFill>
                  <a:schemeClr val="tx1"/>
                </a:solidFill>
                <a:latin typeface="+mn-lt"/>
                <a:ea typeface="+mn-ea"/>
                <a:cs typeface="+mn-cs"/>
              </a:rPr>
              <a:t>other facility-type </a:t>
            </a:r>
            <a:r>
              <a:rPr lang="en-US" sz="1200" b="0" i="0" u="none" strike="noStrike" kern="1200" baseline="0" dirty="0" err="1">
                <a:solidFill>
                  <a:schemeClr val="tx1"/>
                </a:solidFill>
                <a:latin typeface="+mn-lt"/>
                <a:ea typeface="+mn-ea"/>
                <a:cs typeface="+mn-cs"/>
              </a:rPr>
              <a:t>subcriteria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 </a:t>
            </a:r>
            <a:r>
              <a:rPr lang="en-US" sz="1200" b="1" i="0" u="none" strike="noStrike" kern="1200" baseline="0" dirty="0">
                <a:solidFill>
                  <a:schemeClr val="tx1"/>
                </a:solidFill>
                <a:latin typeface="+mn-lt"/>
                <a:ea typeface="+mn-ea"/>
                <a:cs typeface="+mn-cs"/>
              </a:rPr>
              <a:t>Travel Mode: </a:t>
            </a:r>
            <a:r>
              <a:rPr lang="en-US" sz="1200" b="0" i="0" u="none" strike="noStrike" kern="1200" baseline="0" dirty="0">
                <a:solidFill>
                  <a:schemeClr val="tx1"/>
                </a:solidFill>
                <a:latin typeface="+mn-lt"/>
                <a:ea typeface="+mn-ea"/>
                <a:cs typeface="+mn-cs"/>
              </a:rPr>
              <a:t>The project involves ramp metering and data related to SOV, HOV,</a:t>
            </a:r>
          </a:p>
          <a:p>
            <a:r>
              <a:rPr lang="en-US" sz="1200" b="0" i="0" u="none" strike="noStrike" kern="1200" baseline="0" dirty="0">
                <a:solidFill>
                  <a:schemeClr val="tx1"/>
                </a:solidFill>
                <a:latin typeface="+mn-lt"/>
                <a:ea typeface="+mn-ea"/>
                <a:cs typeface="+mn-cs"/>
              </a:rPr>
              <a:t>and truck modes are available. However, the project focus is on the SOV mode. A</a:t>
            </a:r>
          </a:p>
          <a:p>
            <a:r>
              <a:rPr lang="en-US" sz="1200" b="0" i="0" u="none" strike="noStrike" kern="1200" baseline="0" dirty="0">
                <a:solidFill>
                  <a:schemeClr val="tx1"/>
                </a:solidFill>
                <a:latin typeface="+mn-lt"/>
                <a:ea typeface="+mn-ea"/>
                <a:cs typeface="+mn-cs"/>
              </a:rPr>
              <a:t>weight of 5 would be given to “SOV,” a 2 would be given to “HOV,” a 1 would be</a:t>
            </a:r>
          </a:p>
          <a:p>
            <a:r>
              <a:rPr lang="en-US" sz="1200" b="0" i="0" u="none" strike="noStrike" kern="1200" baseline="0" dirty="0">
                <a:solidFill>
                  <a:schemeClr val="tx1"/>
                </a:solidFill>
                <a:latin typeface="+mn-lt"/>
                <a:ea typeface="+mn-ea"/>
                <a:cs typeface="+mn-cs"/>
              </a:rPr>
              <a:t>given to “Truck,” and weights of 0 would be given to the other modes.</a:t>
            </a:r>
          </a:p>
          <a:p>
            <a:r>
              <a:rPr lang="en-US" sz="1200" b="0" i="0" u="none" strike="noStrike" kern="1200" baseline="0" dirty="0">
                <a:solidFill>
                  <a:schemeClr val="tx1"/>
                </a:solidFill>
                <a:latin typeface="+mn-lt"/>
                <a:ea typeface="+mn-ea"/>
                <a:cs typeface="+mn-cs"/>
              </a:rPr>
              <a:t>d. </a:t>
            </a:r>
            <a:r>
              <a:rPr lang="en-US" sz="1200" b="1" i="0" u="none" strike="noStrike" kern="1200" baseline="0" dirty="0">
                <a:solidFill>
                  <a:schemeClr val="tx1"/>
                </a:solidFill>
                <a:latin typeface="+mn-lt"/>
                <a:ea typeface="+mn-ea"/>
                <a:cs typeface="+mn-cs"/>
              </a:rPr>
              <a:t>Management Strategy/Application: </a:t>
            </a:r>
            <a:r>
              <a:rPr lang="en-US" sz="1200" b="0" i="0" u="none" strike="noStrike" kern="1200" baseline="0" dirty="0">
                <a:solidFill>
                  <a:schemeClr val="tx1"/>
                </a:solidFill>
                <a:latin typeface="+mn-lt"/>
                <a:ea typeface="+mn-ea"/>
                <a:cs typeface="+mn-cs"/>
              </a:rPr>
              <a:t>The project involves ramp metering only. A</a:t>
            </a:r>
          </a:p>
          <a:p>
            <a:r>
              <a:rPr lang="en-US" sz="1200" b="0" i="0" u="none" strike="noStrike" kern="1200" baseline="0" dirty="0">
                <a:solidFill>
                  <a:schemeClr val="tx1"/>
                </a:solidFill>
                <a:latin typeface="+mn-lt"/>
                <a:ea typeface="+mn-ea"/>
                <a:cs typeface="+mn-cs"/>
              </a:rPr>
              <a:t>weight of 5 would be given to “Freeway Management” and the other </a:t>
            </a:r>
            <a:r>
              <a:rPr lang="en-US" sz="1200" b="0" i="0" u="none" strike="noStrike" kern="1200" baseline="0" dirty="0" err="1">
                <a:solidFill>
                  <a:schemeClr val="tx1"/>
                </a:solidFill>
                <a:latin typeface="+mn-lt"/>
                <a:ea typeface="+mn-ea"/>
                <a:cs typeface="+mn-cs"/>
              </a:rPr>
              <a:t>subcriteria</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would be given weights of 0.</a:t>
            </a:r>
          </a:p>
          <a:p>
            <a:r>
              <a:rPr lang="en-US" sz="1200" b="0" i="0" u="none" strike="noStrike" kern="1200" baseline="0" dirty="0">
                <a:solidFill>
                  <a:schemeClr val="tx1"/>
                </a:solidFill>
                <a:latin typeface="+mn-lt"/>
                <a:ea typeface="+mn-ea"/>
                <a:cs typeface="+mn-cs"/>
              </a:rPr>
              <a:t>e. </a:t>
            </a:r>
            <a:r>
              <a:rPr lang="en-US" sz="1200" b="1" i="0" u="none" strike="noStrike" kern="1200" baseline="0" dirty="0">
                <a:solidFill>
                  <a:schemeClr val="tx1"/>
                </a:solidFill>
                <a:latin typeface="+mn-lt"/>
                <a:ea typeface="+mn-ea"/>
                <a:cs typeface="+mn-cs"/>
              </a:rPr>
              <a:t>Traveler Response: </a:t>
            </a:r>
            <a:r>
              <a:rPr lang="en-US" sz="1200" b="0" i="0" u="none" strike="noStrike" kern="1200" baseline="0" dirty="0">
                <a:solidFill>
                  <a:schemeClr val="tx1"/>
                </a:solidFill>
                <a:latin typeface="+mn-lt"/>
                <a:ea typeface="+mn-ea"/>
                <a:cs typeface="+mn-cs"/>
              </a:rPr>
              <a:t>It is anticipated that there will be some route diversion as a</a:t>
            </a:r>
          </a:p>
          <a:p>
            <a:r>
              <a:rPr lang="en-US" sz="1200" b="0" i="0" u="none" strike="noStrike" kern="1200" baseline="0" dirty="0">
                <a:solidFill>
                  <a:schemeClr val="tx1"/>
                </a:solidFill>
                <a:latin typeface="+mn-lt"/>
                <a:ea typeface="+mn-ea"/>
                <a:cs typeface="+mn-cs"/>
              </a:rPr>
              <a:t>result of ramp metering, so it should be given a high weight. There may be some</a:t>
            </a:r>
          </a:p>
          <a:p>
            <a:r>
              <a:rPr lang="en-US" sz="1200" b="0" i="0" u="none" strike="noStrike" kern="1200" baseline="0" dirty="0">
                <a:solidFill>
                  <a:schemeClr val="tx1"/>
                </a:solidFill>
                <a:latin typeface="+mn-lt"/>
                <a:ea typeface="+mn-ea"/>
                <a:cs typeface="+mn-cs"/>
              </a:rPr>
              <a:t>mode shift or departure time choice; however, they are not nearly as relevant for</a:t>
            </a:r>
          </a:p>
          <a:p>
            <a:r>
              <a:rPr lang="en-US" sz="1200" b="0" i="0" u="none" strike="noStrike" kern="1200" baseline="0" dirty="0">
                <a:solidFill>
                  <a:schemeClr val="tx1"/>
                </a:solidFill>
                <a:latin typeface="+mn-lt"/>
                <a:ea typeface="+mn-ea"/>
                <a:cs typeface="+mn-cs"/>
              </a:rPr>
              <a:t>the analysis. “Route Diversion” should be given a weight of 5, “Mode Shift” and</a:t>
            </a:r>
          </a:p>
          <a:p>
            <a:r>
              <a:rPr lang="en-US" sz="1200" b="0" i="0" u="none" strike="noStrike" kern="1200" baseline="0" dirty="0">
                <a:solidFill>
                  <a:schemeClr val="tx1"/>
                </a:solidFill>
                <a:latin typeface="+mn-lt"/>
                <a:ea typeface="+mn-ea"/>
                <a:cs typeface="+mn-cs"/>
              </a:rPr>
              <a:t>“Departure Time Choice” should each be given a 2, and the other traveler</a:t>
            </a:r>
          </a:p>
          <a:p>
            <a:r>
              <a:rPr lang="en-US" sz="1200" b="0" i="0" u="none" strike="noStrike" kern="1200" baseline="0" dirty="0">
                <a:solidFill>
                  <a:schemeClr val="tx1"/>
                </a:solidFill>
                <a:latin typeface="+mn-lt"/>
                <a:ea typeface="+mn-ea"/>
                <a:cs typeface="+mn-cs"/>
              </a:rPr>
              <a:t>responses should be given weights of 0.</a:t>
            </a:r>
          </a:p>
          <a:p>
            <a:r>
              <a:rPr lang="en-US" sz="1200" b="0" i="0" u="none" strike="noStrike" kern="1200" baseline="0" dirty="0">
                <a:solidFill>
                  <a:schemeClr val="tx1"/>
                </a:solidFill>
                <a:latin typeface="+mn-lt"/>
                <a:ea typeface="+mn-ea"/>
                <a:cs typeface="+mn-cs"/>
              </a:rPr>
              <a:t>f. </a:t>
            </a:r>
            <a:r>
              <a:rPr lang="en-US" sz="1200" b="1" i="0" u="none" strike="noStrike" kern="1200" baseline="0" dirty="0">
                <a:solidFill>
                  <a:schemeClr val="tx1"/>
                </a:solidFill>
                <a:latin typeface="+mn-lt"/>
                <a:ea typeface="+mn-ea"/>
                <a:cs typeface="+mn-cs"/>
              </a:rPr>
              <a:t>Performance Measures: </a:t>
            </a:r>
            <a:r>
              <a:rPr lang="en-US" sz="1200" b="0" i="0" u="none" strike="noStrike" kern="1200" baseline="0" dirty="0">
                <a:solidFill>
                  <a:schemeClr val="tx1"/>
                </a:solidFill>
                <a:latin typeface="+mn-lt"/>
                <a:ea typeface="+mn-ea"/>
                <a:cs typeface="+mn-cs"/>
              </a:rPr>
              <a:t>The stakeholders for this project are interested in travel</a:t>
            </a:r>
          </a:p>
          <a:p>
            <a:r>
              <a:rPr lang="en-US" sz="1200" b="0" i="0" u="none" strike="noStrike" kern="1200" baseline="0" dirty="0">
                <a:solidFill>
                  <a:schemeClr val="tx1"/>
                </a:solidFill>
                <a:latin typeface="+mn-lt"/>
                <a:ea typeface="+mn-ea"/>
                <a:cs typeface="+mn-cs"/>
              </a:rPr>
              <a:t>speed, volume, and the travel time changes anticipated from the ramp metering</a:t>
            </a:r>
          </a:p>
          <a:p>
            <a:r>
              <a:rPr lang="en-US" sz="1200" b="0" i="0" u="none" strike="noStrike" kern="1200" baseline="0" dirty="0">
                <a:solidFill>
                  <a:schemeClr val="tx1"/>
                </a:solidFill>
                <a:latin typeface="+mn-lt"/>
                <a:ea typeface="+mn-ea"/>
                <a:cs typeface="+mn-cs"/>
              </a:rPr>
              <a:t>project. A benefit/cost comparison is also desired for determining whether the</a:t>
            </a:r>
          </a:p>
          <a:p>
            <a:r>
              <a:rPr lang="en-US" sz="1200" b="0" i="0" u="none" strike="noStrike" kern="1200" baseline="0" dirty="0">
                <a:solidFill>
                  <a:schemeClr val="tx1"/>
                </a:solidFill>
                <a:latin typeface="+mn-lt"/>
                <a:ea typeface="+mn-ea"/>
                <a:cs typeface="+mn-cs"/>
              </a:rPr>
              <a:t>project is worthwhile to implement. The measures to be considered for the</a:t>
            </a:r>
          </a:p>
          <a:p>
            <a:r>
              <a:rPr lang="en-US" sz="1200" b="0" i="0" u="none" strike="noStrike" kern="1200" baseline="0" dirty="0">
                <a:solidFill>
                  <a:schemeClr val="tx1"/>
                </a:solidFill>
                <a:latin typeface="+mn-lt"/>
                <a:ea typeface="+mn-ea"/>
                <a:cs typeface="+mn-cs"/>
              </a:rPr>
              <a:t>benefit/cost comparison include mobility (delay), travel time reliability, safety</a:t>
            </a:r>
          </a:p>
          <a:p>
            <a:r>
              <a:rPr lang="en-US" sz="1200" b="0" i="0" u="none" strike="noStrike" kern="1200" baseline="0" dirty="0">
                <a:solidFill>
                  <a:schemeClr val="tx1"/>
                </a:solidFill>
                <a:latin typeface="+mn-lt"/>
                <a:ea typeface="+mn-ea"/>
                <a:cs typeface="+mn-cs"/>
              </a:rPr>
              <a:t>(crashes), emissions, and fuel consumption. Weights of 5 would be given to</a:t>
            </a:r>
          </a:p>
          <a:p>
            <a:r>
              <a:rPr lang="en-US" sz="1200" b="0" i="0" u="none" strike="noStrike" kern="1200" baseline="0" dirty="0">
                <a:solidFill>
                  <a:schemeClr val="tx1"/>
                </a:solidFill>
                <a:latin typeface="+mn-lt"/>
                <a:ea typeface="+mn-ea"/>
                <a:cs typeface="+mn-cs"/>
              </a:rPr>
              <a:t>“Speed,” “Volume,” “Travel Time,” “Delay,” “Travel Time Reliability,” “Crashes,”</a:t>
            </a:r>
          </a:p>
          <a:p>
            <a:r>
              <a:rPr lang="en-US" sz="1200" b="0" i="0" u="none" strike="noStrike" kern="1200" baseline="0" dirty="0">
                <a:solidFill>
                  <a:schemeClr val="tx1"/>
                </a:solidFill>
                <a:latin typeface="+mn-lt"/>
                <a:ea typeface="+mn-ea"/>
                <a:cs typeface="+mn-cs"/>
              </a:rPr>
              <a:t>“Emissions,” “Fuel Consumption,” and “Benefit/Cost.” Many of these measures</a:t>
            </a:r>
          </a:p>
          <a:p>
            <a:r>
              <a:rPr lang="en-US" sz="1200" b="0" i="0" u="none" strike="noStrike" kern="1200" baseline="0" dirty="0">
                <a:solidFill>
                  <a:schemeClr val="tx1"/>
                </a:solidFill>
                <a:latin typeface="+mn-lt"/>
                <a:ea typeface="+mn-ea"/>
                <a:cs typeface="+mn-cs"/>
              </a:rPr>
              <a:t>are based on VMT and VHT/PHT. Therefore, if some of the desired measures are</a:t>
            </a:r>
          </a:p>
          <a:p>
            <a:r>
              <a:rPr lang="en-US" sz="1200" b="0" i="0" u="none" strike="noStrike" kern="1200" baseline="0" dirty="0">
                <a:solidFill>
                  <a:schemeClr val="tx1"/>
                </a:solidFill>
                <a:latin typeface="+mn-lt"/>
                <a:ea typeface="+mn-ea"/>
                <a:cs typeface="+mn-cs"/>
              </a:rPr>
              <a:t>not available, “VMT/PHT” and “VHT/PHT” measures would each be given a</a:t>
            </a:r>
          </a:p>
          <a:p>
            <a:r>
              <a:rPr lang="en-US" sz="1200" b="0" i="0" u="none" strike="noStrike" kern="1200" baseline="0" dirty="0">
                <a:solidFill>
                  <a:schemeClr val="tx1"/>
                </a:solidFill>
                <a:latin typeface="+mn-lt"/>
                <a:ea typeface="+mn-ea"/>
                <a:cs typeface="+mn-cs"/>
              </a:rPr>
              <a:t>weight of 4. Because this is a ramp metering project, it would also be desirable to</a:t>
            </a:r>
          </a:p>
          <a:p>
            <a:r>
              <a:rPr lang="en-US" sz="1200" b="0" i="0" u="none" strike="noStrike" kern="1200" baseline="0" dirty="0">
                <a:solidFill>
                  <a:schemeClr val="tx1"/>
                </a:solidFill>
                <a:latin typeface="+mn-lt"/>
                <a:ea typeface="+mn-ea"/>
                <a:cs typeface="+mn-cs"/>
              </a:rPr>
              <a:t>35</a:t>
            </a:r>
          </a:p>
          <a:p>
            <a:r>
              <a:rPr lang="en-US" sz="1200" b="0" i="0" u="none" strike="noStrike" kern="1200" baseline="0" dirty="0">
                <a:solidFill>
                  <a:schemeClr val="tx1"/>
                </a:solidFill>
                <a:latin typeface="+mn-lt"/>
                <a:ea typeface="+mn-ea"/>
                <a:cs typeface="+mn-cs"/>
              </a:rPr>
              <a:t>know the queue length, but it is not required, so a weight of 2 would be given to</a:t>
            </a:r>
          </a:p>
          <a:p>
            <a:r>
              <a:rPr lang="en-US" sz="1200" b="0" i="0" u="none" strike="noStrike" kern="1200" baseline="0" dirty="0">
                <a:solidFill>
                  <a:schemeClr val="tx1"/>
                </a:solidFill>
                <a:latin typeface="+mn-lt"/>
                <a:ea typeface="+mn-ea"/>
                <a:cs typeface="+mn-cs"/>
              </a:rPr>
              <a:t>“Queue Length.” The other performance measure </a:t>
            </a:r>
            <a:r>
              <a:rPr lang="en-US" sz="1200" b="0" i="0" u="none" strike="noStrike" kern="1200" baseline="0" dirty="0" err="1">
                <a:solidFill>
                  <a:schemeClr val="tx1"/>
                </a:solidFill>
                <a:latin typeface="+mn-lt"/>
                <a:ea typeface="+mn-ea"/>
                <a:cs typeface="+mn-cs"/>
              </a:rPr>
              <a:t>subcriteria</a:t>
            </a:r>
            <a:r>
              <a:rPr lang="en-US" sz="1200" b="0" i="0" u="none" strike="noStrike" kern="1200" baseline="0" dirty="0">
                <a:solidFill>
                  <a:schemeClr val="tx1"/>
                </a:solidFill>
                <a:latin typeface="+mn-lt"/>
                <a:ea typeface="+mn-ea"/>
                <a:cs typeface="+mn-cs"/>
              </a:rPr>
              <a:t> would be given</a:t>
            </a:r>
          </a:p>
          <a:p>
            <a:r>
              <a:rPr lang="en-US" sz="1200" b="0" i="0" u="none" strike="noStrike" kern="1200" baseline="0" dirty="0">
                <a:solidFill>
                  <a:schemeClr val="tx1"/>
                </a:solidFill>
                <a:latin typeface="+mn-lt"/>
                <a:ea typeface="+mn-ea"/>
                <a:cs typeface="+mn-cs"/>
              </a:rPr>
              <a:t>weights of 0.</a:t>
            </a:r>
          </a:p>
          <a:p>
            <a:r>
              <a:rPr lang="en-US" sz="1200" b="0" i="0" u="none" strike="noStrike" kern="1200" baseline="0" dirty="0">
                <a:solidFill>
                  <a:schemeClr val="tx1"/>
                </a:solidFill>
                <a:latin typeface="+mn-lt"/>
                <a:ea typeface="+mn-ea"/>
                <a:cs typeface="+mn-cs"/>
              </a:rPr>
              <a:t>g. </a:t>
            </a:r>
            <a:r>
              <a:rPr lang="en-US" sz="1200" b="1" i="0" u="none" strike="noStrike" kern="1200" baseline="0" dirty="0">
                <a:solidFill>
                  <a:schemeClr val="tx1"/>
                </a:solidFill>
                <a:latin typeface="+mn-lt"/>
                <a:ea typeface="+mn-ea"/>
                <a:cs typeface="+mn-cs"/>
              </a:rPr>
              <a:t>Tool/Cost-Effectiveness: </a:t>
            </a:r>
            <a:r>
              <a:rPr lang="en-US" sz="1200" b="0" i="0" u="none" strike="noStrike" kern="1200" baseline="0" dirty="0">
                <a:solidFill>
                  <a:schemeClr val="tx1"/>
                </a:solidFill>
                <a:latin typeface="+mn-lt"/>
                <a:ea typeface="+mn-ea"/>
                <a:cs typeface="+mn-cs"/>
              </a:rPr>
              <a:t>There is an adequate budget for addressing all aspects of</a:t>
            </a:r>
          </a:p>
          <a:p>
            <a:r>
              <a:rPr lang="en-US" sz="1200" b="0" i="0" u="none" strike="noStrike" kern="1200" baseline="0" dirty="0">
                <a:solidFill>
                  <a:schemeClr val="tx1"/>
                </a:solidFill>
                <a:latin typeface="+mn-lt"/>
                <a:ea typeface="+mn-ea"/>
                <a:cs typeface="+mn-cs"/>
              </a:rPr>
              <a:t>the project, including the costs of acquiring the tool, staff training, hardware</a:t>
            </a:r>
          </a:p>
          <a:p>
            <a:r>
              <a:rPr lang="en-US" sz="1200" b="0" i="0" u="none" strike="noStrike" kern="1200" baseline="0" dirty="0">
                <a:solidFill>
                  <a:schemeClr val="tx1"/>
                </a:solidFill>
                <a:latin typeface="+mn-lt"/>
                <a:ea typeface="+mn-ea"/>
                <a:cs typeface="+mn-cs"/>
              </a:rPr>
              <a:t>requirements, and analytical runs. The high priorities for the project in this area</a:t>
            </a:r>
          </a:p>
          <a:p>
            <a:r>
              <a:rPr lang="en-US" sz="1200" b="0" i="0" u="none" strike="noStrike" kern="1200" baseline="0" dirty="0">
                <a:solidFill>
                  <a:schemeClr val="tx1"/>
                </a:solidFill>
                <a:latin typeface="+mn-lt"/>
                <a:ea typeface="+mn-ea"/>
                <a:cs typeface="+mn-cs"/>
              </a:rPr>
              <a:t>involve confidence in the results, the ability of the tool to be adjusted to local</a:t>
            </a:r>
          </a:p>
          <a:p>
            <a:r>
              <a:rPr lang="en-US" sz="1200" b="0" i="0" u="none" strike="noStrike" kern="1200" baseline="0" dirty="0">
                <a:solidFill>
                  <a:schemeClr val="tx1"/>
                </a:solidFill>
                <a:latin typeface="+mn-lt"/>
                <a:ea typeface="+mn-ea"/>
                <a:cs typeface="+mn-cs"/>
              </a:rPr>
              <a:t>conditions, and that the results can be easily produced and presented to the</a:t>
            </a:r>
          </a:p>
          <a:p>
            <a:r>
              <a:rPr lang="en-US" sz="1200" b="0" i="0" u="none" strike="noStrike" kern="1200" baseline="0" dirty="0">
                <a:solidFill>
                  <a:schemeClr val="tx1"/>
                </a:solidFill>
                <a:latin typeface="+mn-lt"/>
                <a:ea typeface="+mn-ea"/>
                <a:cs typeface="+mn-cs"/>
              </a:rPr>
              <a:t>stakeholders. In this case, weights of 5 would be given to “Popular/Well Trusted,”</a:t>
            </a:r>
          </a:p>
          <a:p>
            <a:r>
              <a:rPr lang="en-US" sz="1200" b="0" i="0" u="none" strike="noStrike" kern="1200" baseline="0" dirty="0">
                <a:solidFill>
                  <a:schemeClr val="tx1"/>
                </a:solidFill>
                <a:latin typeface="+mn-lt"/>
                <a:ea typeface="+mn-ea"/>
                <a:cs typeface="+mn-cs"/>
              </a:rPr>
              <a:t>“Post-Processing Requirements,” “Key Parameters Can Be User-Defined,” and</a:t>
            </a:r>
          </a:p>
          <a:p>
            <a:r>
              <a:rPr lang="en-US" sz="1200" b="0" i="0" u="none" strike="noStrike" kern="1200" baseline="0" dirty="0">
                <a:solidFill>
                  <a:schemeClr val="tx1"/>
                </a:solidFill>
                <a:latin typeface="+mn-lt"/>
                <a:ea typeface="+mn-ea"/>
                <a:cs typeface="+mn-cs"/>
              </a:rPr>
              <a:t>“Animation/Presentation Features.” Weights of 3 would be given to “Easy to</a:t>
            </a:r>
          </a:p>
          <a:p>
            <a:r>
              <a:rPr lang="en-US" sz="1200" b="0" i="0" u="none" strike="noStrike" kern="1200" baseline="0" dirty="0">
                <a:solidFill>
                  <a:schemeClr val="tx1"/>
                </a:solidFill>
                <a:latin typeface="+mn-lt"/>
                <a:ea typeface="+mn-ea"/>
                <a:cs typeface="+mn-cs"/>
              </a:rPr>
              <a:t>Use,” “Data Requirements,” and “Default Values Are Provided.” Weights of 2</a:t>
            </a:r>
          </a:p>
          <a:p>
            <a:r>
              <a:rPr lang="en-US" sz="1200" b="0" i="0" u="none" strike="noStrike" kern="1200" baseline="0" dirty="0">
                <a:solidFill>
                  <a:schemeClr val="tx1"/>
                </a:solidFill>
                <a:latin typeface="+mn-lt"/>
                <a:ea typeface="+mn-ea"/>
                <a:cs typeface="+mn-cs"/>
              </a:rPr>
              <a:t>would be given to “Low Tool Costs,” “Level of Effort/Training,”</a:t>
            </a:r>
          </a:p>
          <a:p>
            <a:r>
              <a:rPr lang="en-US" sz="1200" b="0" i="0" u="none" strike="noStrike" kern="1200" baseline="0" dirty="0">
                <a:solidFill>
                  <a:schemeClr val="tx1"/>
                </a:solidFill>
                <a:latin typeface="+mn-lt"/>
                <a:ea typeface="+mn-ea"/>
                <a:cs typeface="+mn-cs"/>
              </a:rPr>
              <a:t>“Documentation,” and “User Support.” In addition, a weight of 1 would be given</a:t>
            </a:r>
          </a:p>
          <a:p>
            <a:r>
              <a:rPr lang="en-US" sz="1200" b="0" i="0" u="none" strike="noStrike" kern="1200" baseline="0" dirty="0">
                <a:solidFill>
                  <a:schemeClr val="tx1"/>
                </a:solidFill>
                <a:latin typeface="+mn-lt"/>
                <a:ea typeface="+mn-ea"/>
                <a:cs typeface="+mn-cs"/>
              </a:rPr>
              <a:t>to “Hardware Requirements.” “Integration With Other Software” is not a concern</a:t>
            </a:r>
          </a:p>
          <a:p>
            <a:r>
              <a:rPr lang="en-US" sz="1200" b="0" i="0" u="none" strike="noStrike" kern="1200" baseline="0" dirty="0">
                <a:solidFill>
                  <a:schemeClr val="tx1"/>
                </a:solidFill>
                <a:latin typeface="+mn-lt"/>
                <a:ea typeface="+mn-ea"/>
                <a:cs typeface="+mn-cs"/>
              </a:rPr>
              <a:t>and would be given a weight of 0.</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Ability to analyze the appropriate </a:t>
            </a:r>
            <a:r>
              <a:rPr lang="en-US" sz="1200" b="1" i="0" u="none" strike="noStrike" kern="1200" baseline="0" dirty="0">
                <a:solidFill>
                  <a:schemeClr val="tx1"/>
                </a:solidFill>
                <a:latin typeface="+mn-lt"/>
                <a:ea typeface="+mn-ea"/>
                <a:cs typeface="+mn-cs"/>
              </a:rPr>
              <a:t>geographic scope </a:t>
            </a:r>
            <a:r>
              <a:rPr lang="en-US" sz="1200" b="0" i="0" u="none" strike="noStrike" kern="1200" baseline="0" dirty="0">
                <a:solidFill>
                  <a:schemeClr val="tx1"/>
                </a:solidFill>
                <a:latin typeface="+mn-lt"/>
                <a:ea typeface="+mn-ea"/>
                <a:cs typeface="+mn-cs"/>
              </a:rPr>
              <a:t>or study area for the analysis,</a:t>
            </a:r>
          </a:p>
          <a:p>
            <a:r>
              <a:rPr lang="en-US" sz="1200" b="0" i="0" u="none" strike="noStrike" kern="1200" baseline="0" dirty="0">
                <a:solidFill>
                  <a:schemeClr val="tx1"/>
                </a:solidFill>
                <a:latin typeface="+mn-lt"/>
                <a:ea typeface="+mn-ea"/>
                <a:cs typeface="+mn-cs"/>
              </a:rPr>
              <a:t>including isolated intersection, single roadway, corridor, or network.</a:t>
            </a:r>
          </a:p>
          <a:p>
            <a:r>
              <a:rPr lang="en-US" sz="1200" b="0" i="0" u="none" strike="noStrike" kern="1200" baseline="0" dirty="0">
                <a:solidFill>
                  <a:schemeClr val="tx1"/>
                </a:solidFill>
                <a:latin typeface="+mn-lt"/>
                <a:ea typeface="+mn-ea"/>
                <a:cs typeface="+mn-cs"/>
              </a:rPr>
              <a:t>2. Capability of modeling various </a:t>
            </a:r>
            <a:r>
              <a:rPr lang="en-US" sz="1200" b="1" i="0" u="none" strike="noStrike" kern="1200" baseline="0" dirty="0">
                <a:solidFill>
                  <a:schemeClr val="tx1"/>
                </a:solidFill>
                <a:latin typeface="+mn-lt"/>
                <a:ea typeface="+mn-ea"/>
                <a:cs typeface="+mn-cs"/>
              </a:rPr>
              <a:t>facility types</a:t>
            </a:r>
            <a:r>
              <a:rPr lang="en-US" sz="1200" b="0" i="0" u="none" strike="noStrike" kern="1200" baseline="0" dirty="0">
                <a:solidFill>
                  <a:schemeClr val="tx1"/>
                </a:solidFill>
                <a:latin typeface="+mn-lt"/>
                <a:ea typeface="+mn-ea"/>
                <a:cs typeface="+mn-cs"/>
              </a:rPr>
              <a:t>, such as freeways, high-occupancy</a:t>
            </a:r>
          </a:p>
          <a:p>
            <a:r>
              <a:rPr lang="en-US" sz="1200" b="0" i="0" u="none" strike="noStrike" kern="1200" baseline="0" dirty="0">
                <a:solidFill>
                  <a:schemeClr val="tx1"/>
                </a:solidFill>
                <a:latin typeface="+mn-lt"/>
                <a:ea typeface="+mn-ea"/>
                <a:cs typeface="+mn-cs"/>
              </a:rPr>
              <a:t>vehicle (HOV) lanes, ramps, arterials, toll plazas, etc.</a:t>
            </a:r>
          </a:p>
          <a:p>
            <a:r>
              <a:rPr lang="en-US" sz="1200" b="0" i="0" u="none" strike="noStrike" kern="1200" baseline="0" dirty="0">
                <a:solidFill>
                  <a:schemeClr val="tx1"/>
                </a:solidFill>
                <a:latin typeface="+mn-lt"/>
                <a:ea typeface="+mn-ea"/>
                <a:cs typeface="+mn-cs"/>
              </a:rPr>
              <a:t>3. Ability to analyze various </a:t>
            </a:r>
            <a:r>
              <a:rPr lang="en-US" sz="1200" b="1" i="0" u="none" strike="noStrike" kern="1200" baseline="0" dirty="0">
                <a:solidFill>
                  <a:schemeClr val="tx1"/>
                </a:solidFill>
                <a:latin typeface="+mn-lt"/>
                <a:ea typeface="+mn-ea"/>
                <a:cs typeface="+mn-cs"/>
              </a:rPr>
              <a:t>travel modes</a:t>
            </a:r>
            <a:r>
              <a:rPr lang="en-US" sz="1200" b="0" i="0" u="none" strike="noStrike" kern="1200" baseline="0" dirty="0">
                <a:solidFill>
                  <a:schemeClr val="tx1"/>
                </a:solidFill>
                <a:latin typeface="+mn-lt"/>
                <a:ea typeface="+mn-ea"/>
                <a:cs typeface="+mn-cs"/>
              </a:rPr>
              <a:t>, such as single-occupancy vehicle (SOV),</a:t>
            </a:r>
          </a:p>
          <a:p>
            <a:r>
              <a:rPr lang="en-US" sz="1200" b="0" i="0" u="none" strike="noStrike" kern="1200" baseline="0" dirty="0">
                <a:solidFill>
                  <a:schemeClr val="tx1"/>
                </a:solidFill>
                <a:latin typeface="+mn-lt"/>
                <a:ea typeface="+mn-ea"/>
                <a:cs typeface="+mn-cs"/>
              </a:rPr>
              <a:t>HOV, bus, train, truck, bicycle, and pedestrian traffic.</a:t>
            </a:r>
          </a:p>
          <a:p>
            <a:r>
              <a:rPr lang="en-US" sz="1200" b="0" i="0" u="none" strike="noStrike" kern="1200" baseline="0" dirty="0">
                <a:solidFill>
                  <a:schemeClr val="tx1"/>
                </a:solidFill>
                <a:latin typeface="+mn-lt"/>
                <a:ea typeface="+mn-ea"/>
                <a:cs typeface="+mn-cs"/>
              </a:rPr>
              <a:t>4. Ability to analyze various </a:t>
            </a:r>
            <a:r>
              <a:rPr lang="en-US" sz="1200" b="1" i="0" u="none" strike="noStrike" kern="1200" baseline="0" dirty="0">
                <a:solidFill>
                  <a:schemeClr val="tx1"/>
                </a:solidFill>
                <a:latin typeface="+mn-lt"/>
                <a:ea typeface="+mn-ea"/>
                <a:cs typeface="+mn-cs"/>
              </a:rPr>
              <a:t>traffic management strategies and applications</a:t>
            </a:r>
            <a:r>
              <a:rPr lang="en-US" sz="1200" b="0" i="0" u="none" strike="noStrike" kern="1200" baseline="0" dirty="0">
                <a:solidFill>
                  <a:schemeClr val="tx1"/>
                </a:solidFill>
                <a:latin typeface="+mn-lt"/>
                <a:ea typeface="+mn-ea"/>
                <a:cs typeface="+mn-cs"/>
              </a:rPr>
              <a:t>, such as</a:t>
            </a:r>
          </a:p>
          <a:p>
            <a:r>
              <a:rPr lang="en-US" sz="1200" b="0" i="0" u="none" strike="noStrike" kern="1200" baseline="0" dirty="0">
                <a:solidFill>
                  <a:schemeClr val="tx1"/>
                </a:solidFill>
                <a:latin typeface="+mn-lt"/>
                <a:ea typeface="+mn-ea"/>
                <a:cs typeface="+mn-cs"/>
              </a:rPr>
              <a:t>ramp metering, signal coordination, incident management, etc.</a:t>
            </a:r>
          </a:p>
          <a:p>
            <a:r>
              <a:rPr lang="en-US" sz="1200" b="0" i="0" u="none" strike="noStrike" kern="1200" baseline="0" dirty="0">
                <a:solidFill>
                  <a:schemeClr val="tx1"/>
                </a:solidFill>
                <a:latin typeface="+mn-lt"/>
                <a:ea typeface="+mn-ea"/>
                <a:cs typeface="+mn-cs"/>
              </a:rPr>
              <a:t>5. Capability of estimating </a:t>
            </a:r>
            <a:r>
              <a:rPr lang="en-US" sz="1200" b="1" i="0" u="none" strike="noStrike" kern="1200" baseline="0" dirty="0">
                <a:solidFill>
                  <a:schemeClr val="tx1"/>
                </a:solidFill>
                <a:latin typeface="+mn-lt"/>
                <a:ea typeface="+mn-ea"/>
                <a:cs typeface="+mn-cs"/>
              </a:rPr>
              <a:t>traveler responses </a:t>
            </a:r>
            <a:r>
              <a:rPr lang="en-US" sz="1200" b="0" i="0" u="none" strike="noStrike" kern="1200" baseline="0" dirty="0">
                <a:solidFill>
                  <a:schemeClr val="tx1"/>
                </a:solidFill>
                <a:latin typeface="+mn-lt"/>
                <a:ea typeface="+mn-ea"/>
                <a:cs typeface="+mn-cs"/>
              </a:rPr>
              <a:t>to traffic management strategies, including</a:t>
            </a:r>
          </a:p>
          <a:p>
            <a:r>
              <a:rPr lang="en-US" sz="1200" b="0" i="0" u="none" strike="noStrike" kern="1200" baseline="0" dirty="0">
                <a:solidFill>
                  <a:schemeClr val="tx1"/>
                </a:solidFill>
                <a:latin typeface="+mn-lt"/>
                <a:ea typeface="+mn-ea"/>
                <a:cs typeface="+mn-cs"/>
              </a:rPr>
              <a:t>route diversion, departure time choice, mode shift, destination choice, and</a:t>
            </a:r>
          </a:p>
          <a:p>
            <a:r>
              <a:rPr lang="en-US" sz="1200" b="0" i="0" u="none" strike="noStrike" kern="1200" baseline="0" dirty="0">
                <a:solidFill>
                  <a:schemeClr val="tx1"/>
                </a:solidFill>
                <a:latin typeface="+mn-lt"/>
                <a:ea typeface="+mn-ea"/>
                <a:cs typeface="+mn-cs"/>
              </a:rPr>
              <a:t>induced/foregone demand.</a:t>
            </a:r>
          </a:p>
          <a:p>
            <a:r>
              <a:rPr lang="en-US" sz="1200" b="0" i="0" u="none" strike="noStrike" kern="1200" baseline="0" dirty="0">
                <a:solidFill>
                  <a:schemeClr val="tx1"/>
                </a:solidFill>
                <a:latin typeface="+mn-lt"/>
                <a:ea typeface="+mn-ea"/>
                <a:cs typeface="+mn-cs"/>
              </a:rPr>
              <a:t>6. Ability to directly produce and output </a:t>
            </a:r>
            <a:r>
              <a:rPr lang="en-US" sz="1200" b="1" i="0" u="none" strike="noStrike" kern="1200" baseline="0" dirty="0">
                <a:solidFill>
                  <a:schemeClr val="tx1"/>
                </a:solidFill>
                <a:latin typeface="+mn-lt"/>
                <a:ea typeface="+mn-ea"/>
                <a:cs typeface="+mn-cs"/>
              </a:rPr>
              <a:t>performance measures</a:t>
            </a:r>
            <a:r>
              <a:rPr lang="en-US" sz="1200" b="0" i="0" u="none" strike="noStrike" kern="1200" baseline="0" dirty="0">
                <a:solidFill>
                  <a:schemeClr val="tx1"/>
                </a:solidFill>
                <a:latin typeface="+mn-lt"/>
                <a:ea typeface="+mn-ea"/>
                <a:cs typeface="+mn-cs"/>
              </a:rPr>
              <a:t>, such as safety</a:t>
            </a:r>
          </a:p>
          <a:p>
            <a:r>
              <a:rPr lang="en-US" sz="1200" b="0" i="0" u="none" strike="noStrike" kern="1200" baseline="0" dirty="0">
                <a:solidFill>
                  <a:schemeClr val="tx1"/>
                </a:solidFill>
                <a:latin typeface="+mn-lt"/>
                <a:ea typeface="+mn-ea"/>
                <a:cs typeface="+mn-cs"/>
              </a:rPr>
              <a:t>measures (crashes, fatalities), efficiency (throughput, volumes, vehicle-miles of travel</a:t>
            </a:r>
          </a:p>
          <a:p>
            <a:r>
              <a:rPr lang="en-US" sz="1200" b="0" i="0" u="none" strike="noStrike" kern="1200" baseline="0" dirty="0">
                <a:solidFill>
                  <a:schemeClr val="tx1"/>
                </a:solidFill>
                <a:latin typeface="+mn-lt"/>
                <a:ea typeface="+mn-ea"/>
                <a:cs typeface="+mn-cs"/>
              </a:rPr>
              <a:t>(VMT)), mobility (travel time, speed, vehicle-hours of travel (VHT)), productivity (cost</a:t>
            </a:r>
          </a:p>
          <a:p>
            <a:r>
              <a:rPr lang="en-US" sz="1200" b="0" i="0" u="none" strike="noStrike" kern="1200" baseline="0" dirty="0">
                <a:solidFill>
                  <a:schemeClr val="tx1"/>
                </a:solidFill>
                <a:latin typeface="+mn-lt"/>
                <a:ea typeface="+mn-ea"/>
                <a:cs typeface="+mn-cs"/>
              </a:rPr>
              <a:t>savings), and environmental measures (emissions, fuel consumption, noise).</a:t>
            </a:r>
          </a:p>
          <a:p>
            <a:r>
              <a:rPr lang="en-US" sz="1200" b="0" i="0" u="none" strike="noStrike" kern="1200" baseline="0" dirty="0">
                <a:solidFill>
                  <a:schemeClr val="tx1"/>
                </a:solidFill>
                <a:latin typeface="+mn-lt"/>
                <a:ea typeface="+mn-ea"/>
                <a:cs typeface="+mn-cs"/>
              </a:rPr>
              <a:t>7. </a:t>
            </a:r>
            <a:r>
              <a:rPr lang="en-US" sz="1200" b="1" i="0" u="none" strike="noStrike" kern="1200" baseline="0" dirty="0">
                <a:solidFill>
                  <a:schemeClr val="tx1"/>
                </a:solidFill>
                <a:latin typeface="+mn-lt"/>
                <a:ea typeface="+mn-ea"/>
                <a:cs typeface="+mn-cs"/>
              </a:rPr>
              <a:t>Tool/cost-effectiveness </a:t>
            </a:r>
            <a:r>
              <a:rPr lang="en-US" sz="1200" b="0" i="0" u="none" strike="noStrike" kern="1200" baseline="0" dirty="0">
                <a:solidFill>
                  <a:schemeClr val="tx1"/>
                </a:solidFill>
                <a:latin typeface="+mn-lt"/>
                <a:ea typeface="+mn-ea"/>
                <a:cs typeface="+mn-cs"/>
              </a:rPr>
              <a:t>for the task, mainly from a management or operational</a:t>
            </a:r>
          </a:p>
          <a:p>
            <a:r>
              <a:rPr lang="en-US" sz="1200" b="0" i="0" u="none" strike="noStrike" kern="1200" baseline="0" dirty="0">
                <a:solidFill>
                  <a:schemeClr val="tx1"/>
                </a:solidFill>
                <a:latin typeface="+mn-lt"/>
                <a:ea typeface="+mn-ea"/>
                <a:cs typeface="+mn-cs"/>
              </a:rPr>
              <a:t>perspective. Parameters that influence cost-effectiveness include tool capital cost, level</a:t>
            </a:r>
          </a:p>
          <a:p>
            <a:r>
              <a:rPr lang="en-US" sz="1200" b="0" i="0" u="none" strike="noStrike" kern="1200" baseline="0" dirty="0">
                <a:solidFill>
                  <a:schemeClr val="tx1"/>
                </a:solidFill>
                <a:latin typeface="+mn-lt"/>
                <a:ea typeface="+mn-ea"/>
                <a:cs typeface="+mn-cs"/>
              </a:rPr>
              <a:t>of effort required, ease of use, hardware requirements, data requirements, animation,</a:t>
            </a:r>
          </a:p>
          <a:p>
            <a:r>
              <a:rPr lang="en-US" sz="1200" b="0" i="0" u="none" strike="noStrike" kern="1200" baseline="0" dirty="0">
                <a:solidFill>
                  <a:schemeClr val="tx1"/>
                </a:solidFill>
                <a:latin typeface="+mn-lt"/>
                <a:ea typeface="+mn-ea"/>
                <a:cs typeface="+mn-cs"/>
              </a:rPr>
              <a:t>etc.</a:t>
            </a:r>
            <a:endParaRPr lang="en-US" dirty="0"/>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Tool Capital Cost: </a:t>
            </a:r>
            <a:r>
              <a:rPr lang="en-US" sz="1200" b="0" i="0" u="none" strike="noStrike" kern="1200" baseline="0" dirty="0">
                <a:solidFill>
                  <a:schemeClr val="tx1"/>
                </a:solidFill>
                <a:latin typeface="+mn-lt"/>
                <a:ea typeface="+mn-ea"/>
                <a:cs typeface="+mn-cs"/>
              </a:rPr>
              <a:t>What is the average capital cost to acquire the traffic analysis tool?</a:t>
            </a:r>
          </a:p>
          <a:p>
            <a:r>
              <a:rPr lang="en-US" sz="1200" b="0" i="0" u="none" strike="noStrike" kern="1200" baseline="0" dirty="0">
                <a:solidFill>
                  <a:schemeClr val="tx1"/>
                </a:solidFill>
                <a:latin typeface="+mn-lt"/>
                <a:ea typeface="+mn-ea"/>
                <a:cs typeface="+mn-cs"/>
              </a:rPr>
              <a:t>In this category, tools that cost, on average, less than $1,000 are considered to be</a:t>
            </a:r>
          </a:p>
          <a:p>
            <a:r>
              <a:rPr lang="en-US" sz="1200" b="0" i="0" u="none" strike="noStrike" kern="1200" baseline="0" dirty="0">
                <a:solidFill>
                  <a:schemeClr val="tx1"/>
                </a:solidFill>
                <a:latin typeface="+mn-lt"/>
                <a:ea typeface="+mn-ea"/>
                <a:cs typeface="+mn-cs"/>
              </a:rPr>
              <a:t>inexpensive, while tools that cost from $1,000 to $5,000 are considered to be mid-range.</a:t>
            </a:r>
          </a:p>
          <a:p>
            <a:r>
              <a:rPr lang="en-US" sz="1200" b="0" i="0" u="none" strike="noStrike" kern="1200" baseline="0" dirty="0">
                <a:solidFill>
                  <a:schemeClr val="tx1"/>
                </a:solidFill>
                <a:latin typeface="+mn-lt"/>
                <a:ea typeface="+mn-ea"/>
                <a:cs typeface="+mn-cs"/>
              </a:rPr>
              <a:t>Any tools that cost more than $5,000 are considered to be expensive. Inexpensive tools</a:t>
            </a:r>
          </a:p>
          <a:p>
            <a:r>
              <a:rPr lang="en-US" sz="1200" b="0" i="0" u="none" strike="noStrike" kern="1200" baseline="0" dirty="0">
                <a:solidFill>
                  <a:schemeClr val="tx1"/>
                </a:solidFill>
                <a:latin typeface="+mn-lt"/>
                <a:ea typeface="+mn-ea"/>
                <a:cs typeface="+mn-cs"/>
              </a:rPr>
              <a:t>are indicated in table 8 by a </a:t>
            </a:r>
            <a:r>
              <a:rPr lang="en-US" sz="1200" b="0" i="1" u="none" strike="noStrike" kern="1200" baseline="0" dirty="0">
                <a:solidFill>
                  <a:schemeClr val="tx1"/>
                </a:solidFill>
                <a:latin typeface="+mn-lt"/>
                <a:ea typeface="+mn-ea"/>
                <a:cs typeface="+mn-cs"/>
              </a:rPr>
              <a:t>solid circle </a:t>
            </a:r>
            <a:r>
              <a:rPr lang="en-US" sz="1200" b="0" i="0" u="none" strike="noStrike" kern="1200" baseline="0" dirty="0">
                <a:solidFill>
                  <a:schemeClr val="tx1"/>
                </a:solidFill>
                <a:latin typeface="+mn-lt"/>
                <a:ea typeface="+mn-ea"/>
                <a:cs typeface="+mn-cs"/>
              </a:rPr>
              <a:t>(●), mid-range tools are indicated by a </a:t>
            </a:r>
            <a:r>
              <a:rPr lang="en-US" sz="1200" b="0" i="1" u="none" strike="noStrike" kern="1200" baseline="0" dirty="0">
                <a:solidFill>
                  <a:schemeClr val="tx1"/>
                </a:solidFill>
                <a:latin typeface="+mn-lt"/>
                <a:ea typeface="+mn-ea"/>
                <a:cs typeface="+mn-cs"/>
              </a:rPr>
              <a:t>null (or</a:t>
            </a:r>
          </a:p>
          <a:p>
            <a:r>
              <a:rPr lang="en-US" sz="1200" b="0" i="1" u="none" strike="noStrike" kern="1200" baseline="0" dirty="0">
                <a:solidFill>
                  <a:schemeClr val="tx1"/>
                </a:solidFill>
                <a:latin typeface="+mn-lt"/>
                <a:ea typeface="+mn-ea"/>
                <a:cs typeface="+mn-cs"/>
              </a:rPr>
              <a:t>neutral) symbol </a:t>
            </a:r>
            <a:r>
              <a:rPr lang="en-US" sz="1200" b="0" i="0" u="none" strike="noStrike" kern="1200" baseline="0" dirty="0">
                <a:solidFill>
                  <a:schemeClr val="tx1"/>
                </a:solidFill>
                <a:latin typeface="+mn-lt"/>
                <a:ea typeface="+mn-ea"/>
                <a:cs typeface="+mn-cs"/>
              </a:rPr>
              <a:t>(∅), and expensive tools are indicated by an </a:t>
            </a:r>
            <a:r>
              <a:rPr lang="en-US" sz="1200" b="0" i="1" u="none" strike="noStrike" kern="1200" baseline="0" dirty="0">
                <a:solidFill>
                  <a:schemeClr val="tx1"/>
                </a:solidFill>
                <a:latin typeface="+mn-lt"/>
                <a:ea typeface="+mn-ea"/>
                <a:cs typeface="+mn-cs"/>
              </a:rPr>
              <a:t>empty circle </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Level of Effort (Cost/Training): </a:t>
            </a:r>
            <a:r>
              <a:rPr lang="en-US" sz="1200" b="0" i="0" u="none" strike="noStrike" kern="1200" baseline="0" dirty="0">
                <a:solidFill>
                  <a:schemeClr val="tx1"/>
                </a:solidFill>
                <a:latin typeface="+mn-lt"/>
                <a:ea typeface="+mn-ea"/>
                <a:cs typeface="+mn-cs"/>
              </a:rPr>
              <a:t>Is the tool methodology type easy to learn? Does it</a:t>
            </a:r>
          </a:p>
          <a:p>
            <a:r>
              <a:rPr lang="en-US" sz="1200" b="0" i="0" u="none" strike="noStrike" kern="1200" baseline="0" dirty="0">
                <a:solidFill>
                  <a:schemeClr val="tx1"/>
                </a:solidFill>
                <a:latin typeface="+mn-lt"/>
                <a:ea typeface="+mn-ea"/>
                <a:cs typeface="+mn-cs"/>
              </a:rPr>
              <a:t>require expensive and/or lengthy training sessions? Tools requiring little or no training</a:t>
            </a:r>
          </a:p>
          <a:p>
            <a:r>
              <a:rPr lang="en-US" sz="1200" b="0" i="0" u="none" strike="noStrike" kern="1200" baseline="0" dirty="0">
                <a:solidFill>
                  <a:schemeClr val="tx1"/>
                </a:solidFill>
                <a:latin typeface="+mn-lt"/>
                <a:ea typeface="+mn-ea"/>
                <a:cs typeface="+mn-cs"/>
              </a:rPr>
              <a:t>are indicated by a ●, tools requiring a moderate amount of training are indicated by a</a:t>
            </a:r>
          </a:p>
          <a:p>
            <a:r>
              <a:rPr lang="en-US" sz="1200" b="0" i="0" u="none" strike="noStrike" kern="1200" baseline="0" dirty="0">
                <a:solidFill>
                  <a:schemeClr val="tx1"/>
                </a:solidFill>
                <a:latin typeface="+mn-lt"/>
                <a:ea typeface="+mn-ea"/>
                <a:cs typeface="+mn-cs"/>
              </a:rPr>
              <a:t>∅, and tools requiring expensive and lengthy training are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Easy to Use: </a:t>
            </a:r>
            <a:r>
              <a:rPr lang="en-US" sz="1200" b="0" i="0" u="none" strike="noStrike" kern="1200" baseline="0" dirty="0">
                <a:solidFill>
                  <a:schemeClr val="tx1"/>
                </a:solidFill>
                <a:latin typeface="+mn-lt"/>
                <a:ea typeface="+mn-ea"/>
                <a:cs typeface="+mn-cs"/>
              </a:rPr>
              <a:t>Is the tool generally user-friendly? (For example, Microsoft® Windows®-</a:t>
            </a:r>
          </a:p>
          <a:p>
            <a:r>
              <a:rPr lang="en-US" sz="1200" b="0" i="0" u="none" strike="noStrike" kern="1200" baseline="0" dirty="0">
                <a:solidFill>
                  <a:schemeClr val="tx1"/>
                </a:solidFill>
                <a:latin typeface="+mn-lt"/>
                <a:ea typeface="+mn-ea"/>
                <a:cs typeface="+mn-cs"/>
              </a:rPr>
              <a:t>based tools have drag-and-drop features, etc.) Easy-to-use and intuitive tools are</a:t>
            </a:r>
          </a:p>
          <a:p>
            <a:r>
              <a:rPr lang="en-US" sz="1200" b="0" i="0" u="none" strike="noStrike" kern="1200" baseline="0" dirty="0">
                <a:solidFill>
                  <a:schemeClr val="tx1"/>
                </a:solidFill>
                <a:latin typeface="+mn-lt"/>
                <a:ea typeface="+mn-ea"/>
                <a:cs typeface="+mn-cs"/>
              </a:rPr>
              <a:t>indicated by a ●. Tools requiring a significant amount of additional coding and/or</a:t>
            </a:r>
          </a:p>
          <a:p>
            <a:r>
              <a:rPr lang="en-US" sz="1200" b="0" i="0" u="none" strike="noStrike" kern="1200" baseline="0" dirty="0">
                <a:solidFill>
                  <a:schemeClr val="tx1"/>
                </a:solidFill>
                <a:latin typeface="+mn-lt"/>
                <a:ea typeface="+mn-ea"/>
                <a:cs typeface="+mn-cs"/>
              </a:rPr>
              <a:t>data input and analysis are cumbersome and are indicated by an ○. Those in between</a:t>
            </a:r>
          </a:p>
          <a:p>
            <a:r>
              <a:rPr lang="en-US" sz="1200" b="0" i="0" u="none" strike="noStrike" kern="1200" baseline="0" dirty="0">
                <a:solidFill>
                  <a:schemeClr val="tx1"/>
                </a:solidFill>
                <a:latin typeface="+mn-lt"/>
                <a:ea typeface="+mn-ea"/>
                <a:cs typeface="+mn-cs"/>
              </a:rPr>
              <a:t>are indicated by a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Popular/Well Trusted: </a:t>
            </a:r>
            <a:r>
              <a:rPr lang="en-US" sz="1200" b="0" i="0" u="none" strike="noStrike" kern="1200" baseline="0" dirty="0">
                <a:solidFill>
                  <a:schemeClr val="tx1"/>
                </a:solidFill>
                <a:latin typeface="+mn-lt"/>
                <a:ea typeface="+mn-ea"/>
                <a:cs typeface="+mn-cs"/>
              </a:rPr>
              <a:t>Is the tool popular and well regarded by current users? If yes,</a:t>
            </a:r>
          </a:p>
          <a:p>
            <a:r>
              <a:rPr lang="en-US" sz="1200" b="0" i="0" u="none" strike="noStrike" kern="1200" baseline="0" dirty="0">
                <a:solidFill>
                  <a:schemeClr val="tx1"/>
                </a:solidFill>
                <a:latin typeface="+mn-lt"/>
                <a:ea typeface="+mn-ea"/>
                <a:cs typeface="+mn-cs"/>
              </a:rPr>
              <a:t>the tool category is indicated by a ●. Tools that are frequently used, but the accuracy</a:t>
            </a:r>
          </a:p>
          <a:p>
            <a:r>
              <a:rPr lang="en-US" sz="1200" b="0" i="0" u="none" strike="noStrike" kern="1200" baseline="0" dirty="0">
                <a:solidFill>
                  <a:schemeClr val="tx1"/>
                </a:solidFill>
                <a:latin typeface="+mn-lt"/>
                <a:ea typeface="+mn-ea"/>
                <a:cs typeface="+mn-cs"/>
              </a:rPr>
              <a:t>30</a:t>
            </a:r>
          </a:p>
          <a:p>
            <a:r>
              <a:rPr lang="en-US" sz="1200" b="0" i="0" u="none" strike="noStrike" kern="1200" baseline="0" dirty="0">
                <a:solidFill>
                  <a:schemeClr val="tx1"/>
                </a:solidFill>
                <a:latin typeface="+mn-lt"/>
                <a:ea typeface="+mn-ea"/>
                <a:cs typeface="+mn-cs"/>
              </a:rPr>
              <a:t>of the results is highly constrained by data input and methodology constraints are</a:t>
            </a:r>
          </a:p>
          <a:p>
            <a:r>
              <a:rPr lang="en-US" sz="1200" b="0" i="0" u="none" strike="noStrike" kern="1200" baseline="0" dirty="0">
                <a:solidFill>
                  <a:schemeClr val="tx1"/>
                </a:solidFill>
                <a:latin typeface="+mn-lt"/>
                <a:ea typeface="+mn-ea"/>
                <a:cs typeface="+mn-cs"/>
              </a:rPr>
              <a:t>indicated by a ∅. Tools that are generally not used in practice at this time are indicated</a:t>
            </a:r>
          </a:p>
          <a:p>
            <a:r>
              <a:rPr lang="en-US" sz="1200" b="0" i="0" u="none" strike="noStrike" kern="1200" baseline="0" dirty="0">
                <a:solidFill>
                  <a:schemeClr val="tx1"/>
                </a:solidFill>
                <a:latin typeface="+mn-lt"/>
                <a:ea typeface="+mn-ea"/>
                <a:cs typeface="+mn-cs"/>
              </a:rPr>
              <a:t>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Hardware Requirements: </a:t>
            </a:r>
            <a:r>
              <a:rPr lang="en-US" sz="1200" b="0" i="0" u="none" strike="noStrike" kern="1200" baseline="0" dirty="0">
                <a:solidFill>
                  <a:schemeClr val="tx1"/>
                </a:solidFill>
                <a:latin typeface="+mn-lt"/>
                <a:ea typeface="+mn-ea"/>
                <a:cs typeface="+mn-cs"/>
              </a:rPr>
              <a:t>How much computer power is necessary to adequately run</a:t>
            </a:r>
          </a:p>
          <a:p>
            <a:r>
              <a:rPr lang="en-US" sz="1200" b="0" i="0" u="none" strike="noStrike" kern="1200" baseline="0" dirty="0">
                <a:solidFill>
                  <a:schemeClr val="tx1"/>
                </a:solidFill>
                <a:latin typeface="+mn-lt"/>
                <a:ea typeface="+mn-ea"/>
                <a:cs typeface="+mn-cs"/>
              </a:rPr>
              <a:t>the analysis? Tools that can be used on older computers and require minimal</a:t>
            </a:r>
          </a:p>
          <a:p>
            <a:r>
              <a:rPr lang="en-US" sz="1200" b="0" i="0" u="none" strike="noStrike" kern="1200" baseline="0" dirty="0">
                <a:solidFill>
                  <a:schemeClr val="tx1"/>
                </a:solidFill>
                <a:latin typeface="+mn-lt"/>
                <a:ea typeface="+mn-ea"/>
                <a:cs typeface="+mn-cs"/>
              </a:rPr>
              <a:t>computing power are considered to have low hardware requirements (○), tools that</a:t>
            </a:r>
          </a:p>
          <a:p>
            <a:r>
              <a:rPr lang="en-US" sz="1200" b="0" i="0" u="none" strike="noStrike" kern="1200" baseline="0" dirty="0">
                <a:solidFill>
                  <a:schemeClr val="tx1"/>
                </a:solidFill>
                <a:latin typeface="+mn-lt"/>
                <a:ea typeface="+mn-ea"/>
                <a:cs typeface="+mn-cs"/>
              </a:rPr>
              <a:t>require a large amount of computing power (memory and hard-drive space) are</a:t>
            </a:r>
          </a:p>
          <a:p>
            <a:r>
              <a:rPr lang="en-US" sz="1200" b="0" i="0" u="none" strike="noStrike" kern="1200" baseline="0" dirty="0">
                <a:solidFill>
                  <a:schemeClr val="tx1"/>
                </a:solidFill>
                <a:latin typeface="+mn-lt"/>
                <a:ea typeface="+mn-ea"/>
                <a:cs typeface="+mn-cs"/>
              </a:rPr>
              <a:t>considered to have high hardware requirements (●), and tools that fall in between are</a:t>
            </a:r>
          </a:p>
          <a:p>
            <a:r>
              <a:rPr lang="en-US" sz="1200" b="0" i="0" u="none" strike="noStrike" kern="1200" baseline="0" dirty="0">
                <a:solidFill>
                  <a:schemeClr val="tx1"/>
                </a:solidFill>
                <a:latin typeface="+mn-lt"/>
                <a:ea typeface="+mn-ea"/>
                <a:cs typeface="+mn-cs"/>
              </a:rPr>
              <a:t>considered to have medium hardware requirements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Data Requirements: </a:t>
            </a:r>
            <a:r>
              <a:rPr lang="en-US" sz="1200" b="0" i="0" u="none" strike="noStrike" kern="1200" baseline="0" dirty="0">
                <a:solidFill>
                  <a:schemeClr val="tx1"/>
                </a:solidFill>
                <a:latin typeface="+mn-lt"/>
                <a:ea typeface="+mn-ea"/>
                <a:cs typeface="+mn-cs"/>
              </a:rPr>
              <a:t>What is the typical amount of input data required to perform the</a:t>
            </a:r>
          </a:p>
          <a:p>
            <a:r>
              <a:rPr lang="en-US" sz="1200" b="0" i="0" u="none" strike="noStrike" kern="1200" baseline="0" dirty="0">
                <a:solidFill>
                  <a:schemeClr val="tx1"/>
                </a:solidFill>
                <a:latin typeface="+mn-lt"/>
                <a:ea typeface="+mn-ea"/>
                <a:cs typeface="+mn-cs"/>
              </a:rPr>
              <a:t>analysis? The input data may include traffic volume, speed limit, traffic signal timing,</a:t>
            </a:r>
          </a:p>
          <a:p>
            <a:r>
              <a:rPr lang="en-US" sz="1200" b="0" i="0" u="none" strike="noStrike" kern="1200" baseline="0" dirty="0">
                <a:solidFill>
                  <a:schemeClr val="tx1"/>
                </a:solidFill>
                <a:latin typeface="+mn-lt"/>
                <a:ea typeface="+mn-ea"/>
                <a:cs typeface="+mn-cs"/>
              </a:rPr>
              <a:t>intersection/roadway geometric characteristics, the number of general-purpose and</a:t>
            </a:r>
          </a:p>
          <a:p>
            <a:r>
              <a:rPr lang="en-US" sz="1200" b="0" i="0" u="none" strike="noStrike" kern="1200" baseline="0" dirty="0">
                <a:solidFill>
                  <a:schemeClr val="tx1"/>
                </a:solidFill>
                <a:latin typeface="+mn-lt"/>
                <a:ea typeface="+mn-ea"/>
                <a:cs typeface="+mn-cs"/>
              </a:rPr>
              <a:t>HOV lanes, ramp metering locations and their timings, detector locations, O-D trip</a:t>
            </a:r>
          </a:p>
          <a:p>
            <a:r>
              <a:rPr lang="en-US" sz="1200" b="0" i="0" u="none" strike="noStrike" kern="1200" baseline="0" dirty="0">
                <a:solidFill>
                  <a:schemeClr val="tx1"/>
                </a:solidFill>
                <a:latin typeface="+mn-lt"/>
                <a:ea typeface="+mn-ea"/>
                <a:cs typeface="+mn-cs"/>
              </a:rPr>
              <a:t>tables, etc. Low data requirements are indicated by a ●, moderate data requirements</a:t>
            </a:r>
          </a:p>
          <a:p>
            <a:r>
              <a:rPr lang="en-US" sz="1200" b="0" i="0" u="none" strike="noStrike" kern="1200" baseline="0" dirty="0">
                <a:solidFill>
                  <a:schemeClr val="tx1"/>
                </a:solidFill>
                <a:latin typeface="+mn-lt"/>
                <a:ea typeface="+mn-ea"/>
                <a:cs typeface="+mn-cs"/>
              </a:rPr>
              <a:t>are indicated by a ∅, and data-intensive tools are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Computer Run Time: </a:t>
            </a:r>
            <a:r>
              <a:rPr lang="en-US" sz="1200" b="0" i="0" u="none" strike="noStrike" kern="1200" baseline="0" dirty="0">
                <a:solidFill>
                  <a:schemeClr val="tx1"/>
                </a:solidFill>
                <a:latin typeface="+mn-lt"/>
                <a:ea typeface="+mn-ea"/>
                <a:cs typeface="+mn-cs"/>
              </a:rPr>
              <a:t>Assuming that adequate computer hardware is available, how</a:t>
            </a:r>
          </a:p>
          <a:p>
            <a:r>
              <a:rPr lang="en-US" sz="1200" b="0" i="0" u="none" strike="noStrike" kern="1200" baseline="0" dirty="0">
                <a:solidFill>
                  <a:schemeClr val="tx1"/>
                </a:solidFill>
                <a:latin typeface="+mn-lt"/>
                <a:ea typeface="+mn-ea"/>
                <a:cs typeface="+mn-cs"/>
              </a:rPr>
              <a:t>long does the tool take to perform the analysis? Run times of less than 5 minutes are</a:t>
            </a:r>
          </a:p>
          <a:p>
            <a:r>
              <a:rPr lang="en-US" sz="1200" b="0" i="0" u="none" strike="noStrike" kern="1200" baseline="0" dirty="0">
                <a:solidFill>
                  <a:schemeClr val="tx1"/>
                </a:solidFill>
                <a:latin typeface="+mn-lt"/>
                <a:ea typeface="+mn-ea"/>
                <a:cs typeface="+mn-cs"/>
              </a:rPr>
              <a:t>considered minimal (●), run times averaging from 5 minutes to 1 hour are considered</a:t>
            </a:r>
          </a:p>
          <a:p>
            <a:r>
              <a:rPr lang="en-US" sz="1200" b="0" i="0" u="none" strike="noStrike" kern="1200" baseline="0" dirty="0">
                <a:solidFill>
                  <a:schemeClr val="tx1"/>
                </a:solidFill>
                <a:latin typeface="+mn-lt"/>
                <a:ea typeface="+mn-ea"/>
                <a:cs typeface="+mn-cs"/>
              </a:rPr>
              <a:t>moderate (∅), and run times lasting more than 1 hour per run are considered long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Post-Processing Requirements: </a:t>
            </a:r>
            <a:r>
              <a:rPr lang="en-US" sz="1200" b="0" i="0" u="none" strike="noStrike" kern="1200" baseline="0" dirty="0">
                <a:solidFill>
                  <a:schemeClr val="tx1"/>
                </a:solidFill>
                <a:latin typeface="+mn-lt"/>
                <a:ea typeface="+mn-ea"/>
                <a:cs typeface="+mn-cs"/>
              </a:rPr>
              <a:t>Does the tool generally produce output in formats</a:t>
            </a:r>
          </a:p>
          <a:p>
            <a:r>
              <a:rPr lang="en-US" sz="1200" b="0" i="0" u="none" strike="noStrike" kern="1200" baseline="0" dirty="0">
                <a:solidFill>
                  <a:schemeClr val="tx1"/>
                </a:solidFill>
                <a:latin typeface="+mn-lt"/>
                <a:ea typeface="+mn-ea"/>
                <a:cs typeface="+mn-cs"/>
              </a:rPr>
              <a:t>that require no further post-processing or reformatting? Many tools cannot calculate</a:t>
            </a:r>
          </a:p>
          <a:p>
            <a:r>
              <a:rPr lang="en-US" sz="1200" b="0" i="0" u="none" strike="noStrike" kern="1200" baseline="0" dirty="0">
                <a:solidFill>
                  <a:schemeClr val="tx1"/>
                </a:solidFill>
                <a:latin typeface="+mn-lt"/>
                <a:ea typeface="+mn-ea"/>
                <a:cs typeface="+mn-cs"/>
              </a:rPr>
              <a:t>travel time directly; instead, users must invest additional time to generate this output</a:t>
            </a:r>
          </a:p>
          <a:p>
            <a:r>
              <a:rPr lang="en-US" sz="1200" b="0" i="0" u="none" strike="noStrike" kern="1200" baseline="0" dirty="0">
                <a:solidFill>
                  <a:schemeClr val="tx1"/>
                </a:solidFill>
                <a:latin typeface="+mn-lt"/>
                <a:ea typeface="+mn-ea"/>
                <a:cs typeface="+mn-cs"/>
              </a:rPr>
              <a:t>from speed and distance information. Tools requiring little or no post-processing or</a:t>
            </a:r>
          </a:p>
          <a:p>
            <a:r>
              <a:rPr lang="en-US" sz="1200" b="0" i="0" u="none" strike="noStrike" kern="1200" baseline="0" dirty="0">
                <a:solidFill>
                  <a:schemeClr val="tx1"/>
                </a:solidFill>
                <a:latin typeface="+mn-lt"/>
                <a:ea typeface="+mn-ea"/>
                <a:cs typeface="+mn-cs"/>
              </a:rPr>
              <a:t>reformatting are indicated by a ●, those with moderate amounts are indicated by a ∅,</a:t>
            </a:r>
          </a:p>
          <a:p>
            <a:r>
              <a:rPr lang="en-US" sz="1200" b="0" i="0" u="none" strike="noStrike" kern="1200" baseline="0" dirty="0">
                <a:solidFill>
                  <a:schemeClr val="tx1"/>
                </a:solidFill>
                <a:latin typeface="+mn-lt"/>
                <a:ea typeface="+mn-ea"/>
                <a:cs typeface="+mn-cs"/>
              </a:rPr>
              <a:t>and tools requiring a significant amount of post-processing and/or additional coding</a:t>
            </a:r>
          </a:p>
          <a:p>
            <a:r>
              <a:rPr lang="en-US" sz="1200" b="0" i="0" u="none" strike="noStrike" kern="1200" baseline="0" dirty="0">
                <a:solidFill>
                  <a:schemeClr val="tx1"/>
                </a:solidFill>
                <a:latin typeface="+mn-lt"/>
                <a:ea typeface="+mn-ea"/>
                <a:cs typeface="+mn-cs"/>
              </a:rPr>
              <a:t>are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Documentation: </a:t>
            </a:r>
            <a:r>
              <a:rPr lang="en-US" sz="1200" b="0" i="0" u="none" strike="noStrike" kern="1200" baseline="0" dirty="0">
                <a:solidFill>
                  <a:schemeClr val="tx1"/>
                </a:solidFill>
                <a:latin typeface="+mn-lt"/>
                <a:ea typeface="+mn-ea"/>
                <a:cs typeface="+mn-cs"/>
              </a:rPr>
              <a:t>Does the tool have a detailed and well-written user’s manual? Are</a:t>
            </a:r>
          </a:p>
          <a:p>
            <a:r>
              <a:rPr lang="en-US" sz="1200" b="0" i="0" u="none" strike="noStrike" kern="1200" baseline="0" dirty="0">
                <a:solidFill>
                  <a:schemeClr val="tx1"/>
                </a:solidFill>
                <a:latin typeface="+mn-lt"/>
                <a:ea typeface="+mn-ea"/>
                <a:cs typeface="+mn-cs"/>
              </a:rPr>
              <a:t>there articles and reports on past projects evaluated using this type of tool? Excellent</a:t>
            </a:r>
          </a:p>
          <a:p>
            <a:r>
              <a:rPr lang="en-US" sz="1200" b="0" i="0" u="none" strike="noStrike" kern="1200" baseline="0" dirty="0">
                <a:solidFill>
                  <a:schemeClr val="tx1"/>
                </a:solidFill>
                <a:latin typeface="+mn-lt"/>
                <a:ea typeface="+mn-ea"/>
                <a:cs typeface="+mn-cs"/>
              </a:rPr>
              <a:t>documentation is indicated by a ●, moderate documentation is indicated by a ∅, and</a:t>
            </a:r>
          </a:p>
          <a:p>
            <a:r>
              <a:rPr lang="en-US" sz="1200" b="0" i="0" u="none" strike="noStrike" kern="1200" baseline="0" dirty="0">
                <a:solidFill>
                  <a:schemeClr val="tx1"/>
                </a:solidFill>
                <a:latin typeface="+mn-lt"/>
                <a:ea typeface="+mn-ea"/>
                <a:cs typeface="+mn-cs"/>
              </a:rPr>
              <a:t>little or no documentation is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User Support: </a:t>
            </a:r>
            <a:r>
              <a:rPr lang="en-US" sz="1200" b="0" i="0" u="none" strike="noStrike" kern="1200" baseline="0" dirty="0">
                <a:solidFill>
                  <a:schemeClr val="tx1"/>
                </a:solidFill>
                <a:latin typeface="+mn-lt"/>
                <a:ea typeface="+mn-ea"/>
                <a:cs typeface="+mn-cs"/>
              </a:rPr>
              <a:t>Is technical support generally available for this tool? Are there mailing</a:t>
            </a:r>
          </a:p>
          <a:p>
            <a:r>
              <a:rPr lang="en-US" sz="1200" b="0" i="0" u="none" strike="noStrike" kern="1200" baseline="0" dirty="0">
                <a:solidFill>
                  <a:schemeClr val="tx1"/>
                </a:solidFill>
                <a:latin typeface="+mn-lt"/>
                <a:ea typeface="+mn-ea"/>
                <a:cs typeface="+mn-cs"/>
              </a:rPr>
              <a:t>lists, chat rooms, or newsgroups dedicated to this tool where users can communicate</a:t>
            </a:r>
          </a:p>
          <a:p>
            <a:r>
              <a:rPr lang="en-US" sz="1200" b="0" i="0" u="none" strike="noStrike" kern="1200" baseline="0" dirty="0">
                <a:solidFill>
                  <a:schemeClr val="tx1"/>
                </a:solidFill>
                <a:latin typeface="+mn-lt"/>
                <a:ea typeface="+mn-ea"/>
                <a:cs typeface="+mn-cs"/>
              </a:rPr>
              <a:t>with each other? Tools with a high level of user support are indicated by a ●,</a:t>
            </a:r>
          </a:p>
          <a:p>
            <a:r>
              <a:rPr lang="en-US" sz="1200" b="0" i="0" u="none" strike="noStrike" kern="1200" baseline="0" dirty="0">
                <a:solidFill>
                  <a:schemeClr val="tx1"/>
                </a:solidFill>
                <a:latin typeface="+mn-lt"/>
                <a:ea typeface="+mn-ea"/>
                <a:cs typeface="+mn-cs"/>
              </a:rPr>
              <a:t>moderate support is indicated by a ∅, and no support is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Key Parameters Can Be User-Defined: </a:t>
            </a:r>
            <a:r>
              <a:rPr lang="en-US" sz="1200" b="0" i="0" u="none" strike="noStrike" kern="1200" baseline="0" dirty="0">
                <a:solidFill>
                  <a:schemeClr val="tx1"/>
                </a:solidFill>
                <a:latin typeface="+mn-lt"/>
                <a:ea typeface="+mn-ea"/>
                <a:cs typeface="+mn-cs"/>
              </a:rPr>
              <a:t>Does the tool allow for customization of the</a:t>
            </a:r>
          </a:p>
          <a:p>
            <a:r>
              <a:rPr lang="en-US" sz="1200" b="0" i="0" u="none" strike="noStrike" kern="1200" baseline="0" dirty="0">
                <a:solidFill>
                  <a:schemeClr val="tx1"/>
                </a:solidFill>
                <a:latin typeface="+mn-lt"/>
                <a:ea typeface="+mn-ea"/>
                <a:cs typeface="+mn-cs"/>
              </a:rPr>
              <a:t>key analytical parameters? Is the tool flexible enough to allow for customization (e.g.,</a:t>
            </a:r>
          </a:p>
          <a:p>
            <a:r>
              <a:rPr lang="en-US" sz="1200" b="0" i="0" u="none" strike="noStrike" kern="1200" baseline="0" dirty="0">
                <a:solidFill>
                  <a:schemeClr val="tx1"/>
                </a:solidFill>
                <a:latin typeface="+mn-lt"/>
                <a:ea typeface="+mn-ea"/>
                <a:cs typeface="+mn-cs"/>
              </a:rPr>
              <a:t>many microsimulation tools are flexible enough to allow users to add custom</a:t>
            </a:r>
          </a:p>
          <a:p>
            <a:r>
              <a:rPr lang="en-US" sz="1200" b="0" i="0" u="none" strike="noStrike" kern="1200" baseline="0" dirty="0">
                <a:solidFill>
                  <a:schemeClr val="tx1"/>
                </a:solidFill>
                <a:latin typeface="+mn-lt"/>
                <a:ea typeface="+mn-ea"/>
                <a:cs typeface="+mn-cs"/>
              </a:rPr>
              <a:t>31</a:t>
            </a:r>
          </a:p>
          <a:p>
            <a:r>
              <a:rPr lang="en-US" sz="1200" b="0" i="0" u="none" strike="noStrike" kern="1200" baseline="0" dirty="0">
                <a:solidFill>
                  <a:schemeClr val="tx1"/>
                </a:solidFill>
                <a:latin typeface="+mn-lt"/>
                <a:ea typeface="+mn-ea"/>
                <a:cs typeface="+mn-cs"/>
              </a:rPr>
              <a:t>programming codes in addition to the standard package)? Available customization is</a:t>
            </a:r>
          </a:p>
          <a:p>
            <a:r>
              <a:rPr lang="en-US" sz="1200" b="0" i="0" u="none" strike="noStrike" kern="1200" baseline="0" dirty="0">
                <a:solidFill>
                  <a:schemeClr val="tx1"/>
                </a:solidFill>
                <a:latin typeface="+mn-lt"/>
                <a:ea typeface="+mn-ea"/>
                <a:cs typeface="+mn-cs"/>
              </a:rPr>
              <a:t>indicated by a ●, limited customization capabilities are indicated by a ∅, and lack of</a:t>
            </a:r>
          </a:p>
          <a:p>
            <a:r>
              <a:rPr lang="en-US" sz="1200" b="0" i="0" u="none" strike="noStrike" kern="1200" baseline="0" dirty="0">
                <a:solidFill>
                  <a:schemeClr val="tx1"/>
                </a:solidFill>
                <a:latin typeface="+mn-lt"/>
                <a:ea typeface="+mn-ea"/>
                <a:cs typeface="+mn-cs"/>
              </a:rPr>
              <a:t>customization is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Default Values Are Provided: </a:t>
            </a:r>
            <a:r>
              <a:rPr lang="en-US" sz="1200" b="0" i="0" u="none" strike="noStrike" kern="1200" baseline="0" dirty="0">
                <a:solidFill>
                  <a:schemeClr val="tx1"/>
                </a:solidFill>
                <a:latin typeface="+mn-lt"/>
                <a:ea typeface="+mn-ea"/>
                <a:cs typeface="+mn-cs"/>
              </a:rPr>
              <a:t>Does the tool generally provide default values for its</a:t>
            </a:r>
          </a:p>
          <a:p>
            <a:r>
              <a:rPr lang="en-US" sz="1200" b="0" i="0" u="none" strike="noStrike" kern="1200" baseline="0" dirty="0">
                <a:solidFill>
                  <a:schemeClr val="tx1"/>
                </a:solidFill>
                <a:latin typeface="+mn-lt"/>
                <a:ea typeface="+mn-ea"/>
                <a:cs typeface="+mn-cs"/>
              </a:rPr>
              <a:t>parameters, rates, or impact values? In some cases, there is not enough time and</a:t>
            </a:r>
          </a:p>
          <a:p>
            <a:r>
              <a:rPr lang="en-US" sz="1200" b="0" i="0" u="none" strike="noStrike" kern="1200" baseline="0" dirty="0">
                <a:solidFill>
                  <a:schemeClr val="tx1"/>
                </a:solidFill>
                <a:latin typeface="+mn-lt"/>
                <a:ea typeface="+mn-ea"/>
                <a:cs typeface="+mn-cs"/>
              </a:rPr>
              <a:t>resources to collect the appropriate values for all of the necessary parameters (e.g.,</a:t>
            </a:r>
          </a:p>
          <a:p>
            <a:r>
              <a:rPr lang="en-US" sz="1200" b="0" i="0" u="none" strike="noStrike" kern="1200" baseline="0" dirty="0">
                <a:solidFill>
                  <a:schemeClr val="tx1"/>
                </a:solidFill>
                <a:latin typeface="+mn-lt"/>
                <a:ea typeface="+mn-ea"/>
                <a:cs typeface="+mn-cs"/>
              </a:rPr>
              <a:t>average walking speed, average reaction time, etc.). Tools with defaults available for</a:t>
            </a:r>
          </a:p>
          <a:p>
            <a:r>
              <a:rPr lang="en-US" sz="1200" b="0" i="0" u="none" strike="noStrike" kern="1200" baseline="0" dirty="0">
                <a:solidFill>
                  <a:schemeClr val="tx1"/>
                </a:solidFill>
                <a:latin typeface="+mn-lt"/>
                <a:ea typeface="+mn-ea"/>
                <a:cs typeface="+mn-cs"/>
              </a:rPr>
              <a:t>most parameters are indicated by a ●, tools with some defaults are indicated by a ∅,</a:t>
            </a:r>
          </a:p>
          <a:p>
            <a:r>
              <a:rPr lang="en-US" sz="1200" b="0" i="0" u="none" strike="noStrike" kern="1200" baseline="0" dirty="0">
                <a:solidFill>
                  <a:schemeClr val="tx1"/>
                </a:solidFill>
                <a:latin typeface="+mn-lt"/>
                <a:ea typeface="+mn-ea"/>
                <a:cs typeface="+mn-cs"/>
              </a:rPr>
              <a:t>and tools with few or no defaults available are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Integration With Other Software: </a:t>
            </a:r>
            <a:r>
              <a:rPr lang="en-US" sz="1200" b="0" i="0" u="none" strike="noStrike" kern="1200" baseline="0" dirty="0">
                <a:solidFill>
                  <a:schemeClr val="tx1"/>
                </a:solidFill>
                <a:latin typeface="+mn-lt"/>
                <a:ea typeface="+mn-ea"/>
                <a:cs typeface="+mn-cs"/>
              </a:rPr>
              <a:t>Does the tool generally have export/import</a:t>
            </a:r>
          </a:p>
          <a:p>
            <a:r>
              <a:rPr lang="en-US" sz="1200" b="0" i="0" u="none" strike="noStrike" kern="1200" baseline="0" dirty="0">
                <a:solidFill>
                  <a:schemeClr val="tx1"/>
                </a:solidFill>
                <a:latin typeface="+mn-lt"/>
                <a:ea typeface="+mn-ea"/>
                <a:cs typeface="+mn-cs"/>
              </a:rPr>
              <a:t>features to/from other software (e.g., integration with Microsoft® Excel, Geographic</a:t>
            </a:r>
          </a:p>
          <a:p>
            <a:r>
              <a:rPr lang="en-US" sz="1200" b="0" i="0" u="none" strike="noStrike" kern="1200" baseline="0" dirty="0">
                <a:solidFill>
                  <a:schemeClr val="tx1"/>
                </a:solidFill>
                <a:latin typeface="+mn-lt"/>
                <a:ea typeface="+mn-ea"/>
                <a:cs typeface="+mn-cs"/>
              </a:rPr>
              <a:t>Information Systems (GIS) tools, other traffic analysis tools, etc.)? Simple</a:t>
            </a:r>
          </a:p>
          <a:p>
            <a:r>
              <a:rPr lang="en-US" sz="1200" b="0" i="0" u="none" strike="noStrike" kern="1200" baseline="0" dirty="0">
                <a:solidFill>
                  <a:schemeClr val="tx1"/>
                </a:solidFill>
                <a:latin typeface="+mn-lt"/>
                <a:ea typeface="+mn-ea"/>
                <a:cs typeface="+mn-cs"/>
              </a:rPr>
              <a:t>export/import features are indicated by a ●, tools with some or limited capabilities are</a:t>
            </a:r>
          </a:p>
          <a:p>
            <a:r>
              <a:rPr lang="en-US" sz="1200" b="0" i="0" u="none" strike="noStrike" kern="1200" baseline="0" dirty="0">
                <a:solidFill>
                  <a:schemeClr val="tx1"/>
                </a:solidFill>
                <a:latin typeface="+mn-lt"/>
                <a:ea typeface="+mn-ea"/>
                <a:cs typeface="+mn-cs"/>
              </a:rPr>
              <a:t>indicated by a ∅, and tools with no import/export capabilities are indicated by an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Animation/Presentation: </a:t>
            </a:r>
            <a:r>
              <a:rPr lang="en-US" sz="1200" b="0" i="0" u="none" strike="noStrike" kern="1200" baseline="0" dirty="0">
                <a:solidFill>
                  <a:schemeClr val="tx1"/>
                </a:solidFill>
                <a:latin typeface="+mn-lt"/>
                <a:ea typeface="+mn-ea"/>
                <a:cs typeface="+mn-cs"/>
              </a:rPr>
              <a:t>Does the tool have animation/presentation features (e.g.,</a:t>
            </a:r>
          </a:p>
          <a:p>
            <a:r>
              <a:rPr lang="en-US" sz="1200" b="0" i="0" u="none" strike="noStrike" kern="1200" baseline="0" dirty="0">
                <a:solidFill>
                  <a:schemeClr val="tx1"/>
                </a:solidFill>
                <a:latin typeface="+mn-lt"/>
                <a:ea typeface="+mn-ea"/>
                <a:cs typeface="+mn-cs"/>
              </a:rPr>
              <a:t>animated, colorful, three-dimensional views, zoom-in/-out capabilities, detailed link</a:t>
            </a:r>
          </a:p>
          <a:p>
            <a:r>
              <a:rPr lang="en-US" sz="1200" b="0" i="0" u="none" strike="noStrike" kern="1200" baseline="0" dirty="0">
                <a:solidFill>
                  <a:schemeClr val="tx1"/>
                </a:solidFill>
                <a:latin typeface="+mn-lt"/>
                <a:ea typeface="+mn-ea"/>
                <a:cs typeface="+mn-cs"/>
              </a:rPr>
              <a:t>views as opposed to “stick figures,” ability to produce charts and tables, etc.)?</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417514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Availability of quality data. </a:t>
            </a:r>
            <a:r>
              <a:rPr lang="en-US" sz="1200" b="0" i="0" u="none" strike="noStrike" kern="1200" baseline="0" dirty="0">
                <a:solidFill>
                  <a:schemeClr val="tx1"/>
                </a:solidFill>
                <a:latin typeface="+mn-lt"/>
                <a:ea typeface="+mn-ea"/>
                <a:cs typeface="+mn-cs"/>
              </a:rPr>
              <a:t>If good data are not available, the user should consider a</a:t>
            </a:r>
          </a:p>
          <a:p>
            <a:r>
              <a:rPr lang="en-US" sz="1200" b="0" i="0" u="none" strike="noStrike" kern="1200" baseline="0" dirty="0">
                <a:solidFill>
                  <a:schemeClr val="tx1"/>
                </a:solidFill>
                <a:latin typeface="+mn-lt"/>
                <a:ea typeface="+mn-ea"/>
                <a:cs typeface="+mn-cs"/>
              </a:rPr>
              <a:t>less data-intensive tool category, such as a sketch-planning tool rather than</a:t>
            </a:r>
          </a:p>
          <a:p>
            <a:r>
              <a:rPr lang="en-US" sz="1200" b="0" i="0" u="none" strike="noStrike" kern="1200" baseline="0" dirty="0">
                <a:solidFill>
                  <a:schemeClr val="tx1"/>
                </a:solidFill>
                <a:latin typeface="+mn-lt"/>
                <a:ea typeface="+mn-ea"/>
                <a:cs typeface="+mn-cs"/>
              </a:rPr>
              <a:t>microsimulation. However, the results of the simpler tool categories are usually more</a:t>
            </a:r>
          </a:p>
          <a:p>
            <a:r>
              <a:rPr lang="en-US" sz="1200" b="0" i="0" u="none" strike="noStrike" kern="1200" baseline="0" dirty="0">
                <a:solidFill>
                  <a:schemeClr val="tx1"/>
                </a:solidFill>
                <a:latin typeface="+mn-lt"/>
                <a:ea typeface="+mn-ea"/>
                <a:cs typeface="+mn-cs"/>
              </a:rPr>
              <a:t>generalized, so the user should carefully balance the needs of a more detailed analysis</a:t>
            </a:r>
          </a:p>
          <a:p>
            <a:r>
              <a:rPr lang="en-US" sz="1200" b="0" i="0" u="none" strike="noStrike" kern="1200" baseline="0" dirty="0">
                <a:solidFill>
                  <a:schemeClr val="tx1"/>
                </a:solidFill>
                <a:latin typeface="+mn-lt"/>
                <a:ea typeface="+mn-ea"/>
                <a:cs typeface="+mn-cs"/>
              </a:rPr>
              <a:t>with the amount of data required.</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Limited empirical data. </a:t>
            </a:r>
            <a:r>
              <a:rPr lang="en-US" sz="1200" b="0" i="0" u="none" strike="noStrike" kern="1200" baseline="0" dirty="0">
                <a:solidFill>
                  <a:schemeClr val="tx1"/>
                </a:solidFill>
                <a:latin typeface="+mn-lt"/>
                <a:ea typeface="+mn-ea"/>
                <a:cs typeface="+mn-cs"/>
              </a:rPr>
              <a:t>Data collection can often be the most costly component of a</a:t>
            </a:r>
          </a:p>
          <a:p>
            <a:r>
              <a:rPr lang="en-US" sz="1200" b="0" i="0" u="none" strike="noStrike" kern="1200" baseline="0" dirty="0">
                <a:solidFill>
                  <a:schemeClr val="tx1"/>
                </a:solidFill>
                <a:latin typeface="+mn-lt"/>
                <a:ea typeface="+mn-ea"/>
                <a:cs typeface="+mn-cs"/>
              </a:rPr>
              <a:t>study. The best approach is to look at the ultimate goals and objectives of the task and</a:t>
            </a:r>
          </a:p>
          <a:p>
            <a:r>
              <a:rPr lang="en-US" sz="1200" b="0" i="0" u="none" strike="noStrike" kern="1200" baseline="0" dirty="0">
                <a:solidFill>
                  <a:schemeClr val="tx1"/>
                </a:solidFill>
                <a:latin typeface="+mn-lt"/>
                <a:ea typeface="+mn-ea"/>
                <a:cs typeface="+mn-cs"/>
              </a:rPr>
              <a:t>focus data collection on the data that are crucial to the study.</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Limited funding. </a:t>
            </a:r>
            <a:r>
              <a:rPr lang="en-US" sz="1200" b="0" i="0" u="none" strike="noStrike" kern="1200" baseline="0" dirty="0">
                <a:solidFill>
                  <a:schemeClr val="tx1"/>
                </a:solidFill>
                <a:latin typeface="+mn-lt"/>
                <a:ea typeface="+mn-ea"/>
                <a:cs typeface="+mn-cs"/>
              </a:rPr>
              <a:t>Limited funding for conducting the study, purchasing tools,</a:t>
            </a:r>
          </a:p>
          <a:p>
            <a:r>
              <a:rPr lang="en-US" sz="1200" b="0" i="0" u="none" strike="noStrike" kern="1200" baseline="0" dirty="0">
                <a:solidFill>
                  <a:schemeClr val="tx1"/>
                </a:solidFill>
                <a:latin typeface="+mn-lt"/>
                <a:ea typeface="+mn-ea"/>
                <a:cs typeface="+mn-cs"/>
              </a:rPr>
              <a:t>running analytical scenarios, and training users is often a consideration in</a:t>
            </a:r>
          </a:p>
          <a:p>
            <a:r>
              <a:rPr lang="en-US" sz="1200" b="0" i="0" u="none" strike="noStrike" kern="1200" baseline="0" dirty="0">
                <a:solidFill>
                  <a:schemeClr val="tx1"/>
                </a:solidFill>
                <a:latin typeface="+mn-lt"/>
                <a:ea typeface="+mn-ea"/>
                <a:cs typeface="+mn-cs"/>
              </a:rPr>
              <a:t>transportation studies. Traffic analysis tools can require a significant capital</a:t>
            </a:r>
          </a:p>
          <a:p>
            <a:r>
              <a:rPr lang="en-US" sz="1200" b="0" i="0" u="none" strike="noStrike" kern="1200" baseline="0" dirty="0">
                <a:solidFill>
                  <a:schemeClr val="tx1"/>
                </a:solidFill>
                <a:latin typeface="+mn-lt"/>
                <a:ea typeface="+mn-ea"/>
                <a:cs typeface="+mn-cs"/>
              </a:rPr>
              <a:t>investment. Software licensing and training fees can make up a large portion of the</a:t>
            </a:r>
          </a:p>
          <a:p>
            <a:r>
              <a:rPr lang="en-US" sz="1200" b="0" i="0" u="none" strike="noStrike" kern="1200" baseline="0" dirty="0">
                <a:solidFill>
                  <a:schemeClr val="tx1"/>
                </a:solidFill>
                <a:latin typeface="+mn-lt"/>
                <a:ea typeface="+mn-ea"/>
                <a:cs typeface="+mn-cs"/>
              </a:rPr>
              <a:t>budget. Also, the analysis of more scenarios costs money. When faced with funding</a:t>
            </a:r>
          </a:p>
          <a:p>
            <a:r>
              <a:rPr lang="en-US" sz="1200" b="0" i="0" u="none" strike="noStrike" kern="1200" baseline="0" dirty="0">
                <a:solidFill>
                  <a:schemeClr val="tx1"/>
                </a:solidFill>
                <a:latin typeface="+mn-lt"/>
                <a:ea typeface="+mn-ea"/>
                <a:cs typeface="+mn-cs"/>
              </a:rPr>
              <a:t>limitations, focus on the project’s goals and objectives, and try to identify the point of</a:t>
            </a:r>
          </a:p>
          <a:p>
            <a:r>
              <a:rPr lang="en-US" sz="1200" b="0" i="0" u="none" strike="noStrike" kern="1200" baseline="0" dirty="0">
                <a:solidFill>
                  <a:schemeClr val="tx1"/>
                </a:solidFill>
                <a:latin typeface="+mn-lt"/>
                <a:ea typeface="+mn-ea"/>
                <a:cs typeface="+mn-cs"/>
              </a:rPr>
              <a:t>diminishing returns for the investment.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Training limitations. </a:t>
            </a:r>
            <a:r>
              <a:rPr lang="en-US" sz="1200" b="0" i="0" u="none" strike="noStrike" kern="1200" baseline="0" dirty="0">
                <a:solidFill>
                  <a:schemeClr val="tx1"/>
                </a:solidFill>
                <a:latin typeface="+mn-lt"/>
                <a:ea typeface="+mn-ea"/>
                <a:cs typeface="+mn-cs"/>
              </a:rPr>
              <a:t>Traffic simulation tools usually have steep learning curves and,</a:t>
            </a:r>
          </a:p>
          <a:p>
            <a:r>
              <a:rPr lang="en-US" sz="1200" b="0" i="0" u="none" strike="noStrike" kern="1200" baseline="0" dirty="0">
                <a:solidFill>
                  <a:schemeClr val="tx1"/>
                </a:solidFill>
                <a:latin typeface="+mn-lt"/>
                <a:ea typeface="+mn-ea"/>
                <a:cs typeface="+mn-cs"/>
              </a:rPr>
              <a:t>as a result, some transportation professionals do not receive adequate modeling and</a:t>
            </a:r>
          </a:p>
          <a:p>
            <a:r>
              <a:rPr lang="en-US" sz="1200" b="0" i="0" u="none" strike="noStrike" kern="1200" baseline="0" dirty="0">
                <a:solidFill>
                  <a:schemeClr val="tx1"/>
                </a:solidFill>
                <a:latin typeface="+mn-lt"/>
                <a:ea typeface="+mn-ea"/>
                <a:cs typeface="+mn-cs"/>
              </a:rPr>
              <a:t>simulation training.</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Limited resources. </a:t>
            </a:r>
            <a:r>
              <a:rPr lang="en-US" sz="1200" b="0" i="0" u="none" strike="noStrike" kern="1200" baseline="0" dirty="0">
                <a:solidFill>
                  <a:schemeClr val="tx1"/>
                </a:solidFill>
                <a:latin typeface="+mn-lt"/>
                <a:ea typeface="+mn-ea"/>
                <a:cs typeface="+mn-cs"/>
              </a:rPr>
              <a:t>Limitations in staffing, capabilities, and funding for building the</a:t>
            </a:r>
          </a:p>
          <a:p>
            <a:r>
              <a:rPr lang="en-US" sz="1200" b="0" i="0" u="none" strike="noStrike" kern="1200" baseline="0" dirty="0">
                <a:solidFill>
                  <a:schemeClr val="tx1"/>
                </a:solidFill>
                <a:latin typeface="+mn-lt"/>
                <a:ea typeface="+mn-ea"/>
                <a:cs typeface="+mn-cs"/>
              </a:rPr>
              <a:t>network and conducting the analysis should be considered. The implementation of</a:t>
            </a:r>
          </a:p>
          <a:p>
            <a:r>
              <a:rPr lang="en-US" sz="1200" b="0" i="0" u="none" strike="noStrike" kern="1200" baseline="0" dirty="0">
                <a:solidFill>
                  <a:schemeClr val="tx1"/>
                </a:solidFill>
                <a:latin typeface="+mn-lt"/>
                <a:ea typeface="+mn-ea"/>
                <a:cs typeface="+mn-cs"/>
              </a:rPr>
              <a:t>most traffic analysis tools is a resource-intensive process, especially in the model</a:t>
            </a:r>
          </a:p>
          <a:p>
            <a:r>
              <a:rPr lang="en-US" sz="1200" b="0" i="0" u="none" strike="noStrike" kern="1200" baseline="0" dirty="0">
                <a:solidFill>
                  <a:schemeClr val="tx1"/>
                </a:solidFill>
                <a:latin typeface="+mn-lt"/>
                <a:ea typeface="+mn-ea"/>
                <a:cs typeface="+mn-cs"/>
              </a:rPr>
              <a:t>coding and calibration (front-end) phases for simulation analyses. Careful scheduling</a:t>
            </a:r>
          </a:p>
          <a:p>
            <a:r>
              <a:rPr lang="en-US" sz="1200" b="0" i="0" u="none" strike="noStrike" kern="1200" baseline="0" dirty="0">
                <a:solidFill>
                  <a:schemeClr val="tx1"/>
                </a:solidFill>
                <a:latin typeface="+mn-lt"/>
                <a:ea typeface="+mn-ea"/>
                <a:cs typeface="+mn-cs"/>
              </a:rPr>
              <a:t>and pre-agreed upon acceptance criteria are necessary to keep the project focused and</a:t>
            </a:r>
          </a:p>
          <a:p>
            <a:r>
              <a:rPr lang="en-US" sz="1200" b="0" i="0" u="none" strike="noStrike" kern="1200" baseline="0" dirty="0">
                <a:solidFill>
                  <a:schemeClr val="tx1"/>
                </a:solidFill>
                <a:latin typeface="+mn-lt"/>
                <a:ea typeface="+mn-ea"/>
                <a:cs typeface="+mn-cs"/>
              </a:rPr>
              <a:t>on target.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Data input and the diversity and inconsistency of data. </a:t>
            </a:r>
            <a:r>
              <a:rPr lang="en-US" sz="1200" b="0" i="0" u="none" strike="noStrike" kern="1200" baseline="0" dirty="0">
                <a:solidFill>
                  <a:schemeClr val="tx1"/>
                </a:solidFill>
                <a:latin typeface="+mn-lt"/>
                <a:ea typeface="+mn-ea"/>
                <a:cs typeface="+mn-cs"/>
              </a:rPr>
              <a:t>Each tool uses unique</a:t>
            </a:r>
          </a:p>
          <a:p>
            <a:r>
              <a:rPr lang="en-US" sz="1200" b="0" i="0" u="none" strike="noStrike" kern="1200" baseline="0" dirty="0">
                <a:solidFill>
                  <a:schemeClr val="tx1"/>
                </a:solidFill>
                <a:latin typeface="+mn-lt"/>
                <a:ea typeface="+mn-ea"/>
                <a:cs typeface="+mn-cs"/>
              </a:rPr>
              <a:t>analytical methodologies, so the data requirements for analysis can vary greatly from</a:t>
            </a:r>
          </a:p>
          <a:p>
            <a:r>
              <a:rPr lang="en-US" sz="1200" b="0" i="0" u="none" strike="noStrike" kern="1200" baseline="0" dirty="0">
                <a:solidFill>
                  <a:schemeClr val="tx1"/>
                </a:solidFill>
                <a:latin typeface="+mn-lt"/>
                <a:ea typeface="+mn-ea"/>
                <a:cs typeface="+mn-cs"/>
              </a:rPr>
              <a:t>tool to tool and by tool category. In many cases, data from previous projects contribute</a:t>
            </a:r>
          </a:p>
          <a:p>
            <a:r>
              <a:rPr lang="en-US" sz="1200" b="0" i="0" u="none" strike="noStrike" kern="1200" baseline="0" dirty="0">
                <a:solidFill>
                  <a:schemeClr val="tx1"/>
                </a:solidFill>
                <a:latin typeface="+mn-lt"/>
                <a:ea typeface="+mn-ea"/>
                <a:cs typeface="+mn-cs"/>
              </a:rPr>
              <a:t>very little to a new analytical effort. Adequate resources must be budgeted for data</a:t>
            </a:r>
          </a:p>
          <a:p>
            <a:r>
              <a:rPr lang="en-US" sz="1200" b="0" i="0" u="none" strike="noStrike" kern="1200" baseline="0" dirty="0">
                <a:solidFill>
                  <a:schemeClr val="tx1"/>
                </a:solidFill>
                <a:latin typeface="+mn-lt"/>
                <a:ea typeface="+mn-ea"/>
                <a:cs typeface="+mn-cs"/>
              </a:rPr>
              <a:t>collection.</a:t>
            </a:r>
          </a:p>
          <a:p>
            <a:r>
              <a:rPr lang="en-US" sz="1200" b="0" i="0" u="none" strike="noStrike" kern="1200" baseline="0" dirty="0">
                <a:solidFill>
                  <a:schemeClr val="tx1"/>
                </a:solidFill>
                <a:latin typeface="+mn-lt"/>
                <a:ea typeface="+mn-ea"/>
                <a:cs typeface="+mn-cs"/>
              </a:rPr>
              <a:t>64</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Lack of understanding of the limitations of analytical tools. </a:t>
            </a:r>
            <a:r>
              <a:rPr lang="en-US" sz="1200" b="0" i="0" u="none" strike="noStrike" kern="1200" baseline="0" dirty="0">
                <a:solidFill>
                  <a:schemeClr val="tx1"/>
                </a:solidFill>
                <a:latin typeface="+mn-lt"/>
                <a:ea typeface="+mn-ea"/>
                <a:cs typeface="+mn-cs"/>
              </a:rPr>
              <a:t>Often, limitations and</a:t>
            </a:r>
          </a:p>
          <a:p>
            <a:r>
              <a:rPr lang="en-US" sz="1200" b="0" i="0" u="none" strike="noStrike" kern="1200" baseline="0" dirty="0">
                <a:solidFill>
                  <a:schemeClr val="tx1"/>
                </a:solidFill>
                <a:latin typeface="+mn-lt"/>
                <a:ea typeface="+mn-ea"/>
                <a:cs typeface="+mn-cs"/>
              </a:rPr>
              <a:t>“bugs” are not discovered until the project is underway. It is important to learn from</a:t>
            </a:r>
          </a:p>
          <a:p>
            <a:r>
              <a:rPr lang="en-US" sz="1200" b="0" i="0" u="none" strike="noStrike" kern="1200" baseline="0" dirty="0">
                <a:solidFill>
                  <a:schemeClr val="tx1"/>
                </a:solidFill>
                <a:latin typeface="+mn-lt"/>
                <a:ea typeface="+mn-ea"/>
                <a:cs typeface="+mn-cs"/>
              </a:rPr>
              <a:t>experiences with past projects or to communicate with fellow users of a particular tool</a:t>
            </a:r>
          </a:p>
          <a:p>
            <a:r>
              <a:rPr lang="en-US" sz="1200" b="0" i="0" u="none" strike="noStrike" kern="1200" baseline="0" dirty="0">
                <a:solidFill>
                  <a:schemeClr val="tx1"/>
                </a:solidFill>
                <a:latin typeface="+mn-lt"/>
                <a:ea typeface="+mn-ea"/>
                <a:cs typeface="+mn-cs"/>
              </a:rPr>
              <a:t>or tool category in order to assess the tool’s capabilities and limitations. By researching</a:t>
            </a:r>
          </a:p>
          <a:p>
            <a:r>
              <a:rPr lang="en-US" sz="1200" b="0" i="0" u="none" strike="noStrike" kern="1200" baseline="0" dirty="0">
                <a:solidFill>
                  <a:schemeClr val="tx1"/>
                </a:solidFill>
                <a:latin typeface="+mn-lt"/>
                <a:ea typeface="+mn-ea"/>
                <a:cs typeface="+mn-cs"/>
              </a:rPr>
              <a:t>the experiences of others, users can gain a better understanding of what they may</a:t>
            </a:r>
          </a:p>
          <a:p>
            <a:r>
              <a:rPr lang="en-US" sz="1200" b="0" i="0" u="none" strike="noStrike" kern="1200" baseline="0" dirty="0">
                <a:solidFill>
                  <a:schemeClr val="tx1"/>
                </a:solidFill>
                <a:latin typeface="+mn-lt"/>
                <a:ea typeface="+mn-ea"/>
                <a:cs typeface="+mn-cs"/>
              </a:rPr>
              <a:t>encounter as the project progresses.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Tools may not be designed to evaluate all types of impacts produced by</a:t>
            </a:r>
          </a:p>
          <a:p>
            <a:r>
              <a:rPr lang="en-US" sz="1200" b="1" i="0" u="none" strike="noStrike" kern="1200" baseline="0" dirty="0">
                <a:solidFill>
                  <a:schemeClr val="tx1"/>
                </a:solidFill>
                <a:latin typeface="+mn-lt"/>
                <a:ea typeface="+mn-ea"/>
                <a:cs typeface="+mn-cs"/>
              </a:rPr>
              <a:t>transportation strategies/applications. </a:t>
            </a:r>
            <a:r>
              <a:rPr lang="en-US" sz="1200" b="0" i="0" u="none" strike="noStrike" kern="1200" baseline="0" dirty="0">
                <a:solidFill>
                  <a:schemeClr val="tx1"/>
                </a:solidFill>
                <a:latin typeface="+mn-lt"/>
                <a:ea typeface="+mn-ea"/>
                <a:cs typeface="+mn-cs"/>
              </a:rPr>
              <a:t>The output measures produced by each tool</a:t>
            </a:r>
          </a:p>
          <a:p>
            <a:r>
              <a:rPr lang="en-US" sz="1200" b="0" i="0" u="none" strike="noStrike" kern="1200" baseline="0" dirty="0">
                <a:solidFill>
                  <a:schemeClr val="tx1"/>
                </a:solidFill>
                <a:latin typeface="+mn-lt"/>
                <a:ea typeface="+mn-ea"/>
                <a:cs typeface="+mn-cs"/>
              </a:rPr>
              <a:t>vary, so the process of matching the project’s desired performance measures with the</a:t>
            </a:r>
          </a:p>
          <a:p>
            <a:r>
              <a:rPr lang="en-US" sz="1200" b="0" i="0" u="none" strike="noStrike" kern="1200" baseline="0" dirty="0">
                <a:solidFill>
                  <a:schemeClr val="tx1"/>
                </a:solidFill>
                <a:latin typeface="+mn-lt"/>
                <a:ea typeface="+mn-ea"/>
                <a:cs typeface="+mn-cs"/>
              </a:rPr>
              <a:t>tool’s output is important. In addition, there are very few tools that directly analyze</a:t>
            </a:r>
          </a:p>
          <a:p>
            <a:r>
              <a:rPr lang="en-US" sz="1200" b="0" i="0" u="none" strike="noStrike" kern="1200" baseline="0" dirty="0">
                <a:solidFill>
                  <a:schemeClr val="tx1"/>
                </a:solidFill>
                <a:latin typeface="+mn-lt"/>
                <a:ea typeface="+mn-ea"/>
                <a:cs typeface="+mn-cs"/>
              </a:rPr>
              <a:t>ITS strategies and the impacts associated with them (e.g., reduction in incident</a:t>
            </a:r>
          </a:p>
          <a:p>
            <a:r>
              <a:rPr lang="en-US" sz="1200" b="0" i="0" u="none" strike="noStrike" kern="1200" baseline="0" dirty="0">
                <a:solidFill>
                  <a:schemeClr val="tx1"/>
                </a:solidFill>
                <a:latin typeface="+mn-lt"/>
                <a:ea typeface="+mn-ea"/>
                <a:cs typeface="+mn-cs"/>
              </a:rPr>
              <a:t>duration, agency cost savings, etc.).</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Lack of features. </a:t>
            </a:r>
            <a:r>
              <a:rPr lang="en-US" sz="1200" b="0" i="0" u="none" strike="noStrike" kern="1200" baseline="0" dirty="0">
                <a:solidFill>
                  <a:schemeClr val="tx1"/>
                </a:solidFill>
                <a:latin typeface="+mn-lt"/>
                <a:ea typeface="+mn-ea"/>
                <a:cs typeface="+mn-cs"/>
              </a:rPr>
              <a:t>Some analytical tools are not designed to evaluate the specific</a:t>
            </a:r>
          </a:p>
          <a:p>
            <a:r>
              <a:rPr lang="en-US" sz="1200" b="0" i="0" u="none" strike="noStrike" kern="1200" baseline="0" dirty="0">
                <a:solidFill>
                  <a:schemeClr val="tx1"/>
                </a:solidFill>
                <a:latin typeface="+mn-lt"/>
                <a:ea typeface="+mn-ea"/>
                <a:cs typeface="+mn-cs"/>
              </a:rPr>
              <a:t>strategies that users would like to implement. This is more prevalent in modeling ITS</a:t>
            </a:r>
          </a:p>
          <a:p>
            <a:r>
              <a:rPr lang="en-US" sz="1200" b="0" i="0" u="none" strike="noStrike" kern="1200" baseline="0" dirty="0">
                <a:solidFill>
                  <a:schemeClr val="tx1"/>
                </a:solidFill>
                <a:latin typeface="+mn-lt"/>
                <a:ea typeface="+mn-ea"/>
                <a:cs typeface="+mn-cs"/>
              </a:rPr>
              <a:t>strategies or other advanced traffic operations strategies. Often, “tricking” the tool into</a:t>
            </a:r>
          </a:p>
          <a:p>
            <a:r>
              <a:rPr lang="en-US" sz="1200" b="0" i="0" u="none" strike="noStrike" kern="1200" baseline="0" dirty="0">
                <a:solidFill>
                  <a:schemeClr val="tx1"/>
                </a:solidFill>
                <a:latin typeface="+mn-lt"/>
                <a:ea typeface="+mn-ea"/>
                <a:cs typeface="+mn-cs"/>
              </a:rPr>
              <a:t>mimicking a certain strategy is a short-term solution; however, there should be</a:t>
            </a:r>
          </a:p>
          <a:p>
            <a:r>
              <a:rPr lang="en-US" sz="1200" b="0" i="0" u="none" strike="noStrike" kern="1200" baseline="0" dirty="0">
                <a:solidFill>
                  <a:schemeClr val="tx1"/>
                </a:solidFill>
                <a:latin typeface="+mn-lt"/>
                <a:ea typeface="+mn-ea"/>
                <a:cs typeface="+mn-cs"/>
              </a:rPr>
              <a:t>flexibility so that advanced users may customize the tools.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Desire to run real-time solutions</a:t>
            </a:r>
            <a:r>
              <a:rPr lang="en-US" sz="1200" b="0" i="0" u="none" strike="noStrike" kern="1200" baseline="0" dirty="0">
                <a:solidFill>
                  <a:schemeClr val="tx1"/>
                </a:solidFill>
                <a:latin typeface="+mn-lt"/>
                <a:ea typeface="+mn-ea"/>
                <a:cs typeface="+mn-cs"/>
              </a:rPr>
              <a:t>. Many tools require a significant amount of time for</a:t>
            </a:r>
          </a:p>
          <a:p>
            <a:r>
              <a:rPr lang="en-US" sz="1200" b="0" i="0" u="none" strike="noStrike" kern="1200" baseline="0" dirty="0">
                <a:solidFill>
                  <a:schemeClr val="tx1"/>
                </a:solidFill>
                <a:latin typeface="+mn-lt"/>
                <a:ea typeface="+mn-ea"/>
                <a:cs typeface="+mn-cs"/>
              </a:rPr>
              <a:t>setup, modeling, and analysis. It is hoped that future tools will be able to be linked to</a:t>
            </a:r>
          </a:p>
          <a:p>
            <a:r>
              <a:rPr lang="en-US" sz="1200" b="0" i="0" u="none" strike="noStrike" kern="1200" baseline="0" dirty="0">
                <a:solidFill>
                  <a:schemeClr val="tx1"/>
                </a:solidFill>
                <a:latin typeface="+mn-lt"/>
                <a:ea typeface="+mn-ea"/>
                <a:cs typeface="+mn-cs"/>
              </a:rPr>
              <a:t>traffic management centers (TMCs) and detectors so that the analysis can be</a:t>
            </a:r>
          </a:p>
          <a:p>
            <a:r>
              <a:rPr lang="en-US" sz="1200" b="0" i="0" u="none" strike="noStrike" kern="1200" baseline="0" dirty="0">
                <a:solidFill>
                  <a:schemeClr val="tx1"/>
                </a:solidFill>
                <a:latin typeface="+mn-lt"/>
                <a:ea typeface="+mn-ea"/>
                <a:cs typeface="+mn-cs"/>
              </a:rPr>
              <a:t>implemented directly and in real time. This would allow transportation professionals</a:t>
            </a:r>
          </a:p>
          <a:p>
            <a:r>
              <a:rPr lang="en-US" sz="1200" b="0" i="0" u="none" strike="noStrike" kern="1200" baseline="0" dirty="0">
                <a:solidFill>
                  <a:schemeClr val="tx1"/>
                </a:solidFill>
                <a:latin typeface="+mn-lt"/>
                <a:ea typeface="+mn-ea"/>
                <a:cs typeface="+mn-cs"/>
              </a:rPr>
              <a:t>to respond to recurring and nonrecurring congestion using real-time solutions.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Tendency to use simpler analytical tools and those available in house, although</a:t>
            </a:r>
          </a:p>
          <a:p>
            <a:r>
              <a:rPr lang="en-US" sz="1200" b="1" i="0" u="none" strike="noStrike" kern="1200" baseline="0" dirty="0">
                <a:solidFill>
                  <a:schemeClr val="tx1"/>
                </a:solidFill>
                <a:latin typeface="+mn-lt"/>
                <a:ea typeface="+mn-ea"/>
                <a:cs typeface="+mn-cs"/>
              </a:rPr>
              <a:t>they might not be the best tools for the job. </a:t>
            </a:r>
            <a:r>
              <a:rPr lang="en-US" sz="1200" b="0" i="0" u="none" strike="noStrike" kern="1200" baseline="0" dirty="0">
                <a:solidFill>
                  <a:schemeClr val="tx1"/>
                </a:solidFill>
                <a:latin typeface="+mn-lt"/>
                <a:ea typeface="+mn-ea"/>
                <a:cs typeface="+mn-cs"/>
              </a:rPr>
              <a:t>Because of lack of resources, past</a:t>
            </a:r>
          </a:p>
          <a:p>
            <a:r>
              <a:rPr lang="en-US" sz="1200" b="0" i="0" u="none" strike="noStrike" kern="1200" baseline="0" dirty="0">
                <a:solidFill>
                  <a:schemeClr val="tx1"/>
                </a:solidFill>
                <a:latin typeface="+mn-lt"/>
                <a:ea typeface="+mn-ea"/>
                <a:cs typeface="+mn-cs"/>
              </a:rPr>
              <a:t>experience, or lack of familiarity with other available tools, many agencies prefer to</a:t>
            </a:r>
          </a:p>
          <a:p>
            <a:r>
              <a:rPr lang="en-US" sz="1200" b="0" i="0" u="none" strike="noStrike" kern="1200" baseline="0" dirty="0">
                <a:solidFill>
                  <a:schemeClr val="tx1"/>
                </a:solidFill>
                <a:latin typeface="+mn-lt"/>
                <a:ea typeface="+mn-ea"/>
                <a:cs typeface="+mn-cs"/>
              </a:rPr>
              <a:t>use a tool currently in their possession, even if it is not the most appropriate tool for</a:t>
            </a:r>
          </a:p>
          <a:p>
            <a:r>
              <a:rPr lang="en-US" sz="1200" b="0" i="0" u="none" strike="noStrike" kern="1200" baseline="0" dirty="0">
                <a:solidFill>
                  <a:schemeClr val="tx1"/>
                </a:solidFill>
                <a:latin typeface="+mn-lt"/>
                <a:ea typeface="+mn-ea"/>
                <a:cs typeface="+mn-cs"/>
              </a:rPr>
              <a:t>the project.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Biases against models and traffic analysis tools. </a:t>
            </a:r>
            <a:r>
              <a:rPr lang="en-US" sz="1200" b="0" i="0" u="none" strike="noStrike" kern="1200" baseline="0" dirty="0">
                <a:solidFill>
                  <a:schemeClr val="tx1"/>
                </a:solidFill>
                <a:latin typeface="+mn-lt"/>
                <a:ea typeface="+mn-ea"/>
                <a:cs typeface="+mn-cs"/>
              </a:rPr>
              <a:t>These biases are not only because of</a:t>
            </a:r>
          </a:p>
          <a:p>
            <a:r>
              <a:rPr lang="en-US" sz="1200" b="0" i="0" u="none" strike="noStrike" kern="1200" baseline="0" dirty="0">
                <a:solidFill>
                  <a:schemeClr val="tx1"/>
                </a:solidFill>
                <a:latin typeface="+mn-lt"/>
                <a:ea typeface="+mn-ea"/>
                <a:cs typeface="+mn-cs"/>
              </a:rPr>
              <a:t>the challenges listed above, but also because models are not always reliable and are</a:t>
            </a:r>
          </a:p>
          <a:p>
            <a:r>
              <a:rPr lang="en-US" sz="1200" b="0" i="0" u="none" strike="noStrike" kern="1200" baseline="0" dirty="0">
                <a:solidFill>
                  <a:schemeClr val="tx1"/>
                </a:solidFill>
                <a:latin typeface="+mn-lt"/>
                <a:ea typeface="+mn-ea"/>
                <a:cs typeface="+mn-cs"/>
              </a:rPr>
              <a:t>often considered “black boxes.” Some transportation professionals prefer to use “</a:t>
            </a:r>
            <a:r>
              <a:rPr lang="en-US" sz="1200" b="0" i="0" u="none" strike="noStrike" kern="1200" baseline="0" dirty="0" err="1">
                <a:solidFill>
                  <a:schemeClr val="tx1"/>
                </a:solidFill>
                <a:latin typeface="+mn-lt"/>
                <a:ea typeface="+mn-ea"/>
                <a:cs typeface="+mn-cs"/>
              </a:rPr>
              <a:t>backof</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the-envelope” calculations, charts, or nomographs to estimate the results. This may</a:t>
            </a:r>
          </a:p>
          <a:p>
            <a:r>
              <a:rPr lang="en-US" sz="1200" b="0" i="0" u="none" strike="noStrike" kern="1200" baseline="0" dirty="0">
                <a:solidFill>
                  <a:schemeClr val="tx1"/>
                </a:solidFill>
                <a:latin typeface="+mn-lt"/>
                <a:ea typeface="+mn-ea"/>
                <a:cs typeface="+mn-cs"/>
              </a:rPr>
              <a:t>be adequate for simpler tasks; however, more complex projects require more advanced</a:t>
            </a:r>
          </a:p>
          <a:p>
            <a:r>
              <a:rPr lang="en-US" sz="1200" b="0" i="0" u="none" strike="noStrike" kern="1200" baseline="0" dirty="0">
                <a:solidFill>
                  <a:schemeClr val="tx1"/>
                </a:solidFill>
                <a:latin typeface="+mn-lt"/>
                <a:ea typeface="+mn-ea"/>
                <a:cs typeface="+mn-cs"/>
              </a:rPr>
              <a:t>tools.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Long computer run times. </a:t>
            </a:r>
            <a:r>
              <a:rPr lang="en-US" sz="1200" b="0" i="0" u="none" strike="noStrike" kern="1200" baseline="0" dirty="0">
                <a:solidFill>
                  <a:schemeClr val="tx1"/>
                </a:solidFill>
                <a:latin typeface="+mn-lt"/>
                <a:ea typeface="+mn-ea"/>
                <a:cs typeface="+mn-cs"/>
              </a:rPr>
              <a:t>Depending on the computer hardware and the scope of the</a:t>
            </a:r>
          </a:p>
          <a:p>
            <a:r>
              <a:rPr lang="en-US" sz="1200" b="0" i="0" u="none" strike="noStrike" kern="1200" baseline="0" dirty="0">
                <a:solidFill>
                  <a:schemeClr val="tx1"/>
                </a:solidFill>
                <a:latin typeface="+mn-lt"/>
                <a:ea typeface="+mn-ea"/>
                <a:cs typeface="+mn-cs"/>
              </a:rPr>
              <a:t>study (e.g., area size, data requirements, duration, analytical time periods, etc.), an</a:t>
            </a:r>
          </a:p>
          <a:p>
            <a:r>
              <a:rPr lang="en-US" sz="1200" b="0" i="0" u="none" strike="noStrike" kern="1200" baseline="0" dirty="0">
                <a:solidFill>
                  <a:schemeClr val="tx1"/>
                </a:solidFill>
                <a:latin typeface="+mn-lt"/>
                <a:ea typeface="+mn-ea"/>
                <a:cs typeface="+mn-cs"/>
              </a:rPr>
              <a:t>analytical run may range from a few seconds to several hours. The most effective</a:t>
            </a:r>
          </a:p>
          <a:p>
            <a:r>
              <a:rPr lang="en-US" sz="1200" b="0" i="0" u="none" strike="noStrike" kern="1200" baseline="0" dirty="0">
                <a:solidFill>
                  <a:schemeClr val="tx1"/>
                </a:solidFill>
                <a:latin typeface="+mn-lt"/>
                <a:ea typeface="+mn-ea"/>
                <a:cs typeface="+mn-cs"/>
              </a:rPr>
              <a:t>approaches to addressing this issue involve using the most robust computer</a:t>
            </a:r>
          </a:p>
          <a:p>
            <a:r>
              <a:rPr lang="en-US" sz="1200" b="0" i="0" u="none" strike="noStrike" kern="1200" baseline="0" dirty="0">
                <a:solidFill>
                  <a:schemeClr val="tx1"/>
                </a:solidFill>
                <a:latin typeface="+mn-lt"/>
                <a:ea typeface="+mn-ea"/>
                <a:cs typeface="+mn-cs"/>
              </a:rPr>
              <a:t>equipment available and/or carefully limiting the scope of the study to conform to the</a:t>
            </a:r>
          </a:p>
          <a:p>
            <a:r>
              <a:rPr lang="en-US" sz="1200" b="0" i="0" u="none" strike="noStrike" kern="1200" baseline="0" dirty="0">
                <a:solidFill>
                  <a:schemeClr val="tx1"/>
                </a:solidFill>
                <a:latin typeface="+mn-lt"/>
                <a:ea typeface="+mn-ea"/>
                <a:cs typeface="+mn-cs"/>
              </a:rPr>
              <a:t>analytical needs.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230836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Route Diversions: </a:t>
            </a:r>
            <a:r>
              <a:rPr lang="en-US" sz="1200" b="0" i="0" u="none" strike="noStrike" kern="1200" baseline="0" dirty="0">
                <a:solidFill>
                  <a:schemeClr val="tx1"/>
                </a:solidFill>
                <a:latin typeface="+mn-lt"/>
                <a:ea typeface="+mn-ea"/>
                <a:cs typeface="+mn-cs"/>
              </a:rPr>
              <a:t>Captures changes in travel routes, including pre-trip route</a:t>
            </a:r>
          </a:p>
          <a:p>
            <a:r>
              <a:rPr lang="fr-FR" sz="1200" b="0" i="0" u="none" strike="noStrike" kern="1200" baseline="0" dirty="0">
                <a:solidFill>
                  <a:schemeClr val="tx1"/>
                </a:solidFill>
                <a:latin typeface="+mn-lt"/>
                <a:ea typeface="+mn-ea"/>
                <a:cs typeface="+mn-cs"/>
              </a:rPr>
              <a:t>diversion and en route diversion.</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Mode Shifts: </a:t>
            </a:r>
            <a:r>
              <a:rPr lang="en-US" sz="1200" b="0" i="0" u="none" strike="noStrike" kern="1200" baseline="0" dirty="0">
                <a:solidFill>
                  <a:schemeClr val="tx1"/>
                </a:solidFill>
                <a:latin typeface="+mn-lt"/>
                <a:ea typeface="+mn-ea"/>
                <a:cs typeface="+mn-cs"/>
              </a:rPr>
              <a:t>Captures changes regarding the selection of travel modes.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Departure Time Choices: </a:t>
            </a:r>
            <a:r>
              <a:rPr lang="en-US" sz="1200" b="0" i="0" u="none" strike="noStrike" kern="1200" baseline="0" dirty="0">
                <a:solidFill>
                  <a:schemeClr val="tx1"/>
                </a:solidFill>
                <a:latin typeface="+mn-lt"/>
                <a:ea typeface="+mn-ea"/>
                <a:cs typeface="+mn-cs"/>
              </a:rPr>
              <a:t>Captures changes in the time of travel.</a:t>
            </a:r>
          </a:p>
          <a:p>
            <a:r>
              <a:rPr lang="fr-FR" sz="1200" b="0" i="0" u="none" strike="noStrike" kern="1200" baseline="0" dirty="0">
                <a:solidFill>
                  <a:schemeClr val="tx1"/>
                </a:solidFill>
                <a:latin typeface="+mn-lt"/>
                <a:ea typeface="+mn-ea"/>
                <a:cs typeface="+mn-cs"/>
              </a:rPr>
              <a:t>• </a:t>
            </a:r>
            <a:r>
              <a:rPr lang="fr-FR" sz="1200" b="1" i="0" u="none" strike="noStrike" kern="1200" baseline="0" dirty="0">
                <a:solidFill>
                  <a:schemeClr val="tx1"/>
                </a:solidFill>
                <a:latin typeface="+mn-lt"/>
                <a:ea typeface="+mn-ea"/>
                <a:cs typeface="+mn-cs"/>
              </a:rPr>
              <a:t>Destination Changes: </a:t>
            </a:r>
            <a:r>
              <a:rPr lang="fr-FR" sz="1200" b="0" i="0" u="none" strike="noStrike" kern="1200" baseline="0" dirty="0" err="1">
                <a:solidFill>
                  <a:schemeClr val="tx1"/>
                </a:solidFill>
                <a:latin typeface="+mn-lt"/>
                <a:ea typeface="+mn-ea"/>
                <a:cs typeface="+mn-cs"/>
              </a:rPr>
              <a:t>Represents</a:t>
            </a:r>
            <a:r>
              <a:rPr lang="fr-FR" sz="1200" b="0" i="0" u="none" strike="noStrike" kern="1200" baseline="0" dirty="0">
                <a:solidFill>
                  <a:schemeClr val="tx1"/>
                </a:solidFill>
                <a:latin typeface="+mn-lt"/>
                <a:ea typeface="+mn-ea"/>
                <a:cs typeface="+mn-cs"/>
              </a:rPr>
              <a:t> changes to </a:t>
            </a:r>
            <a:r>
              <a:rPr lang="fr-FR" sz="1200" b="0" i="0" u="none" strike="noStrike" kern="1200" baseline="0" dirty="0" err="1">
                <a:solidFill>
                  <a:schemeClr val="tx1"/>
                </a:solidFill>
                <a:latin typeface="+mn-lt"/>
                <a:ea typeface="+mn-ea"/>
                <a:cs typeface="+mn-cs"/>
              </a:rPr>
              <a:t>travel</a:t>
            </a:r>
            <a:r>
              <a:rPr lang="fr-FR" sz="1200" b="0" i="0" u="none" strike="noStrike" kern="1200" baseline="0" dirty="0">
                <a:solidFill>
                  <a:schemeClr val="tx1"/>
                </a:solidFill>
                <a:latin typeface="+mn-lt"/>
                <a:ea typeface="+mn-ea"/>
                <a:cs typeface="+mn-cs"/>
              </a:rPr>
              <a:t> destinations.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Induced/Foregone Demand: </a:t>
            </a:r>
            <a:r>
              <a:rPr lang="en-US" sz="1200" b="0" i="0" u="none" strike="noStrike" kern="1200" baseline="0" dirty="0">
                <a:solidFill>
                  <a:schemeClr val="tx1"/>
                </a:solidFill>
                <a:latin typeface="+mn-lt"/>
                <a:ea typeface="+mn-ea"/>
                <a:cs typeface="+mn-cs"/>
              </a:rPr>
              <a:t>Estimates new trips (induced demand) or foregone trips</a:t>
            </a:r>
          </a:p>
          <a:p>
            <a:r>
              <a:rPr lang="en-US" sz="1200" b="0" i="0" u="none" strike="noStrike" kern="1200" baseline="0" dirty="0">
                <a:solidFill>
                  <a:schemeClr val="tx1"/>
                </a:solidFill>
                <a:latin typeface="+mn-lt"/>
                <a:ea typeface="+mn-ea"/>
                <a:cs typeface="+mn-cs"/>
              </a:rPr>
              <a:t>resulting from the implementation of traffic management strategies.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248343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Network Connectivity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Common examples of network connectivity issues to be considered are as follows: </a:t>
            </a:r>
          </a:p>
          <a:p>
            <a:r>
              <a:rPr lang="en-US" sz="1200" b="0" i="0" u="none" strike="noStrike" kern="1200" baseline="0" dirty="0">
                <a:solidFill>
                  <a:schemeClr val="tx1"/>
                </a:solidFill>
                <a:latin typeface="+mn-lt"/>
                <a:ea typeface="+mn-ea"/>
                <a:cs typeface="+mn-cs"/>
              </a:rPr>
              <a:t>• Missing connections (e.g., a ramp interchange is missing); </a:t>
            </a:r>
          </a:p>
          <a:p>
            <a:r>
              <a:rPr lang="en-US" sz="1200" b="0" i="0" u="none" strike="noStrike" kern="1200" baseline="0" dirty="0">
                <a:solidFill>
                  <a:schemeClr val="tx1"/>
                </a:solidFill>
                <a:latin typeface="+mn-lt"/>
                <a:ea typeface="+mn-ea"/>
                <a:cs typeface="+mn-cs"/>
              </a:rPr>
              <a:t>• Link directionality (e.g., links coded opposite of the intended direction); </a:t>
            </a:r>
          </a:p>
          <a:p>
            <a:r>
              <a:rPr lang="en-US" sz="1200" b="0" i="0" u="none" strike="noStrike" kern="1200" baseline="0" dirty="0">
                <a:solidFill>
                  <a:schemeClr val="tx1"/>
                </a:solidFill>
                <a:latin typeface="+mn-lt"/>
                <a:ea typeface="+mn-ea"/>
                <a:cs typeface="+mn-cs"/>
              </a:rPr>
              <a:t>• Lane connectivity: </a:t>
            </a:r>
          </a:p>
          <a:p>
            <a:r>
              <a:rPr lang="en-US" sz="1200" b="0" i="0" u="none" strike="noStrike" kern="1200" baseline="0" dirty="0">
                <a:solidFill>
                  <a:schemeClr val="tx1"/>
                </a:solidFill>
                <a:latin typeface="+mn-lt"/>
                <a:ea typeface="+mn-ea"/>
                <a:cs typeface="+mn-cs"/>
              </a:rPr>
              <a:t>− Moving from a link with more lanes to a link with fewer lanes, </a:t>
            </a:r>
          </a:p>
          <a:p>
            <a:r>
              <a:rPr lang="en-US" sz="1200" b="0" i="0" u="none" strike="noStrike" kern="1200" baseline="0" dirty="0">
                <a:solidFill>
                  <a:schemeClr val="tx1"/>
                </a:solidFill>
                <a:latin typeface="+mn-lt"/>
                <a:ea typeface="+mn-ea"/>
                <a:cs typeface="+mn-cs"/>
              </a:rPr>
              <a:t>− Moving from a link with fewer lanes to a link with more lanes, and </a:t>
            </a:r>
          </a:p>
          <a:p>
            <a:r>
              <a:rPr lang="en-US" sz="1200" b="0" i="0" u="none" strike="noStrike" kern="1200" baseline="0" dirty="0">
                <a:solidFill>
                  <a:schemeClr val="tx1"/>
                </a:solidFill>
                <a:latin typeface="+mn-lt"/>
                <a:ea typeface="+mn-ea"/>
                <a:cs typeface="+mn-cs"/>
              </a:rPr>
              <a:t>• When GIS files are assembled from different sources to create one cohesive file for model development, the blending of the files may contain errors. </a:t>
            </a:r>
          </a:p>
          <a:p>
            <a:endParaRPr lang="en-US" dirty="0"/>
          </a:p>
          <a:p>
            <a:endParaRPr lang="en-US" dirty="0"/>
          </a:p>
          <a:p>
            <a:r>
              <a:rPr lang="en-US" sz="1200" b="1" i="0" u="none" strike="noStrike" kern="1200" baseline="0" dirty="0">
                <a:solidFill>
                  <a:schemeClr val="tx1"/>
                </a:solidFill>
                <a:latin typeface="+mn-lt"/>
                <a:ea typeface="+mn-ea"/>
                <a:cs typeface="+mn-cs"/>
              </a:rPr>
              <a:t>Intersection Geometry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Link connectivity; </a:t>
            </a:r>
          </a:p>
          <a:p>
            <a:r>
              <a:rPr lang="en-US" sz="1200" b="0" i="0" u="none" strike="noStrike" kern="1200" baseline="0" dirty="0">
                <a:solidFill>
                  <a:schemeClr val="tx1"/>
                </a:solidFill>
                <a:latin typeface="+mn-lt"/>
                <a:ea typeface="+mn-ea"/>
                <a:cs typeface="+mn-cs"/>
              </a:rPr>
              <a:t>• Lane connectivity; </a:t>
            </a:r>
          </a:p>
          <a:p>
            <a:r>
              <a:rPr lang="en-US" sz="1200" b="0" i="0" u="none" strike="noStrike" kern="1200" baseline="0" dirty="0">
                <a:solidFill>
                  <a:schemeClr val="tx1"/>
                </a:solidFill>
                <a:latin typeface="+mn-lt"/>
                <a:ea typeface="+mn-ea"/>
                <a:cs typeface="+mn-cs"/>
              </a:rPr>
              <a:t>• Traffic control; </a:t>
            </a:r>
          </a:p>
          <a:p>
            <a:r>
              <a:rPr lang="en-US" sz="1200" b="0" i="0" u="none" strike="noStrike" kern="1200" baseline="0" dirty="0">
                <a:solidFill>
                  <a:schemeClr val="tx1"/>
                </a:solidFill>
                <a:latin typeface="+mn-lt"/>
                <a:ea typeface="+mn-ea"/>
                <a:cs typeface="+mn-cs"/>
              </a:rPr>
              <a:t>• U-turn restrictions; </a:t>
            </a:r>
          </a:p>
          <a:p>
            <a:r>
              <a:rPr lang="en-US" sz="1200" b="0" i="0" u="none" strike="noStrike" kern="1200" baseline="0" dirty="0">
                <a:solidFill>
                  <a:schemeClr val="tx1"/>
                </a:solidFill>
                <a:latin typeface="+mn-lt"/>
                <a:ea typeface="+mn-ea"/>
                <a:cs typeface="+mn-cs"/>
              </a:rPr>
              <a:t>• Turn/lane prohibitions; and </a:t>
            </a:r>
          </a:p>
          <a:p>
            <a:r>
              <a:rPr lang="en-US" sz="1200" b="0" i="0" u="none" strike="noStrike" kern="1200" baseline="0" dirty="0">
                <a:solidFill>
                  <a:schemeClr val="tx1"/>
                </a:solidFill>
                <a:latin typeface="+mn-lt"/>
                <a:ea typeface="+mn-ea"/>
                <a:cs typeface="+mn-cs"/>
              </a:rPr>
              <a:t>• Turn bay lengths. </a:t>
            </a:r>
          </a:p>
          <a:p>
            <a:endParaRPr lang="en-US" dirty="0"/>
          </a:p>
          <a:p>
            <a:r>
              <a:rPr lang="en-US" sz="1200" b="1" i="0" u="none" strike="noStrike" kern="1200" baseline="0" dirty="0">
                <a:solidFill>
                  <a:schemeClr val="tx1"/>
                </a:solidFill>
                <a:latin typeface="+mn-lt"/>
                <a:ea typeface="+mn-ea"/>
                <a:cs typeface="+mn-cs"/>
              </a:rPr>
              <a:t>Traffic Control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Skipped signal phasing; </a:t>
            </a:r>
          </a:p>
          <a:p>
            <a:r>
              <a:rPr lang="en-US" sz="1200" b="0" i="0" u="none" strike="noStrike" kern="1200" baseline="0" dirty="0">
                <a:solidFill>
                  <a:schemeClr val="tx1"/>
                </a:solidFill>
                <a:latin typeface="+mn-lt"/>
                <a:ea typeface="+mn-ea"/>
                <a:cs typeface="+mn-cs"/>
              </a:rPr>
              <a:t>• Signal timings inconsistent with geometry; </a:t>
            </a:r>
          </a:p>
          <a:p>
            <a:r>
              <a:rPr lang="en-US" sz="1200" b="0" i="0" u="none" strike="noStrike" kern="1200" baseline="0" dirty="0">
                <a:solidFill>
                  <a:schemeClr val="tx1"/>
                </a:solidFill>
                <a:latin typeface="+mn-lt"/>
                <a:ea typeface="+mn-ea"/>
                <a:cs typeface="+mn-cs"/>
              </a:rPr>
              <a:t>• Incorrect cycle lengths, split times, and offsets; </a:t>
            </a:r>
          </a:p>
          <a:p>
            <a:r>
              <a:rPr lang="en-US" sz="1200" b="0" i="0" u="none" strike="noStrike" kern="1200" baseline="0" dirty="0">
                <a:solidFill>
                  <a:schemeClr val="tx1"/>
                </a:solidFill>
                <a:latin typeface="+mn-lt"/>
                <a:ea typeface="+mn-ea"/>
                <a:cs typeface="+mn-cs"/>
              </a:rPr>
              <a:t>• Missing approaches; and </a:t>
            </a:r>
          </a:p>
          <a:p>
            <a:r>
              <a:rPr lang="en-US" sz="1200" b="0" i="0" u="none" strike="noStrike" kern="1200" baseline="0" dirty="0">
                <a:solidFill>
                  <a:schemeClr val="tx1"/>
                </a:solidFill>
                <a:latin typeface="+mn-lt"/>
                <a:ea typeface="+mn-ea"/>
                <a:cs typeface="+mn-cs"/>
              </a:rPr>
              <a:t>• Incorrect timing, phasing, offset and coordination.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416858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3450125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Improve the </a:t>
            </a:r>
            <a:r>
              <a:rPr lang="en-US" sz="1200" b="1" i="0" u="none" strike="noStrike" kern="1200" baseline="0" dirty="0" err="1">
                <a:solidFill>
                  <a:schemeClr val="tx1"/>
                </a:solidFill>
                <a:latin typeface="+mn-lt"/>
                <a:ea typeface="+mn-ea"/>
                <a:cs typeface="+mn-cs"/>
              </a:rPr>
              <a:t>decisionmaking</a:t>
            </a:r>
            <a:r>
              <a:rPr lang="en-US" sz="1200" b="1" i="0" u="none" strike="noStrike" kern="1200" baseline="0" dirty="0">
                <a:solidFill>
                  <a:schemeClr val="tx1"/>
                </a:solidFill>
                <a:latin typeface="+mn-lt"/>
                <a:ea typeface="+mn-ea"/>
                <a:cs typeface="+mn-cs"/>
              </a:rPr>
              <a:t> process. </a:t>
            </a:r>
            <a:r>
              <a:rPr lang="en-US" sz="1200" b="0" i="0" u="none" strike="noStrike" kern="1200" baseline="0" dirty="0">
                <a:solidFill>
                  <a:schemeClr val="tx1"/>
                </a:solidFill>
                <a:latin typeface="+mn-lt"/>
                <a:ea typeface="+mn-ea"/>
                <a:cs typeface="+mn-cs"/>
              </a:rPr>
              <a:t>Traffic analysis tools help practitioners arrive at</a:t>
            </a:r>
          </a:p>
          <a:p>
            <a:r>
              <a:rPr lang="en-US" sz="1200" b="0" i="0" u="none" strike="noStrike" kern="1200" baseline="0" dirty="0">
                <a:solidFill>
                  <a:schemeClr val="tx1"/>
                </a:solidFill>
                <a:latin typeface="+mn-lt"/>
                <a:ea typeface="+mn-ea"/>
                <a:cs typeface="+mn-cs"/>
              </a:rPr>
              <a:t>better planning/engineering decisions for complex transportation problems. They are</a:t>
            </a:r>
          </a:p>
          <a:p>
            <a:r>
              <a:rPr lang="en-US" sz="1200" b="0" i="0" u="none" strike="noStrike" kern="1200" baseline="0" dirty="0">
                <a:solidFill>
                  <a:schemeClr val="tx1"/>
                </a:solidFill>
                <a:latin typeface="+mn-lt"/>
                <a:ea typeface="+mn-ea"/>
                <a:cs typeface="+mn-cs"/>
              </a:rPr>
              <a:t>used to estimate the impact of the deployment of traffic management and other</a:t>
            </a:r>
          </a:p>
          <a:p>
            <a:r>
              <a:rPr lang="en-US" sz="1200" b="0" i="0" u="none" strike="noStrike" kern="1200" baseline="0" dirty="0">
                <a:solidFill>
                  <a:schemeClr val="tx1"/>
                </a:solidFill>
                <a:latin typeface="+mn-lt"/>
                <a:ea typeface="+mn-ea"/>
                <a:cs typeface="+mn-cs"/>
              </a:rPr>
              <a:t>strategies, and to help set priorities among competing projects. In addition, they can</a:t>
            </a:r>
          </a:p>
          <a:p>
            <a:r>
              <a:rPr lang="en-US" sz="1200" b="0" i="0" u="none" strike="noStrike" kern="1200" baseline="0" dirty="0">
                <a:solidFill>
                  <a:schemeClr val="tx1"/>
                </a:solidFill>
                <a:latin typeface="+mn-lt"/>
                <a:ea typeface="+mn-ea"/>
                <a:cs typeface="+mn-cs"/>
              </a:rPr>
              <a:t>provide a consistent approach for comparing potential improvements or alternatives.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Evaluate and prioritize planning/operational alternatives. </a:t>
            </a:r>
            <a:r>
              <a:rPr lang="en-US" sz="1200" b="0" i="0" u="none" strike="noStrike" kern="1200" baseline="0" dirty="0">
                <a:solidFill>
                  <a:schemeClr val="tx1"/>
                </a:solidFill>
                <a:latin typeface="+mn-lt"/>
                <a:ea typeface="+mn-ea"/>
                <a:cs typeface="+mn-cs"/>
              </a:rPr>
              <a:t>This typically involves</a:t>
            </a:r>
          </a:p>
          <a:p>
            <a:r>
              <a:rPr lang="en-US" sz="1200" b="0" i="0" u="none" strike="noStrike" kern="1200" baseline="0" dirty="0">
                <a:solidFill>
                  <a:schemeClr val="tx1"/>
                </a:solidFill>
                <a:latin typeface="+mn-lt"/>
                <a:ea typeface="+mn-ea"/>
                <a:cs typeface="+mn-cs"/>
              </a:rPr>
              <a:t>comparing “no build” conditions with alternatives, which include various types of</a:t>
            </a:r>
          </a:p>
          <a:p>
            <a:r>
              <a:rPr lang="en-US" sz="1200" b="0" i="0" u="none" strike="noStrike" kern="1200" baseline="0" dirty="0">
                <a:solidFill>
                  <a:schemeClr val="tx1"/>
                </a:solidFill>
                <a:latin typeface="+mn-lt"/>
                <a:ea typeface="+mn-ea"/>
                <a:cs typeface="+mn-cs"/>
              </a:rPr>
              <a:t>potential improvements. The impacts are reported as performance measures and are</a:t>
            </a:r>
          </a:p>
          <a:p>
            <a:r>
              <a:rPr lang="en-US" sz="1200" b="0" i="0" u="none" strike="noStrike" kern="1200" baseline="0" dirty="0">
                <a:solidFill>
                  <a:schemeClr val="tx1"/>
                </a:solidFill>
                <a:latin typeface="+mn-lt"/>
                <a:ea typeface="+mn-ea"/>
                <a:cs typeface="+mn-cs"/>
              </a:rPr>
              <a:t>defined as the difference between the no-build and alternative scenarios. The results</a:t>
            </a:r>
          </a:p>
          <a:p>
            <a:r>
              <a:rPr lang="en-US" sz="1200" b="0" i="0" u="none" strike="noStrike" kern="1200" baseline="0" dirty="0">
                <a:solidFill>
                  <a:schemeClr val="tx1"/>
                </a:solidFill>
                <a:latin typeface="+mn-lt"/>
                <a:ea typeface="+mn-ea"/>
                <a:cs typeface="+mn-cs"/>
              </a:rPr>
              <a:t>can be used to select the best alternative or prioritize improvements, increasing the</a:t>
            </a:r>
          </a:p>
          <a:p>
            <a:r>
              <a:rPr lang="en-US" sz="1200" b="0" i="0" u="none" strike="noStrike" kern="1200" baseline="0" dirty="0">
                <a:solidFill>
                  <a:schemeClr val="tx1"/>
                </a:solidFill>
                <a:latin typeface="+mn-lt"/>
                <a:ea typeface="+mn-ea"/>
                <a:cs typeface="+mn-cs"/>
              </a:rPr>
              <a:t>odds of having a successful deployment.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Improve design and evaluation time and costs. </a:t>
            </a:r>
            <a:r>
              <a:rPr lang="en-US" sz="1200" b="0" i="0" u="none" strike="noStrike" kern="1200" baseline="0" dirty="0">
                <a:solidFill>
                  <a:schemeClr val="tx1"/>
                </a:solidFill>
                <a:latin typeface="+mn-lt"/>
                <a:ea typeface="+mn-ea"/>
                <a:cs typeface="+mn-cs"/>
              </a:rPr>
              <a:t>Traffic analysis tools are relatively</a:t>
            </a:r>
          </a:p>
          <a:p>
            <a:r>
              <a:rPr lang="en-US" sz="1200" b="0" i="0" u="none" strike="noStrike" kern="1200" baseline="0" dirty="0">
                <a:solidFill>
                  <a:schemeClr val="tx1"/>
                </a:solidFill>
                <a:latin typeface="+mn-lt"/>
                <a:ea typeface="+mn-ea"/>
                <a:cs typeface="+mn-cs"/>
              </a:rPr>
              <a:t>less costly when compared to pilot studies, field experiments, or full implementation</a:t>
            </a:r>
          </a:p>
          <a:p>
            <a:r>
              <a:rPr lang="en-US" sz="1200" b="0" i="0" u="none" strike="noStrike" kern="1200" baseline="0" dirty="0">
                <a:solidFill>
                  <a:schemeClr val="tx1"/>
                </a:solidFill>
                <a:latin typeface="+mn-lt"/>
                <a:ea typeface="+mn-ea"/>
                <a:cs typeface="+mn-cs"/>
              </a:rPr>
              <a:t>costs. Furthermore, analytical tools can be used to assess multiple deployment</a:t>
            </a:r>
          </a:p>
          <a:p>
            <a:r>
              <a:rPr lang="en-US" sz="1200" b="0" i="0" u="none" strike="noStrike" kern="1200" baseline="0" dirty="0">
                <a:solidFill>
                  <a:schemeClr val="tx1"/>
                </a:solidFill>
                <a:latin typeface="+mn-lt"/>
                <a:ea typeface="+mn-ea"/>
                <a:cs typeface="+mn-cs"/>
              </a:rPr>
              <a:t>combinations or other complex scenarios in a relatively short time.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Reduce disruptions to traffic. </a:t>
            </a:r>
            <a:r>
              <a:rPr lang="en-US" sz="1200" b="0" i="0" u="none" strike="noStrike" kern="1200" baseline="0" dirty="0">
                <a:solidFill>
                  <a:schemeClr val="tx1"/>
                </a:solidFill>
                <a:latin typeface="+mn-lt"/>
                <a:ea typeface="+mn-ea"/>
                <a:cs typeface="+mn-cs"/>
              </a:rPr>
              <a:t>Traffic management and control strategies come in</a:t>
            </a:r>
          </a:p>
          <a:p>
            <a:r>
              <a:rPr lang="en-US" sz="1200" b="0" i="0" u="none" strike="noStrike" kern="1200" baseline="0" dirty="0">
                <a:solidFill>
                  <a:schemeClr val="tx1"/>
                </a:solidFill>
                <a:latin typeface="+mn-lt"/>
                <a:ea typeface="+mn-ea"/>
                <a:cs typeface="+mn-cs"/>
              </a:rPr>
              <a:t>many forms and options, and analytical tools provide a way to cheaply estimate the</a:t>
            </a:r>
          </a:p>
          <a:p>
            <a:r>
              <a:rPr lang="en-US" sz="1200" b="0" i="0" u="none" strike="noStrike" kern="1200" baseline="0" dirty="0">
                <a:solidFill>
                  <a:schemeClr val="tx1"/>
                </a:solidFill>
                <a:latin typeface="+mn-lt"/>
                <a:ea typeface="+mn-ea"/>
                <a:cs typeface="+mn-cs"/>
              </a:rPr>
              <a:t>effects prior to full deployment of the management strategy. They may be used to</a:t>
            </a:r>
          </a:p>
          <a:p>
            <a:r>
              <a:rPr lang="en-US" sz="1200" b="0" i="0" u="none" strike="noStrike" kern="1200" baseline="0" dirty="0">
                <a:solidFill>
                  <a:schemeClr val="tx1"/>
                </a:solidFill>
                <a:latin typeface="+mn-lt"/>
                <a:ea typeface="+mn-ea"/>
                <a:cs typeface="+mn-cs"/>
              </a:rPr>
              <a:t>initially test new transportation management systems concepts without the</a:t>
            </a:r>
          </a:p>
          <a:p>
            <a:r>
              <a:rPr lang="en-US" sz="1200" b="0" i="0" u="none" strike="noStrike" kern="1200" baseline="0" dirty="0">
                <a:solidFill>
                  <a:schemeClr val="tx1"/>
                </a:solidFill>
                <a:latin typeface="+mn-lt"/>
                <a:ea typeface="+mn-ea"/>
                <a:cs typeface="+mn-cs"/>
              </a:rPr>
              <a:t>inconvenience of a field experiment.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Present/market strategies to the public/stakeholders. </a:t>
            </a:r>
            <a:r>
              <a:rPr lang="en-US" sz="1200" b="0" i="0" u="none" strike="noStrike" kern="1200" baseline="0" dirty="0">
                <a:solidFill>
                  <a:schemeClr val="tx1"/>
                </a:solidFill>
                <a:latin typeface="+mn-lt"/>
                <a:ea typeface="+mn-ea"/>
                <a:cs typeface="+mn-cs"/>
              </a:rPr>
              <a:t>Some traffic analysis tools have</a:t>
            </a:r>
          </a:p>
          <a:p>
            <a:r>
              <a:rPr lang="en-US" sz="1200" b="0" i="0" u="none" strike="noStrike" kern="1200" baseline="0" dirty="0">
                <a:solidFill>
                  <a:schemeClr val="tx1"/>
                </a:solidFill>
                <a:latin typeface="+mn-lt"/>
                <a:ea typeface="+mn-ea"/>
                <a:cs typeface="+mn-cs"/>
              </a:rPr>
              <a:t>excellent graphical and animation displays, which could be used as tools to show</a:t>
            </a:r>
          </a:p>
          <a:p>
            <a:r>
              <a:rPr lang="en-US" sz="1200" b="0" i="0" u="none" strike="noStrike" kern="1200" baseline="0" dirty="0">
                <a:solidFill>
                  <a:schemeClr val="tx1"/>
                </a:solidFill>
                <a:latin typeface="+mn-lt"/>
                <a:ea typeface="+mn-ea"/>
                <a:cs typeface="+mn-cs"/>
              </a:rPr>
              <a:t>“what if” scenarios to the public and/or stakeholders.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Operate and manage existing roadway capacity. </a:t>
            </a:r>
            <a:r>
              <a:rPr lang="en-US" sz="1200" b="0" i="0" u="none" strike="noStrike" kern="1200" baseline="0" dirty="0">
                <a:solidFill>
                  <a:schemeClr val="tx1"/>
                </a:solidFill>
                <a:latin typeface="+mn-lt"/>
                <a:ea typeface="+mn-ea"/>
                <a:cs typeface="+mn-cs"/>
              </a:rPr>
              <a:t>Some tools provide optimization</a:t>
            </a:r>
          </a:p>
          <a:p>
            <a:r>
              <a:rPr lang="en-US" sz="1200" b="0" i="0" u="none" strike="noStrike" kern="1200" baseline="0" dirty="0">
                <a:solidFill>
                  <a:schemeClr val="tx1"/>
                </a:solidFill>
                <a:latin typeface="+mn-lt"/>
                <a:ea typeface="+mn-ea"/>
                <a:cs typeface="+mn-cs"/>
              </a:rPr>
              <a:t>capabilities, recommending the best design or control strategies to maximize the</a:t>
            </a:r>
          </a:p>
          <a:p>
            <a:r>
              <a:rPr lang="en-US" sz="1200" b="0" i="0" u="none" strike="noStrike" kern="1200" baseline="0" dirty="0">
                <a:solidFill>
                  <a:schemeClr val="tx1"/>
                </a:solidFill>
                <a:latin typeface="+mn-lt"/>
                <a:ea typeface="+mn-ea"/>
                <a:cs typeface="+mn-cs"/>
              </a:rPr>
              <a:t>performance of a transportation facility.</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Monitor performance. </a:t>
            </a:r>
            <a:r>
              <a:rPr lang="en-US" sz="1200" b="0" i="0" u="none" strike="noStrike" kern="1200" baseline="0" dirty="0">
                <a:solidFill>
                  <a:schemeClr val="tx1"/>
                </a:solidFill>
                <a:latin typeface="+mn-lt"/>
                <a:ea typeface="+mn-ea"/>
                <a:cs typeface="+mn-cs"/>
              </a:rPr>
              <a:t>Analytical tools can also be used to evaluate and monitor the</a:t>
            </a:r>
          </a:p>
          <a:p>
            <a:r>
              <a:rPr lang="en-US" sz="1200" b="0" i="0" u="none" strike="noStrike" kern="1200" baseline="0" dirty="0">
                <a:solidFill>
                  <a:schemeClr val="tx1"/>
                </a:solidFill>
                <a:latin typeface="+mn-lt"/>
                <a:ea typeface="+mn-ea"/>
                <a:cs typeface="+mn-cs"/>
              </a:rPr>
              <a:t>performance of existing transportation facilities. In the future, it is hoped that</a:t>
            </a:r>
          </a:p>
          <a:p>
            <a:r>
              <a:rPr lang="en-US" sz="1200" b="0" i="0" u="none" strike="noStrike" kern="1200" baseline="0" dirty="0">
                <a:solidFill>
                  <a:schemeClr val="tx1"/>
                </a:solidFill>
                <a:latin typeface="+mn-lt"/>
                <a:ea typeface="+mn-ea"/>
                <a:cs typeface="+mn-cs"/>
              </a:rPr>
              <a:t>monitoring systems can be directly linked to analytical tools for a more direct and </a:t>
            </a:r>
            <a:r>
              <a:rPr lang="en-US" sz="1200" b="0" i="0" u="none" strike="noStrike" kern="1200" baseline="0" dirty="0" err="1">
                <a:solidFill>
                  <a:schemeClr val="tx1"/>
                </a:solidFill>
                <a:latin typeface="+mn-lt"/>
                <a:ea typeface="+mn-ea"/>
                <a:cs typeface="+mn-cs"/>
              </a:rPr>
              <a:t>realtime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analysis process.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27</a:t>
            </a:fld>
            <a:endParaRPr lang="en-US"/>
          </a:p>
        </p:txBody>
      </p:sp>
    </p:spTree>
    <p:extLst>
      <p:ext uri="{BB962C8B-B14F-4D97-AF65-F5344CB8AC3E}">
        <p14:creationId xmlns:p14="http://schemas.microsoft.com/office/powerpoint/2010/main" val="2745443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28</a:t>
            </a:fld>
            <a:endParaRPr lang="en-US"/>
          </a:p>
        </p:txBody>
      </p:sp>
    </p:spTree>
    <p:extLst>
      <p:ext uri="{BB962C8B-B14F-4D97-AF65-F5344CB8AC3E}">
        <p14:creationId xmlns:p14="http://schemas.microsoft.com/office/powerpoint/2010/main" val="35383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few slides review Why we use Traffic Modeling. What are the Goals and Objectives. What can we do and what we cannot do (limitations)</a:t>
            </a:r>
          </a:p>
          <a:p>
            <a:endParaRPr lang="en-US" dirty="0"/>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Improve the decision making process. </a:t>
            </a:r>
            <a:r>
              <a:rPr lang="en-US" sz="1200" b="0" i="0" u="none" strike="noStrike" kern="1200" baseline="0" dirty="0">
                <a:solidFill>
                  <a:schemeClr val="tx1"/>
                </a:solidFill>
                <a:latin typeface="+mn-lt"/>
                <a:ea typeface="+mn-ea"/>
                <a:cs typeface="+mn-cs"/>
              </a:rPr>
              <a:t>Traffic analysis tools help practitioners arrive at</a:t>
            </a:r>
          </a:p>
          <a:p>
            <a:r>
              <a:rPr lang="en-US" sz="1200" b="0" i="0" u="none" strike="noStrike" kern="1200" baseline="0" dirty="0">
                <a:solidFill>
                  <a:schemeClr val="tx1"/>
                </a:solidFill>
                <a:latin typeface="+mn-lt"/>
                <a:ea typeface="+mn-ea"/>
                <a:cs typeface="+mn-cs"/>
              </a:rPr>
              <a:t>better planning/engineering decisions for complex transportation problems. They are</a:t>
            </a:r>
          </a:p>
          <a:p>
            <a:r>
              <a:rPr lang="en-US" sz="1200" b="0" i="0" u="none" strike="noStrike" kern="1200" baseline="0" dirty="0">
                <a:solidFill>
                  <a:schemeClr val="tx1"/>
                </a:solidFill>
                <a:latin typeface="+mn-lt"/>
                <a:ea typeface="+mn-ea"/>
                <a:cs typeface="+mn-cs"/>
              </a:rPr>
              <a:t>used to estimate the impact of the deployment of traffic management and other</a:t>
            </a:r>
          </a:p>
          <a:p>
            <a:r>
              <a:rPr lang="en-US" sz="1200" b="0" i="0" u="none" strike="noStrike" kern="1200" baseline="0" dirty="0">
                <a:solidFill>
                  <a:schemeClr val="tx1"/>
                </a:solidFill>
                <a:latin typeface="+mn-lt"/>
                <a:ea typeface="+mn-ea"/>
                <a:cs typeface="+mn-cs"/>
              </a:rPr>
              <a:t>strategies, and to help set priorities among competing projects. In addition, they can</a:t>
            </a:r>
          </a:p>
          <a:p>
            <a:r>
              <a:rPr lang="en-US" sz="1200" b="0" i="0" u="none" strike="noStrike" kern="1200" baseline="0" dirty="0">
                <a:solidFill>
                  <a:schemeClr val="tx1"/>
                </a:solidFill>
                <a:latin typeface="+mn-lt"/>
                <a:ea typeface="+mn-ea"/>
                <a:cs typeface="+mn-cs"/>
              </a:rPr>
              <a:t>provide a consistent approach for comparing potential improvements or alternatives.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Project potential future traffic. </a:t>
            </a:r>
            <a:r>
              <a:rPr lang="en-US" sz="1200" b="0" i="0" u="none" strike="noStrike" kern="1200" baseline="0" dirty="0">
                <a:solidFill>
                  <a:schemeClr val="tx1"/>
                </a:solidFill>
                <a:latin typeface="+mn-lt"/>
                <a:ea typeface="+mn-ea"/>
                <a:cs typeface="+mn-cs"/>
              </a:rPr>
              <a:t>Traffic analysis tools can be used to project and</a:t>
            </a:r>
          </a:p>
          <a:p>
            <a:r>
              <a:rPr lang="en-US" sz="1200" b="0" i="0" u="none" strike="noStrike" kern="1200" baseline="0" dirty="0">
                <a:solidFill>
                  <a:schemeClr val="tx1"/>
                </a:solidFill>
                <a:latin typeface="+mn-lt"/>
                <a:ea typeface="+mn-ea"/>
                <a:cs typeface="+mn-cs"/>
              </a:rPr>
              <a:t>analyze future traffic conditions. This is especially useful for planning long-term</a:t>
            </a:r>
          </a:p>
          <a:p>
            <a:r>
              <a:rPr lang="en-US" sz="1200" b="0" i="0" u="none" strike="noStrike" kern="1200" baseline="0" dirty="0">
                <a:solidFill>
                  <a:schemeClr val="tx1"/>
                </a:solidFill>
                <a:latin typeface="+mn-lt"/>
                <a:ea typeface="+mn-ea"/>
                <a:cs typeface="+mn-cs"/>
              </a:rPr>
              <a:t>improvements and evaluating future impact.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Evaluate and prioritize planning/operational alternatives. </a:t>
            </a:r>
            <a:r>
              <a:rPr lang="en-US" sz="1200" b="0" i="0" u="none" strike="noStrike" kern="1200" baseline="0" dirty="0">
                <a:solidFill>
                  <a:schemeClr val="tx1"/>
                </a:solidFill>
                <a:latin typeface="+mn-lt"/>
                <a:ea typeface="+mn-ea"/>
                <a:cs typeface="+mn-cs"/>
              </a:rPr>
              <a:t>This typically involves</a:t>
            </a:r>
          </a:p>
          <a:p>
            <a:r>
              <a:rPr lang="en-US" sz="1200" b="0" i="0" u="none" strike="noStrike" kern="1200" baseline="0" dirty="0">
                <a:solidFill>
                  <a:schemeClr val="tx1"/>
                </a:solidFill>
                <a:latin typeface="+mn-lt"/>
                <a:ea typeface="+mn-ea"/>
                <a:cs typeface="+mn-cs"/>
              </a:rPr>
              <a:t>comparing “no build” conditions with alternatives, which include various types of</a:t>
            </a:r>
          </a:p>
          <a:p>
            <a:r>
              <a:rPr lang="en-US" sz="1200" b="0" i="0" u="none" strike="noStrike" kern="1200" baseline="0" dirty="0">
                <a:solidFill>
                  <a:schemeClr val="tx1"/>
                </a:solidFill>
                <a:latin typeface="+mn-lt"/>
                <a:ea typeface="+mn-ea"/>
                <a:cs typeface="+mn-cs"/>
              </a:rPr>
              <a:t>4</a:t>
            </a:r>
          </a:p>
          <a:p>
            <a:r>
              <a:rPr lang="en-US" sz="1200" b="0" i="0" u="none" strike="noStrike" kern="1200" baseline="0" dirty="0">
                <a:solidFill>
                  <a:schemeClr val="tx1"/>
                </a:solidFill>
                <a:latin typeface="+mn-lt"/>
                <a:ea typeface="+mn-ea"/>
                <a:cs typeface="+mn-cs"/>
              </a:rPr>
              <a:t>potential improvements. The impacts are reported as performance measures and are</a:t>
            </a:r>
          </a:p>
          <a:p>
            <a:r>
              <a:rPr lang="en-US" sz="1200" b="0" i="0" u="none" strike="noStrike" kern="1200" baseline="0" dirty="0">
                <a:solidFill>
                  <a:schemeClr val="tx1"/>
                </a:solidFill>
                <a:latin typeface="+mn-lt"/>
                <a:ea typeface="+mn-ea"/>
                <a:cs typeface="+mn-cs"/>
              </a:rPr>
              <a:t>defined as the difference between the no-build and alternative scenarios. The results</a:t>
            </a:r>
          </a:p>
          <a:p>
            <a:r>
              <a:rPr lang="en-US" sz="1200" b="0" i="0" u="none" strike="noStrike" kern="1200" baseline="0" dirty="0">
                <a:solidFill>
                  <a:schemeClr val="tx1"/>
                </a:solidFill>
                <a:latin typeface="+mn-lt"/>
                <a:ea typeface="+mn-ea"/>
                <a:cs typeface="+mn-cs"/>
              </a:rPr>
              <a:t>can be used to select the best alternative or prioritize improvements, increasing the</a:t>
            </a:r>
          </a:p>
          <a:p>
            <a:r>
              <a:rPr lang="en-US" sz="1200" b="0" i="0" u="none" strike="noStrike" kern="1200" baseline="0" dirty="0">
                <a:solidFill>
                  <a:schemeClr val="tx1"/>
                </a:solidFill>
                <a:latin typeface="+mn-lt"/>
                <a:ea typeface="+mn-ea"/>
                <a:cs typeface="+mn-cs"/>
              </a:rPr>
              <a:t>odds of having a successful deployment.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Improve design and evaluation time and costs. </a:t>
            </a:r>
            <a:r>
              <a:rPr lang="en-US" sz="1200" b="0" i="0" u="none" strike="noStrike" kern="1200" baseline="0" dirty="0">
                <a:solidFill>
                  <a:schemeClr val="tx1"/>
                </a:solidFill>
                <a:latin typeface="+mn-lt"/>
                <a:ea typeface="+mn-ea"/>
                <a:cs typeface="+mn-cs"/>
              </a:rPr>
              <a:t>Traffic analysis tools are relatively</a:t>
            </a:r>
          </a:p>
          <a:p>
            <a:r>
              <a:rPr lang="en-US" sz="1200" b="0" i="0" u="none" strike="noStrike" kern="1200" baseline="0" dirty="0">
                <a:solidFill>
                  <a:schemeClr val="tx1"/>
                </a:solidFill>
                <a:latin typeface="+mn-lt"/>
                <a:ea typeface="+mn-ea"/>
                <a:cs typeface="+mn-cs"/>
              </a:rPr>
              <a:t>less costly when compared to pilot studies, field experiments, or full implementation</a:t>
            </a:r>
          </a:p>
          <a:p>
            <a:r>
              <a:rPr lang="en-US" sz="1200" b="0" i="0" u="none" strike="noStrike" kern="1200" baseline="0" dirty="0">
                <a:solidFill>
                  <a:schemeClr val="tx1"/>
                </a:solidFill>
                <a:latin typeface="+mn-lt"/>
                <a:ea typeface="+mn-ea"/>
                <a:cs typeface="+mn-cs"/>
              </a:rPr>
              <a:t>costs. Furthermore, analytical tools can be used to assess multiple deployment</a:t>
            </a:r>
          </a:p>
          <a:p>
            <a:r>
              <a:rPr lang="en-US" sz="1200" b="0" i="0" u="none" strike="noStrike" kern="1200" baseline="0" dirty="0">
                <a:solidFill>
                  <a:schemeClr val="tx1"/>
                </a:solidFill>
                <a:latin typeface="+mn-lt"/>
                <a:ea typeface="+mn-ea"/>
                <a:cs typeface="+mn-cs"/>
              </a:rPr>
              <a:t>combinations or other complex scenarios in a relatively short time.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Reduce disruptions to traffic. </a:t>
            </a:r>
            <a:r>
              <a:rPr lang="en-US" sz="1200" b="0" i="0" u="none" strike="noStrike" kern="1200" baseline="0" dirty="0">
                <a:solidFill>
                  <a:schemeClr val="tx1"/>
                </a:solidFill>
                <a:latin typeface="+mn-lt"/>
                <a:ea typeface="+mn-ea"/>
                <a:cs typeface="+mn-cs"/>
              </a:rPr>
              <a:t>Traffic management and control strategies come in</a:t>
            </a:r>
          </a:p>
          <a:p>
            <a:r>
              <a:rPr lang="en-US" sz="1200" b="0" i="0" u="none" strike="noStrike" kern="1200" baseline="0" dirty="0">
                <a:solidFill>
                  <a:schemeClr val="tx1"/>
                </a:solidFill>
                <a:latin typeface="+mn-lt"/>
                <a:ea typeface="+mn-ea"/>
                <a:cs typeface="+mn-cs"/>
              </a:rPr>
              <a:t>many forms and options, and analytical tools provide a way to cheaply estimate the</a:t>
            </a:r>
          </a:p>
          <a:p>
            <a:r>
              <a:rPr lang="en-US" sz="1200" b="0" i="0" u="none" strike="noStrike" kern="1200" baseline="0" dirty="0">
                <a:solidFill>
                  <a:schemeClr val="tx1"/>
                </a:solidFill>
                <a:latin typeface="+mn-lt"/>
                <a:ea typeface="+mn-ea"/>
                <a:cs typeface="+mn-cs"/>
              </a:rPr>
              <a:t>effects prior to full deployment of the management strategy. They may be used to</a:t>
            </a:r>
          </a:p>
          <a:p>
            <a:r>
              <a:rPr lang="en-US" sz="1200" b="0" i="0" u="none" strike="noStrike" kern="1200" baseline="0" dirty="0">
                <a:solidFill>
                  <a:schemeClr val="tx1"/>
                </a:solidFill>
                <a:latin typeface="+mn-lt"/>
                <a:ea typeface="+mn-ea"/>
                <a:cs typeface="+mn-cs"/>
              </a:rPr>
              <a:t>initially test new transportation management systems concepts without the</a:t>
            </a:r>
          </a:p>
          <a:p>
            <a:r>
              <a:rPr lang="en-US" sz="1200" b="0" i="0" u="none" strike="noStrike" kern="1200" baseline="0" dirty="0">
                <a:solidFill>
                  <a:schemeClr val="tx1"/>
                </a:solidFill>
                <a:latin typeface="+mn-lt"/>
                <a:ea typeface="+mn-ea"/>
                <a:cs typeface="+mn-cs"/>
              </a:rPr>
              <a:t>inconvenience of a field experiment.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Present/market strategies to the public/stakeholders. </a:t>
            </a:r>
            <a:r>
              <a:rPr lang="en-US" sz="1200" b="0" i="0" u="none" strike="noStrike" kern="1200" baseline="0" dirty="0">
                <a:solidFill>
                  <a:schemeClr val="tx1"/>
                </a:solidFill>
                <a:latin typeface="+mn-lt"/>
                <a:ea typeface="+mn-ea"/>
                <a:cs typeface="+mn-cs"/>
              </a:rPr>
              <a:t>Some traffic analysis tools have</a:t>
            </a:r>
          </a:p>
          <a:p>
            <a:r>
              <a:rPr lang="en-US" sz="1200" b="0" i="0" u="none" strike="noStrike" kern="1200" baseline="0" dirty="0">
                <a:solidFill>
                  <a:schemeClr val="tx1"/>
                </a:solidFill>
                <a:latin typeface="+mn-lt"/>
                <a:ea typeface="+mn-ea"/>
                <a:cs typeface="+mn-cs"/>
              </a:rPr>
              <a:t>excellent graphical and animation displays, which could be used as tools to show</a:t>
            </a:r>
          </a:p>
          <a:p>
            <a:r>
              <a:rPr lang="en-US" sz="1200" b="0" i="0" u="none" strike="noStrike" kern="1200" baseline="0" dirty="0">
                <a:solidFill>
                  <a:schemeClr val="tx1"/>
                </a:solidFill>
                <a:latin typeface="+mn-lt"/>
                <a:ea typeface="+mn-ea"/>
                <a:cs typeface="+mn-cs"/>
              </a:rPr>
              <a:t>“what if” scenarios to the public and/or stakeholders.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Operate and manage existing roadway capacity. </a:t>
            </a:r>
            <a:r>
              <a:rPr lang="en-US" sz="1200" b="0" i="0" u="none" strike="noStrike" kern="1200" baseline="0" dirty="0">
                <a:solidFill>
                  <a:schemeClr val="tx1"/>
                </a:solidFill>
                <a:latin typeface="+mn-lt"/>
                <a:ea typeface="+mn-ea"/>
                <a:cs typeface="+mn-cs"/>
              </a:rPr>
              <a:t>Some tools provide optimization</a:t>
            </a:r>
          </a:p>
          <a:p>
            <a:r>
              <a:rPr lang="en-US" sz="1200" b="0" i="0" u="none" strike="noStrike" kern="1200" baseline="0" dirty="0">
                <a:solidFill>
                  <a:schemeClr val="tx1"/>
                </a:solidFill>
                <a:latin typeface="+mn-lt"/>
                <a:ea typeface="+mn-ea"/>
                <a:cs typeface="+mn-cs"/>
              </a:rPr>
              <a:t>capabilities, recommending the best design or control scenarios to maximize the</a:t>
            </a:r>
          </a:p>
          <a:p>
            <a:r>
              <a:rPr lang="en-US" sz="1200" b="0" i="0" u="none" strike="noStrike" kern="1200" baseline="0" dirty="0">
                <a:solidFill>
                  <a:schemeClr val="tx1"/>
                </a:solidFill>
                <a:latin typeface="+mn-lt"/>
                <a:ea typeface="+mn-ea"/>
                <a:cs typeface="+mn-cs"/>
              </a:rPr>
              <a:t>performance of a transportation facility.</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Monitor performance. </a:t>
            </a:r>
            <a:r>
              <a:rPr lang="en-US" sz="1200" b="0" i="0" u="none" strike="noStrike" kern="1200" baseline="0" dirty="0">
                <a:solidFill>
                  <a:schemeClr val="tx1"/>
                </a:solidFill>
                <a:latin typeface="+mn-lt"/>
                <a:ea typeface="+mn-ea"/>
                <a:cs typeface="+mn-cs"/>
              </a:rPr>
              <a:t>Analytical tools can also be used to evaluate and monitor the</a:t>
            </a:r>
          </a:p>
          <a:p>
            <a:r>
              <a:rPr lang="en-US" sz="1200" b="0" i="0" u="none" strike="noStrike" kern="1200" baseline="0" dirty="0">
                <a:solidFill>
                  <a:schemeClr val="tx1"/>
                </a:solidFill>
                <a:latin typeface="+mn-lt"/>
                <a:ea typeface="+mn-ea"/>
                <a:cs typeface="+mn-cs"/>
              </a:rPr>
              <a:t>performance of existing transportation facilities. In the future, it is hoped that</a:t>
            </a:r>
          </a:p>
          <a:p>
            <a:r>
              <a:rPr lang="en-US" sz="1200" b="0" i="0" u="none" strike="noStrike" kern="1200" baseline="0" dirty="0">
                <a:solidFill>
                  <a:schemeClr val="tx1"/>
                </a:solidFill>
                <a:latin typeface="+mn-lt"/>
                <a:ea typeface="+mn-ea"/>
                <a:cs typeface="+mn-cs"/>
              </a:rPr>
              <a:t>monitoring systems can be directly linked to analytical tools for a more direct and </a:t>
            </a:r>
            <a:r>
              <a:rPr lang="en-US" sz="1200" b="0" i="0" u="none" strike="noStrike" kern="1200" baseline="0" dirty="0" err="1">
                <a:solidFill>
                  <a:schemeClr val="tx1"/>
                </a:solidFill>
                <a:latin typeface="+mn-lt"/>
                <a:ea typeface="+mn-ea"/>
                <a:cs typeface="+mn-cs"/>
              </a:rPr>
              <a:t>realtime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analytical process.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386626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Freeway Management: </a:t>
            </a:r>
            <a:r>
              <a:rPr lang="en-US" sz="1200" b="0" i="0" u="none" strike="noStrike" kern="1200" baseline="0" dirty="0">
                <a:solidFill>
                  <a:schemeClr val="tx1"/>
                </a:solidFill>
                <a:latin typeface="+mn-lt"/>
                <a:ea typeface="+mn-ea"/>
                <a:cs typeface="+mn-cs"/>
              </a:rPr>
              <a:t>Controls, guides, and warns traffic in order to improve the</a:t>
            </a:r>
          </a:p>
          <a:p>
            <a:r>
              <a:rPr lang="en-US" sz="1200" b="0" i="0" u="none" strike="noStrike" kern="1200" baseline="0" dirty="0">
                <a:solidFill>
                  <a:schemeClr val="tx1"/>
                </a:solidFill>
                <a:latin typeface="+mn-lt"/>
                <a:ea typeface="+mn-ea"/>
                <a:cs typeface="+mn-cs"/>
              </a:rPr>
              <a:t>flow of people and goods on limited-access facilities. Examples of freeway</a:t>
            </a:r>
          </a:p>
          <a:p>
            <a:r>
              <a:rPr lang="en-US" sz="1200" b="0" i="0" u="none" strike="noStrike" kern="1200" baseline="0" dirty="0">
                <a:solidFill>
                  <a:schemeClr val="tx1"/>
                </a:solidFill>
                <a:latin typeface="+mn-lt"/>
                <a:ea typeface="+mn-ea"/>
                <a:cs typeface="+mn-cs"/>
              </a:rPr>
              <a:t>management include the integration of surveillance information with freeway road</a:t>
            </a:r>
          </a:p>
          <a:p>
            <a:r>
              <a:rPr lang="en-US" sz="1200" b="0" i="0" u="none" strike="noStrike" kern="1200" baseline="0" dirty="0">
                <a:solidFill>
                  <a:schemeClr val="tx1"/>
                </a:solidFill>
                <a:latin typeface="+mn-lt"/>
                <a:ea typeface="+mn-ea"/>
                <a:cs typeface="+mn-cs"/>
              </a:rPr>
              <a:t>22</a:t>
            </a:r>
          </a:p>
          <a:p>
            <a:r>
              <a:rPr lang="en-US" sz="1200" b="0" i="0" u="none" strike="noStrike" kern="1200" baseline="0" dirty="0">
                <a:solidFill>
                  <a:schemeClr val="tx1"/>
                </a:solidFill>
                <a:latin typeface="+mn-lt"/>
                <a:ea typeface="+mn-ea"/>
                <a:cs typeface="+mn-cs"/>
              </a:rPr>
              <a:t>geometry; vehicle control, such as ramp metering; dynamic message signs (DMS); and</a:t>
            </a:r>
          </a:p>
          <a:p>
            <a:r>
              <a:rPr lang="en-US" sz="1200" b="0" i="0" u="none" strike="noStrike" kern="1200" baseline="0" dirty="0">
                <a:solidFill>
                  <a:schemeClr val="tx1"/>
                </a:solidFill>
                <a:latin typeface="+mn-lt"/>
                <a:ea typeface="+mn-ea"/>
                <a:cs typeface="+mn-cs"/>
              </a:rPr>
              <a:t>highway advisory radio (HAR).</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Arterial Intersections: </a:t>
            </a:r>
            <a:r>
              <a:rPr lang="en-US" sz="1200" b="0" i="0" u="none" strike="noStrike" kern="1200" baseline="0" dirty="0">
                <a:solidFill>
                  <a:schemeClr val="tx1"/>
                </a:solidFill>
                <a:latin typeface="+mn-lt"/>
                <a:ea typeface="+mn-ea"/>
                <a:cs typeface="+mn-cs"/>
              </a:rPr>
              <a:t>Includes intersection or arterial operations, such as geometric</a:t>
            </a:r>
          </a:p>
          <a:p>
            <a:r>
              <a:rPr lang="en-US" sz="1200" b="0" i="0" u="none" strike="noStrike" kern="1200" baseline="0" dirty="0">
                <a:solidFill>
                  <a:schemeClr val="tx1"/>
                </a:solidFill>
                <a:latin typeface="+mn-lt"/>
                <a:ea typeface="+mn-ea"/>
                <a:cs typeface="+mn-cs"/>
              </a:rPr>
              <a:t>improvements, parking adjustments, and signal timing for individual intersections.</a:t>
            </a:r>
          </a:p>
          <a:p>
            <a:r>
              <a:rPr lang="en-US" sz="1200" b="0" i="0" u="none" strike="noStrike" kern="1200" baseline="0" dirty="0">
                <a:solidFill>
                  <a:schemeClr val="tx1"/>
                </a:solidFill>
                <a:latin typeface="+mn-lt"/>
                <a:ea typeface="+mn-ea"/>
                <a:cs typeface="+mn-cs"/>
              </a:rPr>
              <a:t>These improvements would typically involve capacity analysis, LOS analysis, and</a:t>
            </a:r>
          </a:p>
          <a:p>
            <a:r>
              <a:rPr lang="en-US" sz="1200" b="0" i="0" u="none" strike="noStrike" kern="1200" baseline="0" dirty="0">
                <a:solidFill>
                  <a:schemeClr val="tx1"/>
                </a:solidFill>
                <a:latin typeface="+mn-lt"/>
                <a:ea typeface="+mn-ea"/>
                <a:cs typeface="+mn-cs"/>
              </a:rPr>
              <a:t>unsignalized and signalized intersection studies.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Arterial Management: </a:t>
            </a:r>
            <a:r>
              <a:rPr lang="en-US" sz="1200" b="0" i="0" u="none" strike="noStrike" kern="1200" baseline="0" dirty="0">
                <a:solidFill>
                  <a:schemeClr val="tx1"/>
                </a:solidFill>
                <a:latin typeface="+mn-lt"/>
                <a:ea typeface="+mn-ea"/>
                <a:cs typeface="+mn-cs"/>
              </a:rPr>
              <a:t>Applies State and local planning, capital, and regulatory and</a:t>
            </a:r>
          </a:p>
          <a:p>
            <a:r>
              <a:rPr lang="en-US" sz="1200" b="0" i="0" u="none" strike="noStrike" kern="1200" baseline="0" dirty="0">
                <a:solidFill>
                  <a:schemeClr val="tx1"/>
                </a:solidFill>
                <a:latin typeface="+mn-lt"/>
                <a:ea typeface="+mn-ea"/>
                <a:cs typeface="+mn-cs"/>
              </a:rPr>
              <a:t>management tools to enhance and/or preserve the transportation functions of the</a:t>
            </a:r>
          </a:p>
          <a:p>
            <a:r>
              <a:rPr lang="en-US" sz="1200" b="0" i="0" u="none" strike="noStrike" kern="1200" baseline="0" dirty="0">
                <a:solidFill>
                  <a:schemeClr val="tx1"/>
                </a:solidFill>
                <a:latin typeface="+mn-lt"/>
                <a:ea typeface="+mn-ea"/>
                <a:cs typeface="+mn-cs"/>
              </a:rPr>
              <a:t>arterial roadway through the use of surveillance devices, advanced signal algorithms,</a:t>
            </a:r>
          </a:p>
          <a:p>
            <a:r>
              <a:rPr lang="en-US" sz="1200" b="0" i="0" u="none" strike="noStrike" kern="1200" baseline="0" dirty="0">
                <a:solidFill>
                  <a:schemeClr val="tx1"/>
                </a:solidFill>
                <a:latin typeface="+mn-lt"/>
                <a:ea typeface="+mn-ea"/>
                <a:cs typeface="+mn-cs"/>
              </a:rPr>
              <a:t>and coordination.</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Incident Management: </a:t>
            </a:r>
            <a:r>
              <a:rPr lang="en-US" sz="1200" b="0" i="0" u="none" strike="noStrike" kern="1200" baseline="0" dirty="0">
                <a:solidFill>
                  <a:schemeClr val="tx1"/>
                </a:solidFill>
                <a:latin typeface="+mn-lt"/>
                <a:ea typeface="+mn-ea"/>
                <a:cs typeface="+mn-cs"/>
              </a:rPr>
              <a:t>Manages unexpected incidents so that the impact on the</a:t>
            </a:r>
          </a:p>
          <a:p>
            <a:r>
              <a:rPr lang="en-US" sz="1200" b="0" i="0" u="none" strike="noStrike" kern="1200" baseline="0" dirty="0">
                <a:solidFill>
                  <a:schemeClr val="tx1"/>
                </a:solidFill>
                <a:latin typeface="+mn-lt"/>
                <a:ea typeface="+mn-ea"/>
                <a:cs typeface="+mn-cs"/>
              </a:rPr>
              <a:t>transportation network and traveler safety is minimized. Includes incident detection</a:t>
            </a:r>
          </a:p>
          <a:p>
            <a:r>
              <a:rPr lang="en-US" sz="1200" b="0" i="0" u="none" strike="noStrike" kern="1200" baseline="0" dirty="0">
                <a:solidFill>
                  <a:schemeClr val="tx1"/>
                </a:solidFill>
                <a:latin typeface="+mn-lt"/>
                <a:ea typeface="+mn-ea"/>
                <a:cs typeface="+mn-cs"/>
              </a:rPr>
              <a:t>capabilities through roadway surveillance devices and incident response through</a:t>
            </a:r>
          </a:p>
          <a:p>
            <a:r>
              <a:rPr lang="en-US" sz="1200" b="0" i="0" u="none" strike="noStrike" kern="1200" baseline="0" dirty="0">
                <a:solidFill>
                  <a:schemeClr val="tx1"/>
                </a:solidFill>
                <a:latin typeface="+mn-lt"/>
                <a:ea typeface="+mn-ea"/>
                <a:cs typeface="+mn-cs"/>
              </a:rPr>
              <a:t>coordination with freeway service patrols and emergency response agencies.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Emergency Management: </a:t>
            </a:r>
            <a:r>
              <a:rPr lang="en-US" sz="1200" b="0" i="0" u="none" strike="noStrike" kern="1200" baseline="0" dirty="0">
                <a:solidFill>
                  <a:schemeClr val="tx1"/>
                </a:solidFill>
                <a:latin typeface="+mn-lt"/>
                <a:ea typeface="+mn-ea"/>
                <a:cs typeface="+mn-cs"/>
              </a:rPr>
              <a:t>Represents public safety and other agency systems that</a:t>
            </a:r>
          </a:p>
          <a:p>
            <a:r>
              <a:rPr lang="en-US" sz="1200" b="0" i="0" u="none" strike="noStrike" kern="1200" baseline="0" dirty="0">
                <a:solidFill>
                  <a:schemeClr val="tx1"/>
                </a:solidFill>
                <a:latin typeface="+mn-lt"/>
                <a:ea typeface="+mn-ea"/>
                <a:cs typeface="+mn-cs"/>
              </a:rPr>
              <a:t>support coordinated emergency response, including police, fire, emergency medical</a:t>
            </a:r>
          </a:p>
          <a:p>
            <a:r>
              <a:rPr lang="en-US" sz="1200" b="0" i="0" u="none" strike="noStrike" kern="1200" baseline="0" dirty="0">
                <a:solidFill>
                  <a:schemeClr val="tx1"/>
                </a:solidFill>
                <a:latin typeface="+mn-lt"/>
                <a:ea typeface="+mn-ea"/>
                <a:cs typeface="+mn-cs"/>
              </a:rPr>
              <a:t>services, hazardous materials (HazMat) response teams, Mayday service providers,</a:t>
            </a:r>
          </a:p>
          <a:p>
            <a:r>
              <a:rPr lang="en-US" sz="1200" b="0" i="0" u="none" strike="noStrike" kern="1200" baseline="0" dirty="0">
                <a:solidFill>
                  <a:schemeClr val="tx1"/>
                </a:solidFill>
                <a:latin typeface="+mn-lt"/>
                <a:ea typeface="+mn-ea"/>
                <a:cs typeface="+mn-cs"/>
              </a:rPr>
              <a:t>and security/surveillance services that improve traveler security in public areas.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Work Zones: </a:t>
            </a:r>
            <a:r>
              <a:rPr lang="en-US" sz="1200" b="0" i="0" u="none" strike="noStrike" kern="1200" baseline="0" dirty="0">
                <a:solidFill>
                  <a:schemeClr val="tx1"/>
                </a:solidFill>
                <a:latin typeface="+mn-lt"/>
                <a:ea typeface="+mn-ea"/>
                <a:cs typeface="+mn-cs"/>
              </a:rPr>
              <a:t>Uses traffic control devices (signs, channeling devices, barriers, etc.) and</a:t>
            </a:r>
          </a:p>
          <a:p>
            <a:r>
              <a:rPr lang="en-US" sz="1200" b="0" i="0" u="none" strike="noStrike" kern="1200" baseline="0" dirty="0">
                <a:solidFill>
                  <a:schemeClr val="tx1"/>
                </a:solidFill>
                <a:latin typeface="+mn-lt"/>
                <a:ea typeface="+mn-ea"/>
                <a:cs typeface="+mn-cs"/>
              </a:rPr>
              <a:t>traveler information to maximize the availability of roadways during construction or</a:t>
            </a:r>
          </a:p>
          <a:p>
            <a:r>
              <a:rPr lang="en-US" sz="1200" b="0" i="0" u="none" strike="noStrike" kern="1200" baseline="0" dirty="0">
                <a:solidFill>
                  <a:schemeClr val="tx1"/>
                </a:solidFill>
                <a:latin typeface="+mn-lt"/>
                <a:ea typeface="+mn-ea"/>
                <a:cs typeface="+mn-cs"/>
              </a:rPr>
              <a:t>maintenance while minimizing the impact on the traveling public and highway</a:t>
            </a:r>
          </a:p>
          <a:p>
            <a:r>
              <a:rPr lang="en-US" sz="1200" b="0" i="0" u="none" strike="noStrike" kern="1200" baseline="0" dirty="0">
                <a:solidFill>
                  <a:schemeClr val="tx1"/>
                </a:solidFill>
                <a:latin typeface="+mn-lt"/>
                <a:ea typeface="+mn-ea"/>
                <a:cs typeface="+mn-cs"/>
              </a:rPr>
              <a:t>workers.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Special Events: </a:t>
            </a:r>
            <a:r>
              <a:rPr lang="en-US" sz="1200" b="0" i="0" u="none" strike="noStrike" kern="1200" baseline="0" dirty="0">
                <a:solidFill>
                  <a:schemeClr val="tx1"/>
                </a:solidFill>
                <a:latin typeface="+mn-lt"/>
                <a:ea typeface="+mn-ea"/>
                <a:cs typeface="+mn-cs"/>
              </a:rPr>
              <a:t>Manages planned events so that the impact on the transportation</a:t>
            </a:r>
          </a:p>
          <a:p>
            <a:r>
              <a:rPr lang="en-US" sz="1200" b="0" i="0" u="none" strike="noStrike" kern="1200" baseline="0" dirty="0">
                <a:solidFill>
                  <a:schemeClr val="tx1"/>
                </a:solidFill>
                <a:latin typeface="+mn-lt"/>
                <a:ea typeface="+mn-ea"/>
                <a:cs typeface="+mn-cs"/>
              </a:rPr>
              <a:t>network and traveler safety is minimized through coordination with other traffic</a:t>
            </a:r>
          </a:p>
          <a:p>
            <a:r>
              <a:rPr lang="en-US" sz="1200" b="0" i="0" u="none" strike="noStrike" kern="1200" baseline="0" dirty="0">
                <a:solidFill>
                  <a:schemeClr val="tx1"/>
                </a:solidFill>
                <a:latin typeface="+mn-lt"/>
                <a:ea typeface="+mn-ea"/>
                <a:cs typeface="+mn-cs"/>
              </a:rPr>
              <a:t>management, maintenance and construction management, and emergency</a:t>
            </a:r>
          </a:p>
          <a:p>
            <a:r>
              <a:rPr lang="en-US" sz="1200" b="0" i="0" u="none" strike="noStrike" kern="1200" baseline="0" dirty="0">
                <a:solidFill>
                  <a:schemeClr val="tx1"/>
                </a:solidFill>
                <a:latin typeface="+mn-lt"/>
                <a:ea typeface="+mn-ea"/>
                <a:cs typeface="+mn-cs"/>
              </a:rPr>
              <a:t>management centers, and event promoters.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Advanced Public Transportation System (APTS): </a:t>
            </a:r>
            <a:r>
              <a:rPr lang="en-US" sz="1200" b="0" i="0" u="none" strike="noStrike" kern="1200" baseline="0" dirty="0">
                <a:solidFill>
                  <a:schemeClr val="tx1"/>
                </a:solidFill>
                <a:latin typeface="+mn-lt"/>
                <a:ea typeface="+mn-ea"/>
                <a:cs typeface="+mn-cs"/>
              </a:rPr>
              <a:t>Applies advanced technologies to</a:t>
            </a:r>
          </a:p>
          <a:p>
            <a:r>
              <a:rPr lang="en-US" sz="1200" b="0" i="0" u="none" strike="noStrike" kern="1200" baseline="0" dirty="0">
                <a:solidFill>
                  <a:schemeClr val="tx1"/>
                </a:solidFill>
                <a:latin typeface="+mn-lt"/>
                <a:ea typeface="+mn-ea"/>
                <a:cs typeface="+mn-cs"/>
              </a:rPr>
              <a:t>the operations, maintenance, customer information, planning, and management</a:t>
            </a:r>
          </a:p>
          <a:p>
            <a:r>
              <a:rPr lang="en-US" sz="1200" b="0" i="0" u="none" strike="noStrike" kern="1200" baseline="0" dirty="0">
                <a:solidFill>
                  <a:schemeClr val="tx1"/>
                </a:solidFill>
                <a:latin typeface="+mn-lt"/>
                <a:ea typeface="+mn-ea"/>
                <a:cs typeface="+mn-cs"/>
              </a:rPr>
              <a:t>functions for the transit agency. APTS includes advanced communications between</a:t>
            </a:r>
          </a:p>
          <a:p>
            <a:r>
              <a:rPr lang="en-US" sz="1200" b="0" i="0" u="none" strike="noStrike" kern="1200" baseline="0" dirty="0">
                <a:solidFill>
                  <a:schemeClr val="tx1"/>
                </a:solidFill>
                <a:latin typeface="+mn-lt"/>
                <a:ea typeface="+mn-ea"/>
                <a:cs typeface="+mn-cs"/>
              </a:rPr>
              <a:t>the transit departments and the public, personnel and other operating entities such as</a:t>
            </a:r>
          </a:p>
          <a:p>
            <a:r>
              <a:rPr lang="en-US" sz="1200" b="0" i="0" u="none" strike="noStrike" kern="1200" baseline="0" dirty="0">
                <a:solidFill>
                  <a:schemeClr val="tx1"/>
                </a:solidFill>
                <a:latin typeface="+mn-lt"/>
                <a:ea typeface="+mn-ea"/>
                <a:cs typeface="+mn-cs"/>
              </a:rPr>
              <a:t>emergency response services, and traffic management systems; automatic vehicle</a:t>
            </a:r>
          </a:p>
          <a:p>
            <a:r>
              <a:rPr lang="en-US" sz="1200" b="0" i="0" u="none" strike="noStrike" kern="1200" baseline="0" dirty="0">
                <a:solidFill>
                  <a:schemeClr val="tx1"/>
                </a:solidFill>
                <a:latin typeface="+mn-lt"/>
                <a:ea typeface="+mn-ea"/>
                <a:cs typeface="+mn-cs"/>
              </a:rPr>
              <a:t>locator (AVL); traffic signal priority; transit operations software; advanced transit</a:t>
            </a:r>
          </a:p>
          <a:p>
            <a:r>
              <a:rPr lang="en-US" sz="1200" b="0" i="0" u="none" strike="noStrike" kern="1200" baseline="0" dirty="0">
                <a:solidFill>
                  <a:schemeClr val="tx1"/>
                </a:solidFill>
                <a:latin typeface="+mn-lt"/>
                <a:ea typeface="+mn-ea"/>
                <a:cs typeface="+mn-cs"/>
              </a:rPr>
              <a:t>scheduling systems (ATSS); transit security; and fleet maintenance.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Advanced Traveler Information System (ATIS): </a:t>
            </a:r>
            <a:r>
              <a:rPr lang="en-US" sz="1200" b="0" i="0" u="none" strike="noStrike" kern="1200" baseline="0" dirty="0">
                <a:solidFill>
                  <a:schemeClr val="tx1"/>
                </a:solidFill>
                <a:latin typeface="+mn-lt"/>
                <a:ea typeface="+mn-ea"/>
                <a:cs typeface="+mn-cs"/>
              </a:rPr>
              <a:t>Ranges from simply providing fixed</a:t>
            </a:r>
          </a:p>
          <a:p>
            <a:r>
              <a:rPr lang="en-US" sz="1200" b="0" i="0" u="none" strike="noStrike" kern="1200" baseline="0" dirty="0">
                <a:solidFill>
                  <a:schemeClr val="tx1"/>
                </a:solidFill>
                <a:latin typeface="+mn-lt"/>
                <a:ea typeface="+mn-ea"/>
                <a:cs typeface="+mn-cs"/>
              </a:rPr>
              <a:t>transit schedule information to multimodal traveler information, including real-time</a:t>
            </a:r>
          </a:p>
          <a:p>
            <a:r>
              <a:rPr lang="en-US" sz="1200" b="0" i="0" u="none" strike="noStrike" kern="1200" baseline="0" dirty="0">
                <a:solidFill>
                  <a:schemeClr val="tx1"/>
                </a:solidFill>
                <a:latin typeface="+mn-lt"/>
                <a:ea typeface="+mn-ea"/>
                <a:cs typeface="+mn-cs"/>
              </a:rPr>
              <a:t>traffic conditions and transit schedules, and information to support mode and route</a:t>
            </a:r>
          </a:p>
          <a:p>
            <a:r>
              <a:rPr lang="en-US" sz="1200" b="0" i="0" u="none" strike="noStrike" kern="1200" baseline="0" dirty="0">
                <a:solidFill>
                  <a:schemeClr val="tx1"/>
                </a:solidFill>
                <a:latin typeface="+mn-lt"/>
                <a:ea typeface="+mn-ea"/>
                <a:cs typeface="+mn-cs"/>
              </a:rPr>
              <a:t>selection.</a:t>
            </a:r>
          </a:p>
          <a:p>
            <a:r>
              <a:rPr lang="en-US" sz="1200" b="0" i="0" u="none" strike="noStrike" kern="1200" baseline="0" dirty="0">
                <a:solidFill>
                  <a:schemeClr val="tx1"/>
                </a:solidFill>
                <a:latin typeface="+mn-lt"/>
                <a:ea typeface="+mn-ea"/>
                <a:cs typeface="+mn-cs"/>
              </a:rPr>
              <a:t>23</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Electronic Payment System: </a:t>
            </a:r>
            <a:r>
              <a:rPr lang="en-US" sz="1200" b="0" i="0" u="none" strike="noStrike" kern="1200" baseline="0" dirty="0">
                <a:solidFill>
                  <a:schemeClr val="tx1"/>
                </a:solidFill>
                <a:latin typeface="+mn-lt"/>
                <a:ea typeface="+mn-ea"/>
                <a:cs typeface="+mn-cs"/>
              </a:rPr>
              <a:t>Allows travelers to pay for transportation services by</a:t>
            </a:r>
          </a:p>
          <a:p>
            <a:r>
              <a:rPr lang="en-US" sz="1200" b="0" i="0" u="none" strike="noStrike" kern="1200" baseline="0" dirty="0">
                <a:solidFill>
                  <a:schemeClr val="tx1"/>
                </a:solidFill>
                <a:latin typeface="+mn-lt"/>
                <a:ea typeface="+mn-ea"/>
                <a:cs typeface="+mn-cs"/>
              </a:rPr>
              <a:t>electronic means, including tolls, transit fares, and parking.</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Rail Grade Crossing Monitors: </a:t>
            </a:r>
            <a:r>
              <a:rPr lang="en-US" sz="1200" b="0" i="0" u="none" strike="noStrike" kern="1200" baseline="0" dirty="0">
                <a:solidFill>
                  <a:schemeClr val="tx1"/>
                </a:solidFill>
                <a:latin typeface="+mn-lt"/>
                <a:ea typeface="+mn-ea"/>
                <a:cs typeface="+mn-cs"/>
              </a:rPr>
              <a:t>Manages traffic at highway-rail intersections where</a:t>
            </a:r>
          </a:p>
          <a:p>
            <a:r>
              <a:rPr lang="en-US" sz="1200" b="0" i="0" u="none" strike="noStrike" kern="1200" baseline="0" dirty="0">
                <a:solidFill>
                  <a:schemeClr val="tx1"/>
                </a:solidFill>
                <a:latin typeface="+mn-lt"/>
                <a:ea typeface="+mn-ea"/>
                <a:cs typeface="+mn-cs"/>
              </a:rPr>
              <a:t>operational requirements demand advanced features. Includes the capabilities from</a:t>
            </a:r>
          </a:p>
          <a:p>
            <a:r>
              <a:rPr lang="en-US" sz="1200" b="0" i="0" u="none" strike="noStrike" kern="1200" baseline="0" dirty="0">
                <a:solidFill>
                  <a:schemeClr val="tx1"/>
                </a:solidFill>
                <a:latin typeface="+mn-lt"/>
                <a:ea typeface="+mn-ea"/>
                <a:cs typeface="+mn-cs"/>
              </a:rPr>
              <a:t>the Standard Rail Crossing equipment package and augments these with additional</a:t>
            </a:r>
          </a:p>
          <a:p>
            <a:r>
              <a:rPr lang="en-US" sz="1200" b="0" i="0" u="none" strike="noStrike" kern="1200" baseline="0" dirty="0">
                <a:solidFill>
                  <a:schemeClr val="tx1"/>
                </a:solidFill>
                <a:latin typeface="+mn-lt"/>
                <a:ea typeface="+mn-ea"/>
                <a:cs typeface="+mn-cs"/>
              </a:rPr>
              <a:t>safety features, including positive barrier systems and wayside interface equipment</a:t>
            </a:r>
          </a:p>
          <a:p>
            <a:r>
              <a:rPr lang="en-US" sz="1200" b="0" i="0" u="none" strike="noStrike" kern="1200" baseline="0" dirty="0">
                <a:solidFill>
                  <a:schemeClr val="tx1"/>
                </a:solidFill>
                <a:latin typeface="+mn-lt"/>
                <a:ea typeface="+mn-ea"/>
                <a:cs typeface="+mn-cs"/>
              </a:rPr>
              <a:t>that detects or communicates with the approaching train.</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Commercial Vehicle Operations (CVO): </a:t>
            </a:r>
            <a:r>
              <a:rPr lang="en-US" sz="1200" b="0" i="0" u="none" strike="noStrike" kern="1200" baseline="0" dirty="0">
                <a:solidFill>
                  <a:schemeClr val="tx1"/>
                </a:solidFill>
                <a:latin typeface="+mn-lt"/>
                <a:ea typeface="+mn-ea"/>
                <a:cs typeface="+mn-cs"/>
              </a:rPr>
              <a:t>Performs advanced functions that support</a:t>
            </a:r>
          </a:p>
          <a:p>
            <a:r>
              <a:rPr lang="en-US" sz="1200" b="0" i="0" u="none" strike="noStrike" kern="1200" baseline="0" dirty="0">
                <a:solidFill>
                  <a:schemeClr val="tx1"/>
                </a:solidFill>
                <a:latin typeface="+mn-lt"/>
                <a:ea typeface="+mn-ea"/>
                <a:cs typeface="+mn-cs"/>
              </a:rPr>
              <a:t>commercial vehicle operations, including communications between drivers, fleet</a:t>
            </a:r>
          </a:p>
          <a:p>
            <a:r>
              <a:rPr lang="en-US" sz="1200" b="0" i="0" u="none" strike="noStrike" kern="1200" baseline="0" dirty="0">
                <a:solidFill>
                  <a:schemeClr val="tx1"/>
                </a:solidFill>
                <a:latin typeface="+mn-lt"/>
                <a:ea typeface="+mn-ea"/>
                <a:cs typeface="+mn-cs"/>
              </a:rPr>
              <a:t>managers, and roadside officials; automates identification and safety processing at</a:t>
            </a:r>
          </a:p>
          <a:p>
            <a:r>
              <a:rPr lang="en-US" sz="1200" b="0" i="0" u="none" strike="noStrike" kern="1200" baseline="0" dirty="0">
                <a:solidFill>
                  <a:schemeClr val="tx1"/>
                </a:solidFill>
                <a:latin typeface="+mn-lt"/>
                <a:ea typeface="+mn-ea"/>
                <a:cs typeface="+mn-cs"/>
              </a:rPr>
              <a:t>mainline speeds; and timely and accurately collects HazMat cargo information after a</a:t>
            </a:r>
          </a:p>
          <a:p>
            <a:r>
              <a:rPr lang="en-US" sz="1200" b="0" i="0" u="none" strike="noStrike" kern="1200" baseline="0" dirty="0">
                <a:solidFill>
                  <a:schemeClr val="tx1"/>
                </a:solidFill>
                <a:latin typeface="+mn-lt"/>
                <a:ea typeface="+mn-ea"/>
                <a:cs typeface="+mn-cs"/>
              </a:rPr>
              <a:t>vehicle incident.</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Advanced Vehicle Control and Safety System (AVCSS): </a:t>
            </a:r>
            <a:r>
              <a:rPr lang="en-US" sz="1200" b="0" i="0" u="none" strike="noStrike" kern="1200" baseline="0" dirty="0">
                <a:solidFill>
                  <a:schemeClr val="tx1"/>
                </a:solidFill>
                <a:latin typeface="+mn-lt"/>
                <a:ea typeface="+mn-ea"/>
                <a:cs typeface="+mn-cs"/>
              </a:rPr>
              <a:t>Includes vehicle safety</a:t>
            </a:r>
          </a:p>
          <a:p>
            <a:r>
              <a:rPr lang="en-US" sz="1200" b="0" i="0" u="none" strike="noStrike" kern="1200" baseline="0" dirty="0">
                <a:solidFill>
                  <a:schemeClr val="tx1"/>
                </a:solidFill>
                <a:latin typeface="+mn-lt"/>
                <a:ea typeface="+mn-ea"/>
                <a:cs typeface="+mn-cs"/>
              </a:rPr>
              <a:t>systems such as vehicle or driver safety monitoring; longitudinal, lateral, or</a:t>
            </a:r>
          </a:p>
          <a:p>
            <a:r>
              <a:rPr lang="en-US" sz="1200" b="0" i="0" u="none" strike="noStrike" kern="1200" baseline="0" dirty="0">
                <a:solidFill>
                  <a:schemeClr val="tx1"/>
                </a:solidFill>
                <a:latin typeface="+mn-lt"/>
                <a:ea typeface="+mn-ea"/>
                <a:cs typeface="+mn-cs"/>
              </a:rPr>
              <a:t>intersection warning control or collision avoidance; pre-crash restraint; and automated</a:t>
            </a:r>
          </a:p>
          <a:p>
            <a:r>
              <a:rPr lang="en-US" sz="1200" b="0" i="0" u="none" strike="noStrike" kern="1200" baseline="0" dirty="0">
                <a:solidFill>
                  <a:schemeClr val="tx1"/>
                </a:solidFill>
                <a:latin typeface="+mn-lt"/>
                <a:ea typeface="+mn-ea"/>
                <a:cs typeface="+mn-cs"/>
              </a:rPr>
              <a:t>highway systems.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Weather Management: </a:t>
            </a:r>
            <a:r>
              <a:rPr lang="en-US" sz="1200" b="0" i="0" u="none" strike="noStrike" kern="1200" baseline="0" dirty="0">
                <a:solidFill>
                  <a:schemeClr val="tx1"/>
                </a:solidFill>
                <a:latin typeface="+mn-lt"/>
                <a:ea typeface="+mn-ea"/>
                <a:cs typeface="+mn-cs"/>
              </a:rPr>
              <a:t>Includes automated collection of weather condition data and</a:t>
            </a:r>
          </a:p>
          <a:p>
            <a:r>
              <a:rPr lang="en-US" sz="1200" b="0" i="0" u="none" strike="noStrike" kern="1200" baseline="0" dirty="0">
                <a:solidFill>
                  <a:schemeClr val="tx1"/>
                </a:solidFill>
                <a:latin typeface="+mn-lt"/>
                <a:ea typeface="+mn-ea"/>
                <a:cs typeface="+mn-cs"/>
              </a:rPr>
              <a:t>the use of that data to detect hazards such as ice, high winds, snow, dense fog, etc.</a:t>
            </a:r>
          </a:p>
          <a:p>
            <a:r>
              <a:rPr lang="en-US" sz="1200" b="0" i="0" u="none" strike="noStrike" kern="1200" baseline="0" dirty="0">
                <a:solidFill>
                  <a:schemeClr val="tx1"/>
                </a:solidFill>
                <a:latin typeface="+mn-lt"/>
                <a:ea typeface="+mn-ea"/>
                <a:cs typeface="+mn-cs"/>
              </a:rPr>
              <a:t>This information can be used to provide road condition information and more</a:t>
            </a:r>
          </a:p>
          <a:p>
            <a:r>
              <a:rPr lang="en-US" sz="1200" b="0" i="0" u="none" strike="noStrike" kern="1200" baseline="0" dirty="0">
                <a:solidFill>
                  <a:schemeClr val="tx1"/>
                </a:solidFill>
                <a:latin typeface="+mn-lt"/>
                <a:ea typeface="+mn-ea"/>
                <a:cs typeface="+mn-cs"/>
              </a:rPr>
              <a:t>effectively deploy maintenance and construction resources.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Travel Demand Management (TDM): </a:t>
            </a:r>
            <a:r>
              <a:rPr lang="en-US" sz="1200" b="0" i="0" u="none" strike="noStrike" kern="1200" baseline="0" dirty="0">
                <a:solidFill>
                  <a:schemeClr val="tx1"/>
                </a:solidFill>
                <a:latin typeface="+mn-lt"/>
                <a:ea typeface="+mn-ea"/>
                <a:cs typeface="+mn-cs"/>
              </a:rPr>
              <a:t>TDM strategies are designed to maximize</a:t>
            </a:r>
          </a:p>
          <a:p>
            <a:r>
              <a:rPr lang="en-US" sz="1200" b="0" i="0" u="none" strike="noStrike" kern="1200" baseline="0" dirty="0">
                <a:solidFill>
                  <a:schemeClr val="tx1"/>
                </a:solidFill>
                <a:latin typeface="+mn-lt"/>
                <a:ea typeface="+mn-ea"/>
                <a:cs typeface="+mn-cs"/>
              </a:rPr>
              <a:t>person throughput or influence the need for or time of travel. They are typically</a:t>
            </a:r>
          </a:p>
          <a:p>
            <a:r>
              <a:rPr lang="en-US" sz="1200" b="0" i="0" u="none" strike="noStrike" kern="1200" baseline="0" dirty="0">
                <a:solidFill>
                  <a:schemeClr val="tx1"/>
                </a:solidFill>
                <a:latin typeface="+mn-lt"/>
                <a:ea typeface="+mn-ea"/>
                <a:cs typeface="+mn-cs"/>
              </a:rPr>
              <a:t>implemented in urban areas to reduce traffic congestion and air pollution, and to</a:t>
            </a:r>
          </a:p>
          <a:p>
            <a:r>
              <a:rPr lang="en-US" sz="1200" b="0" i="0" u="none" strike="noStrike" kern="1200" baseline="0" dirty="0">
                <a:solidFill>
                  <a:schemeClr val="tx1"/>
                </a:solidFill>
                <a:latin typeface="+mn-lt"/>
                <a:ea typeface="+mn-ea"/>
                <a:cs typeface="+mn-cs"/>
              </a:rPr>
              <a:t>increase the efficiency of the transportation system. TDM strategies include employer</a:t>
            </a:r>
          </a:p>
          <a:p>
            <a:r>
              <a:rPr lang="en-US" sz="1200" b="0" i="0" u="none" strike="noStrike" kern="1200" baseline="0" dirty="0">
                <a:solidFill>
                  <a:schemeClr val="tx1"/>
                </a:solidFill>
                <a:latin typeface="+mn-lt"/>
                <a:ea typeface="+mn-ea"/>
                <a:cs typeface="+mn-cs"/>
              </a:rPr>
              <a:t>trip reduction programs, vanpool programs, the construction of park-and-ride lots,</a:t>
            </a:r>
          </a:p>
          <a:p>
            <a:r>
              <a:rPr lang="en-US" sz="1200" b="0" i="0" u="none" strike="noStrike" kern="1200" baseline="0" dirty="0">
                <a:solidFill>
                  <a:schemeClr val="tx1"/>
                </a:solidFill>
                <a:latin typeface="+mn-lt"/>
                <a:ea typeface="+mn-ea"/>
                <a:cs typeface="+mn-cs"/>
              </a:rPr>
              <a:t>and alternative work schedules.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DTA</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Bottleneck removal studies; </a:t>
            </a:r>
          </a:p>
          <a:p>
            <a:r>
              <a:rPr lang="en-US" sz="1200" b="0" i="0" u="none" strike="noStrike" kern="1200" baseline="0" dirty="0">
                <a:solidFill>
                  <a:schemeClr val="tx1"/>
                </a:solidFill>
                <a:latin typeface="+mn-lt"/>
                <a:ea typeface="+mn-ea"/>
                <a:cs typeface="+mn-cs"/>
              </a:rPr>
              <a:t>• Active Transportation and Demand Management (ATDM) strategies; </a:t>
            </a:r>
          </a:p>
          <a:p>
            <a:r>
              <a:rPr lang="en-US" sz="1200" b="0" i="0" u="none" strike="noStrike" kern="1200" baseline="0" dirty="0">
                <a:solidFill>
                  <a:schemeClr val="tx1"/>
                </a:solidFill>
                <a:latin typeface="+mn-lt"/>
                <a:ea typeface="+mn-ea"/>
                <a:cs typeface="+mn-cs"/>
              </a:rPr>
              <a:t>• Integrated Corridor Management (ICM) strategies; </a:t>
            </a:r>
          </a:p>
          <a:p>
            <a:r>
              <a:rPr lang="en-US" sz="1200" b="0" i="0" u="none" strike="noStrike" kern="1200" baseline="0" dirty="0">
                <a:solidFill>
                  <a:schemeClr val="tx1"/>
                </a:solidFill>
                <a:latin typeface="+mn-lt"/>
                <a:ea typeface="+mn-ea"/>
                <a:cs typeface="+mn-cs"/>
              </a:rPr>
              <a:t>• Intelligent Transportation Systems (ITS) strategies; </a:t>
            </a:r>
          </a:p>
          <a:p>
            <a:r>
              <a:rPr lang="en-US" sz="1200" b="0" i="0" u="none" strike="noStrike" kern="1200" baseline="0" dirty="0">
                <a:solidFill>
                  <a:schemeClr val="tx1"/>
                </a:solidFill>
                <a:latin typeface="+mn-lt"/>
                <a:ea typeface="+mn-ea"/>
                <a:cs typeface="+mn-cs"/>
              </a:rPr>
              <a:t>• Operational strategies; </a:t>
            </a:r>
          </a:p>
          <a:p>
            <a:r>
              <a:rPr lang="en-US" sz="1200" b="0" i="0" u="none" strike="noStrike" kern="1200" baseline="0" dirty="0">
                <a:solidFill>
                  <a:schemeClr val="tx1"/>
                </a:solidFill>
                <a:latin typeface="+mn-lt"/>
                <a:ea typeface="+mn-ea"/>
                <a:cs typeface="+mn-cs"/>
              </a:rPr>
              <a:t>• Demand management strategies; </a:t>
            </a:r>
          </a:p>
          <a:p>
            <a:r>
              <a:rPr lang="en-US" sz="1200" b="0" i="0" u="none" strike="noStrike" kern="1200" baseline="0" dirty="0">
                <a:solidFill>
                  <a:schemeClr val="tx1"/>
                </a:solidFill>
                <a:latin typeface="+mn-lt"/>
                <a:ea typeface="+mn-ea"/>
                <a:cs typeface="+mn-cs"/>
              </a:rPr>
              <a:t>• Additional capacity; </a:t>
            </a:r>
          </a:p>
          <a:p>
            <a:r>
              <a:rPr lang="en-US" sz="1200" b="0" i="0" u="none" strike="noStrike" kern="1200" baseline="0" dirty="0">
                <a:solidFill>
                  <a:schemeClr val="tx1"/>
                </a:solidFill>
                <a:latin typeface="+mn-lt"/>
                <a:ea typeface="+mn-ea"/>
                <a:cs typeface="+mn-cs"/>
              </a:rPr>
              <a:t>• Incident management response scenarios; </a:t>
            </a:r>
          </a:p>
          <a:p>
            <a:r>
              <a:rPr lang="en-US" sz="1200" b="0" i="0" u="none" strike="noStrike" kern="1200" baseline="0" dirty="0">
                <a:solidFill>
                  <a:schemeClr val="tx1"/>
                </a:solidFill>
                <a:latin typeface="+mn-lt"/>
                <a:ea typeface="+mn-ea"/>
                <a:cs typeface="+mn-cs"/>
              </a:rPr>
              <a:t>• Special events; </a:t>
            </a:r>
          </a:p>
          <a:p>
            <a:r>
              <a:rPr lang="en-US" sz="1200" b="0" i="0" u="none" strike="noStrike" kern="1200" baseline="0" dirty="0">
                <a:solidFill>
                  <a:schemeClr val="tx1"/>
                </a:solidFill>
                <a:latin typeface="+mn-lt"/>
                <a:ea typeface="+mn-ea"/>
                <a:cs typeface="+mn-cs"/>
              </a:rPr>
              <a:t>• Work zone impacts and construction diversion; and </a:t>
            </a:r>
          </a:p>
          <a:p>
            <a:r>
              <a:rPr lang="en-US" sz="1200" b="0" i="0" u="none" strike="noStrike" kern="1200" baseline="0" dirty="0">
                <a:solidFill>
                  <a:schemeClr val="tx1"/>
                </a:solidFill>
                <a:latin typeface="+mn-lt"/>
                <a:ea typeface="+mn-ea"/>
                <a:cs typeface="+mn-cs"/>
              </a:rPr>
              <a:t>• Managed lanes and tolling projects.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228440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https://ops.fhwa.dot.gov/trafficanalysistools/type_tools.htm</a:t>
            </a:r>
          </a:p>
          <a:p>
            <a:endParaRPr lang="en-US" dirty="0"/>
          </a:p>
          <a:p>
            <a:r>
              <a:rPr lang="en-US" dirty="0"/>
              <a:t>https://ops.fhwa.dot.gov/trafficanalysistools/tat_vol2/sectapp_e.htm#top</a:t>
            </a:r>
          </a:p>
          <a:p>
            <a:endParaRPr lang="en-US" dirty="0"/>
          </a:p>
          <a:p>
            <a:endParaRPr lang="en-US" dirty="0"/>
          </a:p>
          <a:p>
            <a:r>
              <a:rPr lang="en-US" sz="1200" b="1" i="0" u="none" strike="noStrike" kern="1200" baseline="0" dirty="0">
                <a:solidFill>
                  <a:schemeClr val="tx1"/>
                </a:solidFill>
                <a:latin typeface="+mn-lt"/>
                <a:ea typeface="+mn-ea"/>
                <a:cs typeface="+mn-cs"/>
              </a:rPr>
              <a:t>Macroscopic Simulation Models: </a:t>
            </a:r>
            <a:r>
              <a:rPr lang="en-US" sz="1200" b="0" i="0" u="none" strike="noStrike" kern="1200" baseline="0" dirty="0">
                <a:solidFill>
                  <a:schemeClr val="tx1"/>
                </a:solidFill>
                <a:latin typeface="+mn-lt"/>
                <a:ea typeface="+mn-ea"/>
                <a:cs typeface="+mn-cs"/>
              </a:rPr>
              <a:t>Macroscopic simulation models are based on the</a:t>
            </a:r>
          </a:p>
          <a:p>
            <a:r>
              <a:rPr lang="en-US" sz="1200" b="0" i="0" u="none" strike="noStrike" kern="1200" baseline="0" dirty="0">
                <a:solidFill>
                  <a:schemeClr val="tx1"/>
                </a:solidFill>
                <a:latin typeface="+mn-lt"/>
                <a:ea typeface="+mn-ea"/>
                <a:cs typeface="+mn-cs"/>
              </a:rPr>
              <a:t>deterministic relationships of the flow, speed, and density of the traffic stream. The</a:t>
            </a:r>
          </a:p>
          <a:p>
            <a:r>
              <a:rPr lang="en-US" sz="1200" b="0" i="0" u="none" strike="noStrike" kern="1200" baseline="0" dirty="0">
                <a:solidFill>
                  <a:schemeClr val="tx1"/>
                </a:solidFill>
                <a:latin typeface="+mn-lt"/>
                <a:ea typeface="+mn-ea"/>
                <a:cs typeface="+mn-cs"/>
              </a:rPr>
              <a:t>simulation in a macroscopic model takes place on a section-by-section basis rather</a:t>
            </a:r>
          </a:p>
          <a:p>
            <a:r>
              <a:rPr lang="en-US" sz="1200" b="0" i="0" u="none" strike="noStrike" kern="1200" baseline="0" dirty="0">
                <a:solidFill>
                  <a:schemeClr val="tx1"/>
                </a:solidFill>
                <a:latin typeface="+mn-lt"/>
                <a:ea typeface="+mn-ea"/>
                <a:cs typeface="+mn-cs"/>
              </a:rPr>
              <a:t>than by tracking individual vehicles. Macroscopic simulation models were originally</a:t>
            </a:r>
          </a:p>
          <a:p>
            <a:r>
              <a:rPr lang="en-US" sz="1200" b="0" i="0" u="none" strike="noStrike" kern="1200" baseline="0" dirty="0">
                <a:solidFill>
                  <a:schemeClr val="tx1"/>
                </a:solidFill>
                <a:latin typeface="+mn-lt"/>
                <a:ea typeface="+mn-ea"/>
                <a:cs typeface="+mn-cs"/>
              </a:rPr>
              <a:t>developed to model traffic in distinct transportation subnetworks, such as freeways,</a:t>
            </a:r>
          </a:p>
          <a:p>
            <a:r>
              <a:rPr lang="en-US" sz="1200" b="0" i="0" u="none" strike="noStrike" kern="1200" baseline="0" dirty="0">
                <a:solidFill>
                  <a:schemeClr val="tx1"/>
                </a:solidFill>
                <a:latin typeface="+mn-lt"/>
                <a:ea typeface="+mn-ea"/>
                <a:cs typeface="+mn-cs"/>
              </a:rPr>
              <a:t>corridors (including freeways and parallel arterials), surface-street grid networks, and</a:t>
            </a:r>
          </a:p>
          <a:p>
            <a:r>
              <a:rPr lang="en-US" sz="1200" b="0" i="0" u="none" strike="noStrike" kern="1200" baseline="0" dirty="0">
                <a:solidFill>
                  <a:schemeClr val="tx1"/>
                </a:solidFill>
                <a:latin typeface="+mn-lt"/>
                <a:ea typeface="+mn-ea"/>
                <a:cs typeface="+mn-cs"/>
              </a:rPr>
              <a:t>rural highways. They consider platoons of vehicles and simulate traffic flow in brief</a:t>
            </a:r>
          </a:p>
          <a:p>
            <a:r>
              <a:rPr lang="en-US" sz="1200" b="0" i="0" u="none" strike="noStrike" kern="1200" baseline="0" dirty="0">
                <a:solidFill>
                  <a:schemeClr val="tx1"/>
                </a:solidFill>
                <a:latin typeface="+mn-lt"/>
                <a:ea typeface="+mn-ea"/>
                <a:cs typeface="+mn-cs"/>
              </a:rPr>
              <a:t>time increments. Macroscopic simulation models operate on the basis of aggregate</a:t>
            </a:r>
          </a:p>
          <a:p>
            <a:r>
              <a:rPr lang="en-US" sz="1200" b="0" i="0" u="none" strike="noStrike" kern="1200" baseline="0" dirty="0">
                <a:solidFill>
                  <a:schemeClr val="tx1"/>
                </a:solidFill>
                <a:latin typeface="+mn-lt"/>
                <a:ea typeface="+mn-ea"/>
                <a:cs typeface="+mn-cs"/>
              </a:rPr>
              <a:t>speed/volume and demand/capacity relationships. The validation of macroscopic</a:t>
            </a:r>
          </a:p>
          <a:p>
            <a:r>
              <a:rPr lang="en-US" sz="1200" b="0" i="0" u="none" strike="noStrike" kern="1200" baseline="0" dirty="0">
                <a:solidFill>
                  <a:schemeClr val="tx1"/>
                </a:solidFill>
                <a:latin typeface="+mn-lt"/>
                <a:ea typeface="+mn-ea"/>
                <a:cs typeface="+mn-cs"/>
              </a:rPr>
              <a:t>simulation models involves replication of observed congestion patterns. Freeway</a:t>
            </a:r>
          </a:p>
          <a:p>
            <a:r>
              <a:rPr lang="en-US" sz="1200" b="0" i="0" u="none" strike="noStrike" kern="1200" baseline="0" dirty="0">
                <a:solidFill>
                  <a:schemeClr val="tx1"/>
                </a:solidFill>
                <a:latin typeface="+mn-lt"/>
                <a:ea typeface="+mn-ea"/>
                <a:cs typeface="+mn-cs"/>
              </a:rPr>
              <a:t>validation is based on both tachometer run information and speed contour diagrams</a:t>
            </a:r>
          </a:p>
          <a:p>
            <a:r>
              <a:rPr lang="en-US" sz="1200" b="0" i="0" u="none" strike="noStrike" kern="1200" baseline="0" dirty="0">
                <a:solidFill>
                  <a:schemeClr val="tx1"/>
                </a:solidFill>
                <a:latin typeface="+mn-lt"/>
                <a:ea typeface="+mn-ea"/>
                <a:cs typeface="+mn-cs"/>
              </a:rPr>
              <a:t>constructed for the analytical periods, which are then aggregated to provide a</a:t>
            </a:r>
          </a:p>
          <a:p>
            <a:r>
              <a:rPr lang="en-US" sz="1200" b="0" i="0" u="none" strike="noStrike" kern="1200" baseline="0" dirty="0">
                <a:solidFill>
                  <a:schemeClr val="tx1"/>
                </a:solidFill>
                <a:latin typeface="+mn-lt"/>
                <a:ea typeface="+mn-ea"/>
                <a:cs typeface="+mn-cs"/>
              </a:rPr>
              <a:t>“typical” congestion pattern. Surface-street validation is based on speed, queue, delay,</a:t>
            </a:r>
          </a:p>
          <a:p>
            <a:r>
              <a:rPr lang="en-US" sz="1200" b="0" i="0" u="none" strike="noStrike" kern="1200" baseline="0" dirty="0">
                <a:solidFill>
                  <a:schemeClr val="tx1"/>
                </a:solidFill>
                <a:latin typeface="+mn-lt"/>
                <a:ea typeface="+mn-ea"/>
                <a:cs typeface="+mn-cs"/>
              </a:rPr>
              <a:t>and capacity information. Macroscopic models have considerably fewer demanding</a:t>
            </a:r>
          </a:p>
          <a:p>
            <a:r>
              <a:rPr lang="en-US" sz="1200" b="0" i="0" u="none" strike="noStrike" kern="1200" baseline="0" dirty="0">
                <a:solidFill>
                  <a:schemeClr val="tx1"/>
                </a:solidFill>
                <a:latin typeface="+mn-lt"/>
                <a:ea typeface="+mn-ea"/>
                <a:cs typeface="+mn-cs"/>
              </a:rPr>
              <a:t>computer requirements than microscopic models. They do not, however, have the</a:t>
            </a:r>
          </a:p>
          <a:p>
            <a:r>
              <a:rPr lang="en-US" sz="1200" b="0" i="0" u="none" strike="noStrike" kern="1200" baseline="0" dirty="0">
                <a:solidFill>
                  <a:schemeClr val="tx1"/>
                </a:solidFill>
                <a:latin typeface="+mn-lt"/>
                <a:ea typeface="+mn-ea"/>
                <a:cs typeface="+mn-cs"/>
              </a:rPr>
              <a:t>ability to analyze transportation improvements in as much detail as microscopic</a:t>
            </a:r>
          </a:p>
          <a:p>
            <a:r>
              <a:rPr lang="en-US" sz="1200" b="0" i="0" u="none" strike="noStrike" kern="1200" baseline="0" dirty="0">
                <a:solidFill>
                  <a:schemeClr val="tx1"/>
                </a:solidFill>
                <a:latin typeface="+mn-lt"/>
                <a:ea typeface="+mn-ea"/>
                <a:cs typeface="+mn-cs"/>
              </a:rPr>
              <a:t>models, and do not consider trip generation, trip distribution, and mode choice in</a:t>
            </a:r>
          </a:p>
          <a:p>
            <a:r>
              <a:rPr lang="en-US" sz="1200" b="0" i="0" u="none" strike="noStrike" kern="1200" baseline="0" dirty="0">
                <a:solidFill>
                  <a:schemeClr val="tx1"/>
                </a:solidFill>
                <a:latin typeface="+mn-lt"/>
                <a:ea typeface="+mn-ea"/>
                <a:cs typeface="+mn-cs"/>
              </a:rPr>
              <a:t>their evaluation of changes in transportation systems.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Mesoscopic Simulation Models: </a:t>
            </a:r>
            <a:r>
              <a:rPr lang="en-US" sz="1200" b="0" i="0" u="none" strike="noStrike" kern="1200" baseline="0" dirty="0">
                <a:solidFill>
                  <a:schemeClr val="tx1"/>
                </a:solidFill>
                <a:latin typeface="+mn-lt"/>
                <a:ea typeface="+mn-ea"/>
                <a:cs typeface="+mn-cs"/>
              </a:rPr>
              <a:t>Mesoscopic models combine the properties of both</a:t>
            </a:r>
          </a:p>
          <a:p>
            <a:r>
              <a:rPr lang="en-US" sz="1200" b="0" i="0" u="none" strike="noStrike" kern="1200" baseline="0" dirty="0">
                <a:solidFill>
                  <a:schemeClr val="tx1"/>
                </a:solidFill>
                <a:latin typeface="+mn-lt"/>
                <a:ea typeface="+mn-ea"/>
                <a:cs typeface="+mn-cs"/>
              </a:rPr>
              <a:t>microscopic (discussed below) and macroscopic simulation models. As in microscopic</a:t>
            </a:r>
          </a:p>
          <a:p>
            <a:r>
              <a:rPr lang="en-US" sz="1200" b="0" i="0" u="none" strike="noStrike" kern="1200" baseline="0" dirty="0">
                <a:solidFill>
                  <a:schemeClr val="tx1"/>
                </a:solidFill>
                <a:latin typeface="+mn-lt"/>
                <a:ea typeface="+mn-ea"/>
                <a:cs typeface="+mn-cs"/>
              </a:rPr>
              <a:t>models, the unit of traffic flow for mesoscopic models is the individual vehicle. Similar</a:t>
            </a:r>
          </a:p>
          <a:p>
            <a:r>
              <a:rPr lang="en-US" sz="1200" b="0" i="0" u="none" strike="noStrike" kern="1200" baseline="0" dirty="0">
                <a:solidFill>
                  <a:schemeClr val="tx1"/>
                </a:solidFill>
                <a:latin typeface="+mn-lt"/>
                <a:ea typeface="+mn-ea"/>
                <a:cs typeface="+mn-cs"/>
              </a:rPr>
              <a:t>to microscopic simulation models, mesoscopic tools assign vehicle types and driver</a:t>
            </a:r>
          </a:p>
          <a:p>
            <a:r>
              <a:rPr lang="en-US" sz="1200" b="0" i="0" u="none" strike="noStrike" kern="1200" baseline="0" dirty="0">
                <a:solidFill>
                  <a:schemeClr val="tx1"/>
                </a:solidFill>
                <a:latin typeface="+mn-lt"/>
                <a:ea typeface="+mn-ea"/>
                <a:cs typeface="+mn-cs"/>
              </a:rPr>
              <a:t>behavior, as well as their relationships with roadway characteristics. Their movement,</a:t>
            </a:r>
          </a:p>
          <a:p>
            <a:r>
              <a:rPr lang="en-US" sz="1200" b="0" i="0" u="none" strike="noStrike" kern="1200" baseline="0" dirty="0">
                <a:solidFill>
                  <a:schemeClr val="tx1"/>
                </a:solidFill>
                <a:latin typeface="+mn-lt"/>
                <a:ea typeface="+mn-ea"/>
                <a:cs typeface="+mn-cs"/>
              </a:rPr>
              <a:t>however, follows the approach of macroscopic models and is governed by the average</a:t>
            </a:r>
          </a:p>
          <a:p>
            <a:r>
              <a:rPr lang="en-US" sz="1200" b="0" i="0" u="none" strike="noStrike" kern="1200" baseline="0" dirty="0">
                <a:solidFill>
                  <a:schemeClr val="tx1"/>
                </a:solidFill>
                <a:latin typeface="+mn-lt"/>
                <a:ea typeface="+mn-ea"/>
                <a:cs typeface="+mn-cs"/>
              </a:rPr>
              <a:t>speed on the travel link. Mesoscopic model travel prediction takes place on an</a:t>
            </a:r>
          </a:p>
          <a:p>
            <a:r>
              <a:rPr lang="en-US" sz="1200" b="0" i="0" u="none" strike="noStrike" kern="1200" baseline="0" dirty="0">
                <a:solidFill>
                  <a:schemeClr val="tx1"/>
                </a:solidFill>
                <a:latin typeface="+mn-lt"/>
                <a:ea typeface="+mn-ea"/>
                <a:cs typeface="+mn-cs"/>
              </a:rPr>
              <a:t>aggregate level and does not consider dynamic speed/volume relationships. As such,</a:t>
            </a:r>
          </a:p>
          <a:p>
            <a:r>
              <a:rPr lang="en-US" sz="1200" b="0" i="0" u="none" strike="noStrike" kern="1200" baseline="0" dirty="0">
                <a:solidFill>
                  <a:schemeClr val="tx1"/>
                </a:solidFill>
                <a:latin typeface="+mn-lt"/>
                <a:ea typeface="+mn-ea"/>
                <a:cs typeface="+mn-cs"/>
              </a:rPr>
              <a:t>8</a:t>
            </a:r>
          </a:p>
          <a:p>
            <a:r>
              <a:rPr lang="en-US" sz="1200" b="0" i="0" u="none" strike="noStrike" kern="1200" baseline="0" dirty="0">
                <a:solidFill>
                  <a:schemeClr val="tx1"/>
                </a:solidFill>
                <a:latin typeface="+mn-lt"/>
                <a:ea typeface="+mn-ea"/>
                <a:cs typeface="+mn-cs"/>
              </a:rPr>
              <a:t>mesoscopic models provide less fidelity than microsimulation tools, but are superior</a:t>
            </a:r>
          </a:p>
          <a:p>
            <a:r>
              <a:rPr lang="en-US" sz="1200" b="0" i="0" u="none" strike="noStrike" kern="1200" baseline="0" dirty="0">
                <a:solidFill>
                  <a:schemeClr val="tx1"/>
                </a:solidFill>
                <a:latin typeface="+mn-lt"/>
                <a:ea typeface="+mn-ea"/>
                <a:cs typeface="+mn-cs"/>
              </a:rPr>
              <a:t>to the typical planning analysis techniques.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Microscopic Simulation Models: </a:t>
            </a:r>
            <a:r>
              <a:rPr lang="en-US" sz="1200" b="0" i="0" u="none" strike="noStrike" kern="1200" baseline="0" dirty="0">
                <a:solidFill>
                  <a:schemeClr val="tx1"/>
                </a:solidFill>
                <a:latin typeface="+mn-lt"/>
                <a:ea typeface="+mn-ea"/>
                <a:cs typeface="+mn-cs"/>
              </a:rPr>
              <a:t>Microscopic simulation models simulate the</a:t>
            </a:r>
          </a:p>
          <a:p>
            <a:r>
              <a:rPr lang="en-US" sz="1200" b="0" i="0" u="none" strike="noStrike" kern="1200" baseline="0" dirty="0">
                <a:solidFill>
                  <a:schemeClr val="tx1"/>
                </a:solidFill>
                <a:latin typeface="+mn-lt"/>
                <a:ea typeface="+mn-ea"/>
                <a:cs typeface="+mn-cs"/>
              </a:rPr>
              <a:t>movement of individual vehicles based on car-following and lane-changing theories.</a:t>
            </a:r>
          </a:p>
          <a:p>
            <a:r>
              <a:rPr lang="en-US" sz="1200" b="0" i="0" u="none" strike="noStrike" kern="1200" baseline="0" dirty="0">
                <a:solidFill>
                  <a:schemeClr val="tx1"/>
                </a:solidFill>
                <a:latin typeface="+mn-lt"/>
                <a:ea typeface="+mn-ea"/>
                <a:cs typeface="+mn-cs"/>
              </a:rPr>
              <a:t>Typically, vehicles enter a transportation network using a statistical distribution of</a:t>
            </a:r>
          </a:p>
          <a:p>
            <a:r>
              <a:rPr lang="en-US" sz="1200" b="0" i="0" u="none" strike="noStrike" kern="1200" baseline="0" dirty="0">
                <a:solidFill>
                  <a:schemeClr val="tx1"/>
                </a:solidFill>
                <a:latin typeface="+mn-lt"/>
                <a:ea typeface="+mn-ea"/>
                <a:cs typeface="+mn-cs"/>
              </a:rPr>
              <a:t>arrivals (a stochastic process) and are tracked through the network over brief time</a:t>
            </a:r>
          </a:p>
          <a:p>
            <a:r>
              <a:rPr lang="en-US" sz="1200" b="0" i="0" u="none" strike="noStrike" kern="1200" baseline="0" dirty="0">
                <a:solidFill>
                  <a:schemeClr val="tx1"/>
                </a:solidFill>
                <a:latin typeface="+mn-lt"/>
                <a:ea typeface="+mn-ea"/>
                <a:cs typeface="+mn-cs"/>
              </a:rPr>
              <a:t>intervals (e.g., 1 second or a fraction of a second). Typically, upon entry, each vehicle is</a:t>
            </a:r>
          </a:p>
          <a:p>
            <a:r>
              <a:rPr lang="en-US" sz="1200" b="0" i="0" u="none" strike="noStrike" kern="1200" baseline="0" dirty="0">
                <a:solidFill>
                  <a:schemeClr val="tx1"/>
                </a:solidFill>
                <a:latin typeface="+mn-lt"/>
                <a:ea typeface="+mn-ea"/>
                <a:cs typeface="+mn-cs"/>
              </a:rPr>
              <a:t>assigned a destination, a vehicle type, and a driver type. In many microscopic</a:t>
            </a:r>
          </a:p>
          <a:p>
            <a:r>
              <a:rPr lang="en-US" sz="1200" b="0" i="0" u="none" strike="noStrike" kern="1200" baseline="0" dirty="0">
                <a:solidFill>
                  <a:schemeClr val="tx1"/>
                </a:solidFill>
                <a:latin typeface="+mn-lt"/>
                <a:ea typeface="+mn-ea"/>
                <a:cs typeface="+mn-cs"/>
              </a:rPr>
              <a:t>simulation models, the traffic operational characteristics of each vehicle are influenced</a:t>
            </a:r>
          </a:p>
          <a:p>
            <a:r>
              <a:rPr lang="en-US" sz="1200" b="0" i="0" u="none" strike="noStrike" kern="1200" baseline="0" dirty="0">
                <a:solidFill>
                  <a:schemeClr val="tx1"/>
                </a:solidFill>
                <a:latin typeface="+mn-lt"/>
                <a:ea typeface="+mn-ea"/>
                <a:cs typeface="+mn-cs"/>
              </a:rPr>
              <a:t>by vertical grade, horizontal curvature, and </a:t>
            </a:r>
            <a:r>
              <a:rPr lang="en-US" sz="1200" b="0" i="0" u="none" strike="noStrike" kern="1200" baseline="0" dirty="0" err="1">
                <a:solidFill>
                  <a:schemeClr val="tx1"/>
                </a:solidFill>
                <a:latin typeface="+mn-lt"/>
                <a:ea typeface="+mn-ea"/>
                <a:cs typeface="+mn-cs"/>
              </a:rPr>
              <a:t>superelevation</a:t>
            </a:r>
            <a:r>
              <a:rPr lang="en-US" sz="1200" b="0" i="0" u="none" strike="noStrike" kern="1200" baseline="0" dirty="0">
                <a:solidFill>
                  <a:schemeClr val="tx1"/>
                </a:solidFill>
                <a:latin typeface="+mn-lt"/>
                <a:ea typeface="+mn-ea"/>
                <a:cs typeface="+mn-cs"/>
              </a:rPr>
              <a:t>, based on relationships</a:t>
            </a:r>
          </a:p>
          <a:p>
            <a:r>
              <a:rPr lang="en-US" sz="1200" b="0" i="0" u="none" strike="noStrike" kern="1200" baseline="0" dirty="0">
                <a:solidFill>
                  <a:schemeClr val="tx1"/>
                </a:solidFill>
                <a:latin typeface="+mn-lt"/>
                <a:ea typeface="+mn-ea"/>
                <a:cs typeface="+mn-cs"/>
              </a:rPr>
              <a:t>developed in prior research. The primary means of calibrating and validating</a:t>
            </a:r>
          </a:p>
          <a:p>
            <a:r>
              <a:rPr lang="en-US" sz="1200" b="0" i="0" u="none" strike="noStrike" kern="1200" baseline="0" dirty="0">
                <a:solidFill>
                  <a:schemeClr val="tx1"/>
                </a:solidFill>
                <a:latin typeface="+mn-lt"/>
                <a:ea typeface="+mn-ea"/>
                <a:cs typeface="+mn-cs"/>
              </a:rPr>
              <a:t>microscopic simulation models are through the adjustment of driver sensitivity</a:t>
            </a:r>
          </a:p>
          <a:p>
            <a:r>
              <a:rPr lang="en-US" sz="1200" b="0" i="0" u="none" strike="noStrike" kern="1200" baseline="0" dirty="0">
                <a:solidFill>
                  <a:schemeClr val="tx1"/>
                </a:solidFill>
                <a:latin typeface="+mn-lt"/>
                <a:ea typeface="+mn-ea"/>
                <a:cs typeface="+mn-cs"/>
              </a:rPr>
              <a:t>factors. Computer time and storage requirements for microscopic models are</a:t>
            </a:r>
          </a:p>
          <a:p>
            <a:r>
              <a:rPr lang="en-US" sz="1200" b="0" i="0" u="none" strike="noStrike" kern="1200" baseline="0" dirty="0">
                <a:solidFill>
                  <a:schemeClr val="tx1"/>
                </a:solidFill>
                <a:latin typeface="+mn-lt"/>
                <a:ea typeface="+mn-ea"/>
                <a:cs typeface="+mn-cs"/>
              </a:rPr>
              <a:t>significant, usually limiting the network size and the number of simulation runs that</a:t>
            </a:r>
          </a:p>
          <a:p>
            <a:r>
              <a:rPr lang="en-US" sz="1200" b="0" i="0" u="none" strike="noStrike" kern="1200" baseline="0" dirty="0">
                <a:solidFill>
                  <a:schemeClr val="tx1"/>
                </a:solidFill>
                <a:latin typeface="+mn-lt"/>
                <a:ea typeface="+mn-ea"/>
                <a:cs typeface="+mn-cs"/>
              </a:rPr>
              <a:t>can be completed.</a:t>
            </a: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200" b="1" i="0" kern="1200" dirty="0">
                <a:solidFill>
                  <a:schemeClr val="tx1"/>
                </a:solidFill>
                <a:effectLst/>
                <a:latin typeface="+mn-lt"/>
                <a:ea typeface="+mn-ea"/>
                <a:cs typeface="+mn-cs"/>
              </a:rPr>
              <a:t>E.5 Macroscopic Simulation Models</a:t>
            </a:r>
          </a:p>
          <a:p>
            <a:r>
              <a:rPr lang="en-US" sz="1200" b="0" i="0" kern="1200" dirty="0">
                <a:solidFill>
                  <a:schemeClr val="tx1"/>
                </a:solidFill>
                <a:effectLst/>
                <a:latin typeface="+mn-lt"/>
                <a:ea typeface="+mn-ea"/>
                <a:cs typeface="+mn-cs"/>
              </a:rPr>
              <a:t>Examples of macroscopic simulation traffic analysis tools:</a:t>
            </a:r>
          </a:p>
          <a:p>
            <a:r>
              <a:rPr lang="en-US" sz="1200" b="0" i="0" kern="1200" dirty="0">
                <a:solidFill>
                  <a:schemeClr val="tx1"/>
                </a:solidFill>
                <a:effectLst/>
                <a:latin typeface="+mn-lt"/>
                <a:ea typeface="+mn-ea"/>
                <a:cs typeface="+mn-cs"/>
              </a:rPr>
              <a:t>BTS (Bottleneck Traffic Simulator)</a:t>
            </a:r>
          </a:p>
          <a:p>
            <a:r>
              <a:rPr lang="en-US" sz="1200" b="0" i="0" kern="1200" dirty="0">
                <a:solidFill>
                  <a:schemeClr val="tx1"/>
                </a:solidFill>
                <a:effectLst/>
                <a:latin typeface="+mn-lt"/>
                <a:ea typeface="+mn-ea"/>
                <a:cs typeface="+mn-cs"/>
              </a:rPr>
              <a:t>FREQ12</a:t>
            </a:r>
          </a:p>
          <a:p>
            <a:r>
              <a:rPr lang="en-US" sz="1200" b="0" i="0" kern="1200" dirty="0">
                <a:solidFill>
                  <a:schemeClr val="tx1"/>
                </a:solidFill>
                <a:effectLst/>
                <a:latin typeface="+mn-lt"/>
                <a:ea typeface="+mn-ea"/>
                <a:cs typeface="+mn-cs"/>
              </a:rPr>
              <a:t>KRONOS</a:t>
            </a:r>
          </a:p>
          <a:p>
            <a:r>
              <a:rPr lang="en-US" sz="1200" b="0" i="0" kern="1200" dirty="0">
                <a:solidFill>
                  <a:schemeClr val="tx1"/>
                </a:solidFill>
                <a:effectLst/>
                <a:latin typeface="+mn-lt"/>
                <a:ea typeface="+mn-ea"/>
                <a:cs typeface="+mn-cs"/>
              </a:rPr>
              <a:t>METACOR/METANET</a:t>
            </a:r>
          </a:p>
          <a:p>
            <a:r>
              <a:rPr lang="en-US" sz="1200" b="0" i="0" kern="1200" dirty="0">
                <a:solidFill>
                  <a:schemeClr val="tx1"/>
                </a:solidFill>
                <a:effectLst/>
                <a:latin typeface="+mn-lt"/>
                <a:ea typeface="+mn-ea"/>
                <a:cs typeface="+mn-cs"/>
              </a:rPr>
              <a:t>NETCELL</a:t>
            </a:r>
          </a:p>
          <a:p>
            <a:r>
              <a:rPr lang="en-US" sz="1200" b="0" i="0" kern="1200" dirty="0">
                <a:solidFill>
                  <a:schemeClr val="tx1"/>
                </a:solidFill>
                <a:effectLst/>
                <a:latin typeface="+mn-lt"/>
                <a:ea typeface="+mn-ea"/>
                <a:cs typeface="+mn-cs"/>
              </a:rPr>
              <a:t>PASSER II-02: </a:t>
            </a:r>
            <a:r>
              <a:rPr lang="en-US" sz="1200" b="0" i="0" kern="1200" dirty="0">
                <a:solidFill>
                  <a:schemeClr val="tx1"/>
                </a:solidFill>
                <a:effectLst/>
                <a:latin typeface="+mn-lt"/>
                <a:ea typeface="+mn-ea"/>
                <a:cs typeface="+mn-cs"/>
                <a:hlinkClick r:id="rId3"/>
              </a:rPr>
              <a:t>http://ttisoftware.tamu.edu/fraPasserII_02.htm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PASSER III-98: </a:t>
            </a:r>
            <a:r>
              <a:rPr lang="en-US" sz="1200" b="0" i="0" kern="1200" dirty="0">
                <a:solidFill>
                  <a:schemeClr val="tx1"/>
                </a:solidFill>
                <a:effectLst/>
                <a:latin typeface="+mn-lt"/>
                <a:ea typeface="+mn-ea"/>
                <a:cs typeface="+mn-cs"/>
                <a:hlinkClick r:id="rId4"/>
              </a:rPr>
              <a:t>http://ttisoftware.tamu.edu/fraPasserIII_98.htm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PASSER IV-96: </a:t>
            </a:r>
            <a:r>
              <a:rPr lang="en-US" sz="1200" b="0" i="0" kern="1200" dirty="0">
                <a:solidFill>
                  <a:schemeClr val="tx1"/>
                </a:solidFill>
                <a:effectLst/>
                <a:latin typeface="+mn-lt"/>
                <a:ea typeface="+mn-ea"/>
                <a:cs typeface="+mn-cs"/>
                <a:hlinkClick r:id="rId5"/>
              </a:rPr>
              <a:t>http://ttisoftware.tamu.edu/fraPasserIV_96.htm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SATURN: </a:t>
            </a:r>
            <a:r>
              <a:rPr lang="en-US" sz="1200" b="0" i="0" kern="1200" dirty="0">
                <a:solidFill>
                  <a:schemeClr val="tx1"/>
                </a:solidFill>
                <a:effectLst/>
                <a:latin typeface="+mn-lt"/>
                <a:ea typeface="+mn-ea"/>
                <a:cs typeface="+mn-cs"/>
                <a:hlinkClick r:id="rId6"/>
              </a:rPr>
              <a:t>http://www.its.leeds.ac.uk/software/saturn/index.html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TRAF-CORFLO (Corridor Flow)</a:t>
            </a:r>
          </a:p>
          <a:p>
            <a:r>
              <a:rPr lang="en-US" sz="1200" b="0" i="0" kern="1200" dirty="0">
                <a:solidFill>
                  <a:schemeClr val="tx1"/>
                </a:solidFill>
                <a:effectLst/>
                <a:latin typeface="+mn-lt"/>
                <a:ea typeface="+mn-ea"/>
                <a:cs typeface="+mn-cs"/>
              </a:rPr>
              <a:t>TRANSYT-7F: </a:t>
            </a:r>
            <a:r>
              <a:rPr lang="en-US" sz="1200" b="0" i="0" kern="1200" dirty="0">
                <a:solidFill>
                  <a:schemeClr val="tx1"/>
                </a:solidFill>
                <a:effectLst/>
                <a:latin typeface="+mn-lt"/>
                <a:ea typeface="+mn-ea"/>
                <a:cs typeface="+mn-cs"/>
                <a:hlinkClick r:id="rId7"/>
              </a:rPr>
              <a:t>http://mctrans.ce.ufl.edu/store/description.asp?itemID=437</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E.6 Mesoscopic Simulation Models</a:t>
            </a:r>
          </a:p>
          <a:p>
            <a:r>
              <a:rPr lang="en-US" sz="1200" b="0" i="0" kern="1200" dirty="0">
                <a:solidFill>
                  <a:schemeClr val="tx1"/>
                </a:solidFill>
                <a:effectLst/>
                <a:latin typeface="+mn-lt"/>
                <a:ea typeface="+mn-ea"/>
                <a:cs typeface="+mn-cs"/>
              </a:rPr>
              <a:t>Examples of mesoscopic simulation tools:</a:t>
            </a:r>
          </a:p>
          <a:p>
            <a:r>
              <a:rPr lang="en-US" sz="1200" b="0" i="0" kern="1200" dirty="0">
                <a:solidFill>
                  <a:schemeClr val="tx1"/>
                </a:solidFill>
                <a:effectLst/>
                <a:latin typeface="+mn-lt"/>
                <a:ea typeface="+mn-ea"/>
                <a:cs typeface="+mn-cs"/>
              </a:rPr>
              <a:t>CONTRAM (Continuous Traffic Assignment Model)</a:t>
            </a:r>
          </a:p>
          <a:p>
            <a:r>
              <a:rPr lang="en-US" sz="1200" b="0" i="0" kern="1200" dirty="0">
                <a:solidFill>
                  <a:schemeClr val="tx1"/>
                </a:solidFill>
                <a:effectLst/>
                <a:latin typeface="+mn-lt"/>
                <a:ea typeface="+mn-ea"/>
                <a:cs typeface="+mn-cs"/>
              </a:rPr>
              <a:t>DYNAMIT-P, DYNAMIT-X, DYNASMART-P, DYNASMART-X</a:t>
            </a:r>
          </a:p>
          <a:p>
            <a:r>
              <a:rPr lang="en-US" sz="1200" b="0" i="0" kern="1200" dirty="0" err="1">
                <a:solidFill>
                  <a:schemeClr val="tx1"/>
                </a:solidFill>
                <a:effectLst/>
                <a:latin typeface="+mn-lt"/>
                <a:ea typeface="+mn-ea"/>
                <a:cs typeface="+mn-cs"/>
              </a:rPr>
              <a:t>MesoTS</a:t>
            </a:r>
            <a:r>
              <a:rPr lang="en-US" sz="1200" b="0" i="0" kern="1200" dirty="0">
                <a:solidFill>
                  <a:schemeClr val="tx1"/>
                </a:solidFill>
                <a:effectLst/>
                <a:latin typeface="+mn-lt"/>
                <a:ea typeface="+mn-ea"/>
                <a:cs typeface="+mn-cs"/>
              </a:rPr>
              <a:t>: http://plan2op.fhwa.dot.gov/pdfs/Pdf2/mesoscopic.pdf</a:t>
            </a:r>
          </a:p>
          <a:p>
            <a:r>
              <a:rPr lang="en-US" sz="1200" b="0" i="0" kern="1200" dirty="0">
                <a:solidFill>
                  <a:schemeClr val="tx1"/>
                </a:solidFill>
                <a:effectLst/>
                <a:latin typeface="+mn-lt"/>
                <a:ea typeface="+mn-ea"/>
                <a:cs typeface="+mn-cs"/>
              </a:rPr>
              <a:t>VISTA (Visual Interactive System for Transport Algorithms): </a:t>
            </a:r>
            <a:r>
              <a:rPr lang="en-US" sz="1200" b="0" i="0" kern="1200" dirty="0">
                <a:solidFill>
                  <a:schemeClr val="tx1"/>
                </a:solidFill>
                <a:effectLst/>
                <a:latin typeface="+mn-lt"/>
                <a:ea typeface="+mn-ea"/>
                <a:cs typeface="+mn-cs"/>
                <a:hlinkClick r:id="rId8"/>
              </a:rPr>
              <a:t>http://www.vistatransport.com/</a:t>
            </a:r>
            <a:r>
              <a:rPr lang="en-US" sz="1200" b="0" i="0" kern="1200" dirty="0">
                <a:solidFill>
                  <a:schemeClr val="tx1"/>
                </a:solidFill>
                <a:effectLst/>
                <a:latin typeface="+mn-lt"/>
                <a:ea typeface="+mn-ea"/>
                <a:cs typeface="+mn-cs"/>
              </a:rPr>
              <a:t> (revision date June 18, 2009)</a:t>
            </a:r>
          </a:p>
          <a:p>
            <a:r>
              <a:rPr lang="en-US" sz="1200" b="1" i="0" kern="1200" dirty="0">
                <a:solidFill>
                  <a:schemeClr val="tx1"/>
                </a:solidFill>
                <a:effectLst/>
                <a:latin typeface="+mn-lt"/>
                <a:ea typeface="+mn-ea"/>
                <a:cs typeface="+mn-cs"/>
              </a:rPr>
              <a:t>E.7 Microscopic Simulation Models</a:t>
            </a:r>
          </a:p>
          <a:p>
            <a:r>
              <a:rPr lang="en-US" sz="1200" b="0" i="0" kern="1200" dirty="0">
                <a:solidFill>
                  <a:schemeClr val="tx1"/>
                </a:solidFill>
                <a:effectLst/>
                <a:latin typeface="+mn-lt"/>
                <a:ea typeface="+mn-ea"/>
                <a:cs typeface="+mn-cs"/>
              </a:rPr>
              <a:t>Examples of microscopic traffic simulation models:</a:t>
            </a:r>
          </a:p>
          <a:p>
            <a:r>
              <a:rPr lang="en-US" sz="1200" b="0" i="0" kern="1200" dirty="0">
                <a:solidFill>
                  <a:schemeClr val="tx1"/>
                </a:solidFill>
                <a:effectLst/>
                <a:latin typeface="+mn-lt"/>
                <a:ea typeface="+mn-ea"/>
                <a:cs typeface="+mn-cs"/>
              </a:rPr>
              <a:t>AIMSUN2 (Advanced Interactive Microscopic Simulator for Urban and Non-Urban Networks)</a:t>
            </a:r>
          </a:p>
          <a:p>
            <a:r>
              <a:rPr lang="en-US" sz="1200" b="0" i="0" kern="1200" dirty="0">
                <a:solidFill>
                  <a:schemeClr val="tx1"/>
                </a:solidFill>
                <a:effectLst/>
                <a:latin typeface="+mn-lt"/>
                <a:ea typeface="+mn-ea"/>
                <a:cs typeface="+mn-cs"/>
              </a:rPr>
              <a:t>ANATOLL: </a:t>
            </a:r>
            <a:r>
              <a:rPr lang="en-US" sz="1200" b="0" i="0" kern="1200" dirty="0">
                <a:solidFill>
                  <a:schemeClr val="tx1"/>
                </a:solidFill>
                <a:effectLst/>
                <a:latin typeface="+mn-lt"/>
                <a:ea typeface="+mn-ea"/>
                <a:cs typeface="+mn-cs"/>
                <a:hlinkClick r:id="rId9"/>
              </a:rPr>
              <a:t>http://www.its.leeds.ac.uk/projects/smartest/append3d.html#a4</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AUTOBAHN: </a:t>
            </a:r>
            <a:r>
              <a:rPr lang="en-US" sz="1200" b="0" i="0" kern="1200" dirty="0">
                <a:solidFill>
                  <a:schemeClr val="tx1"/>
                </a:solidFill>
                <a:effectLst/>
                <a:latin typeface="+mn-lt"/>
                <a:ea typeface="+mn-ea"/>
                <a:cs typeface="+mn-cs"/>
                <a:hlinkClick r:id="rId10"/>
              </a:rPr>
              <a:t>http://www.its.leeds.ac.uk/projects/smartest/append3d.html#a5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CASIMIR: </a:t>
            </a:r>
            <a:r>
              <a:rPr lang="en-US" sz="1200" b="0" i="0" kern="1200" dirty="0">
                <a:solidFill>
                  <a:schemeClr val="tx1"/>
                </a:solidFill>
                <a:effectLst/>
                <a:latin typeface="+mn-lt"/>
                <a:ea typeface="+mn-ea"/>
                <a:cs typeface="+mn-cs"/>
                <a:hlinkClick r:id="rId11"/>
              </a:rPr>
              <a:t>http://www.its.leeds.ac.uk/projects/smartest/append3d.html#a6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CORSIM/TSIS (Traffic Software Integrated System): </a:t>
            </a:r>
            <a:r>
              <a:rPr lang="en-US" sz="1200" b="0" i="0" kern="1200" dirty="0">
                <a:solidFill>
                  <a:schemeClr val="tx1"/>
                </a:solidFill>
                <a:effectLst/>
                <a:latin typeface="+mn-lt"/>
                <a:ea typeface="+mn-ea"/>
                <a:cs typeface="+mn-cs"/>
                <a:hlinkClick r:id="rId12"/>
              </a:rPr>
              <a:t>http://ops.fhwa.dot.gov/trafficanalysistools/corsim.htm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DRACULA (Dynamic Route Assignment Combining User Learning and Microsimulation): </a:t>
            </a:r>
            <a:r>
              <a:rPr lang="en-US" sz="1200" b="0" i="0" kern="1200" dirty="0">
                <a:solidFill>
                  <a:schemeClr val="tx1"/>
                </a:solidFill>
                <a:effectLst/>
                <a:latin typeface="+mn-lt"/>
                <a:ea typeface="+mn-ea"/>
                <a:cs typeface="+mn-cs"/>
                <a:hlinkClick r:id="rId13"/>
              </a:rPr>
              <a:t>http://www.its.leeds.ac.uk/software/dracula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FLEXSYT-II: </a:t>
            </a:r>
            <a:r>
              <a:rPr lang="en-US" sz="1200" b="0" i="0" kern="1200" dirty="0">
                <a:solidFill>
                  <a:schemeClr val="tx1"/>
                </a:solidFill>
                <a:effectLst/>
                <a:latin typeface="+mn-lt"/>
                <a:ea typeface="+mn-ea"/>
                <a:cs typeface="+mn-cs"/>
                <a:hlinkClick r:id="rId14"/>
              </a:rPr>
              <a:t>http://www.flexsyt.nl/informatieuk.htm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HIPERTRANS (High-Performance Transport)</a:t>
            </a:r>
          </a:p>
          <a:p>
            <a:r>
              <a:rPr lang="en-US" sz="1200" b="0" i="0" kern="1200" dirty="0">
                <a:solidFill>
                  <a:schemeClr val="tx1"/>
                </a:solidFill>
                <a:effectLst/>
                <a:latin typeface="+mn-lt"/>
                <a:ea typeface="+mn-ea"/>
                <a:cs typeface="+mn-cs"/>
              </a:rPr>
              <a:t>HUTSIM (Helsinki University of Technology Simulator)</a:t>
            </a:r>
          </a:p>
          <a:p>
            <a:r>
              <a:rPr lang="en-US" sz="1200" b="0" i="0" kern="1200" dirty="0">
                <a:solidFill>
                  <a:schemeClr val="tx1"/>
                </a:solidFill>
                <a:effectLst/>
                <a:latin typeface="+mn-lt"/>
                <a:ea typeface="+mn-ea"/>
                <a:cs typeface="+mn-cs"/>
              </a:rPr>
              <a:t>INTEGRATION: </a:t>
            </a:r>
            <a:r>
              <a:rPr lang="en-US" sz="1200" b="0" i="0" kern="1200" dirty="0">
                <a:solidFill>
                  <a:schemeClr val="tx1"/>
                </a:solidFill>
                <a:effectLst/>
                <a:latin typeface="+mn-lt"/>
                <a:ea typeface="+mn-ea"/>
                <a:cs typeface="+mn-cs"/>
                <a:hlinkClick r:id="rId15"/>
              </a:rPr>
              <a:t>http://www.intgrat.com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MELROSE (Mitsubishi Electric Road Traffic Simulation Environment): </a:t>
            </a:r>
            <a:r>
              <a:rPr lang="en-US" sz="1200" b="0" i="0" kern="1200" dirty="0">
                <a:solidFill>
                  <a:schemeClr val="tx1"/>
                </a:solidFill>
                <a:effectLst/>
                <a:latin typeface="+mn-lt"/>
                <a:ea typeface="+mn-ea"/>
                <a:cs typeface="+mn-cs"/>
                <a:hlinkClick r:id="rId16"/>
              </a:rPr>
              <a:t>http://www.its.leeds.ac.uk/projects/smartest/append3d.html#a14</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MicroSim</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7"/>
              </a:rPr>
              <a:t>http://www.its.leeds.ac.uk/projects/smartest/append3d.html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MICSTRAN (Microscopic Simulator Model for Traffic Networks): </a:t>
            </a:r>
            <a:r>
              <a:rPr lang="en-US" sz="1200" b="0" i="0" kern="1200" dirty="0">
                <a:solidFill>
                  <a:schemeClr val="tx1"/>
                </a:solidFill>
                <a:effectLst/>
                <a:latin typeface="+mn-lt"/>
                <a:ea typeface="+mn-ea"/>
                <a:cs typeface="+mn-cs"/>
                <a:hlinkClick r:id="rId18"/>
              </a:rPr>
              <a:t>http://www.its.leeds.ac.uk/projects/smartest/append3d.html#a16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MITSIM (Microscopic Traffic Simulator)</a:t>
            </a:r>
          </a:p>
          <a:p>
            <a:r>
              <a:rPr lang="en-US" sz="1200" b="0" i="0" kern="1200" dirty="0">
                <a:solidFill>
                  <a:schemeClr val="tx1"/>
                </a:solidFill>
                <a:effectLst/>
                <a:latin typeface="+mn-lt"/>
                <a:ea typeface="+mn-ea"/>
                <a:cs typeface="+mn-cs"/>
              </a:rPr>
              <a:t>MIXIC: </a:t>
            </a:r>
            <a:r>
              <a:rPr lang="en-US" sz="1200" b="0" i="0" kern="1200" dirty="0">
                <a:solidFill>
                  <a:schemeClr val="tx1"/>
                </a:solidFill>
                <a:effectLst/>
                <a:latin typeface="+mn-lt"/>
                <a:ea typeface="+mn-ea"/>
                <a:cs typeface="+mn-cs"/>
                <a:hlinkClick r:id="rId19"/>
              </a:rPr>
              <a:t>http://www.its.leeds.ac.uk/projects/smartest/append3d.html#a18</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NEMIS: </a:t>
            </a:r>
            <a:r>
              <a:rPr lang="en-US" sz="1200" b="0" i="0" kern="1200" dirty="0">
                <a:solidFill>
                  <a:schemeClr val="tx1"/>
                </a:solidFill>
                <a:effectLst/>
                <a:latin typeface="+mn-lt"/>
                <a:ea typeface="+mn-ea"/>
                <a:cs typeface="+mn-cs"/>
                <a:hlinkClick r:id="rId20"/>
              </a:rPr>
              <a:t>http://www.its.leeds.ac.uk/projects/smartest/append3d.html#a19</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PADSIM (Probabilistic Adaptive Simulation Model): </a:t>
            </a:r>
            <a:r>
              <a:rPr lang="en-US" sz="1200" b="0" i="0" kern="1200" dirty="0">
                <a:solidFill>
                  <a:schemeClr val="tx1"/>
                </a:solidFill>
                <a:effectLst/>
                <a:latin typeface="+mn-lt"/>
                <a:ea typeface="+mn-ea"/>
                <a:cs typeface="+mn-cs"/>
                <a:hlinkClick r:id="rId21"/>
              </a:rPr>
              <a:t>http://www.its.leeds.ac.uk/projects/smartest/append3d.html#a21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PARAMICS: </a:t>
            </a:r>
            <a:r>
              <a:rPr lang="en-US" sz="1200" b="0" i="0" kern="1200" dirty="0">
                <a:solidFill>
                  <a:schemeClr val="tx1"/>
                </a:solidFill>
                <a:effectLst/>
                <a:latin typeface="+mn-lt"/>
                <a:ea typeface="+mn-ea"/>
                <a:cs typeface="+mn-cs"/>
                <a:hlinkClick r:id="rId22"/>
              </a:rPr>
              <a:t>http://www.paramics-online.com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PHAROS (Public Highway and Road Simulator): </a:t>
            </a:r>
            <a:r>
              <a:rPr lang="en-US" sz="1200" b="0" i="0" kern="1200" dirty="0">
                <a:solidFill>
                  <a:schemeClr val="tx1"/>
                </a:solidFill>
                <a:effectLst/>
                <a:latin typeface="+mn-lt"/>
                <a:ea typeface="+mn-ea"/>
                <a:cs typeface="+mn-cs"/>
                <a:hlinkClick r:id="rId23"/>
              </a:rPr>
              <a:t>http://www.its.leeds.ac.uk/projects/smartest/append3d.html#a23</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PLANSIM-T: </a:t>
            </a:r>
            <a:r>
              <a:rPr lang="en-US" sz="1200" b="0" i="0" kern="1200" dirty="0">
                <a:solidFill>
                  <a:schemeClr val="tx1"/>
                </a:solidFill>
                <a:effectLst/>
                <a:latin typeface="+mn-lt"/>
                <a:ea typeface="+mn-ea"/>
                <a:cs typeface="+mn-cs"/>
                <a:hlinkClick r:id="rId24"/>
              </a:rPr>
              <a:t>http://www.its.leeds.ac.uk/projects/smartest/append3d.html#a24</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ROADSIM (Rural Road Simulator)</a:t>
            </a:r>
          </a:p>
          <a:p>
            <a:r>
              <a:rPr lang="en-US" sz="1200" b="0" i="0" kern="1200" dirty="0">
                <a:solidFill>
                  <a:schemeClr val="tx1"/>
                </a:solidFill>
                <a:effectLst/>
                <a:latin typeface="+mn-lt"/>
                <a:ea typeface="+mn-ea"/>
                <a:cs typeface="+mn-cs"/>
              </a:rPr>
              <a:t>SHIVA (Simulated Highways for Intelligent Vehicle Algorithms): </a:t>
            </a:r>
            <a:r>
              <a:rPr lang="en-US" sz="1200" b="0" i="0" kern="1200" dirty="0">
                <a:solidFill>
                  <a:schemeClr val="tx1"/>
                </a:solidFill>
                <a:effectLst/>
                <a:latin typeface="+mn-lt"/>
                <a:ea typeface="+mn-ea"/>
                <a:cs typeface="+mn-cs"/>
                <a:hlinkClick r:id="rId25"/>
              </a:rPr>
              <a:t>http://www.its.leeds.ac.uk/projects/smartest/append3d.html#a25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SIGSIM: </a:t>
            </a:r>
            <a:r>
              <a:rPr lang="en-US" sz="1200" b="0" i="0" kern="1200" dirty="0">
                <a:solidFill>
                  <a:schemeClr val="tx1"/>
                </a:solidFill>
                <a:effectLst/>
                <a:latin typeface="+mn-lt"/>
                <a:ea typeface="+mn-ea"/>
                <a:cs typeface="+mn-cs"/>
                <a:hlinkClick r:id="rId26"/>
              </a:rPr>
              <a:t>http://www.its.leeds.ac.uk/projects/smartest/append3d.html#a26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SIMDAC: </a:t>
            </a:r>
            <a:r>
              <a:rPr lang="en-US" sz="1200" b="0" i="0" kern="1200" dirty="0">
                <a:solidFill>
                  <a:schemeClr val="tx1"/>
                </a:solidFill>
                <a:effectLst/>
                <a:latin typeface="+mn-lt"/>
                <a:ea typeface="+mn-ea"/>
                <a:cs typeface="+mn-cs"/>
                <a:hlinkClick r:id="rId27"/>
              </a:rPr>
              <a:t>http://www.its.leeds.ac.uk/projects/smartest/append3d.html#a27</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SIMNET: </a:t>
            </a:r>
            <a:r>
              <a:rPr lang="en-US" sz="1200" b="0" i="0" kern="1200" dirty="0">
                <a:solidFill>
                  <a:schemeClr val="tx1"/>
                </a:solidFill>
                <a:effectLst/>
                <a:latin typeface="+mn-lt"/>
                <a:ea typeface="+mn-ea"/>
                <a:cs typeface="+mn-cs"/>
                <a:hlinkClick r:id="rId28"/>
              </a:rPr>
              <a:t>http://www.its.leeds.ac.uk/projects/smartest/append3d.html#a28</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SimTraffic</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29"/>
              </a:rPr>
              <a:t>http://www.trafficware.com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SISTM (Simulation of Strategies for Traffic on Motorways): </a:t>
            </a:r>
            <a:r>
              <a:rPr lang="en-US" sz="1200" b="0" i="0" kern="1200" dirty="0">
                <a:solidFill>
                  <a:schemeClr val="tx1"/>
                </a:solidFill>
                <a:effectLst/>
                <a:latin typeface="+mn-lt"/>
                <a:ea typeface="+mn-ea"/>
                <a:cs typeface="+mn-cs"/>
                <a:hlinkClick r:id="rId30"/>
              </a:rPr>
              <a:t>http://www.its.leeds.ac.uk/projects/smartest/append3d.html#a29</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SITRA B+: </a:t>
            </a:r>
            <a:r>
              <a:rPr lang="en-US" sz="1200" b="0" i="0" kern="1200" dirty="0">
                <a:solidFill>
                  <a:schemeClr val="tx1"/>
                </a:solidFill>
                <a:effectLst/>
                <a:latin typeface="+mn-lt"/>
                <a:ea typeface="+mn-ea"/>
                <a:cs typeface="+mn-cs"/>
                <a:hlinkClick r:id="rId31"/>
              </a:rPr>
              <a:t>http://www.its.leeds.ac.uk/projects/smartest/append3d.html#a30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SITRAS: </a:t>
            </a:r>
            <a:r>
              <a:rPr lang="en-US" sz="1200" b="0" i="0" kern="1200" dirty="0">
                <a:solidFill>
                  <a:schemeClr val="tx1"/>
                </a:solidFill>
                <a:effectLst/>
                <a:latin typeface="+mn-lt"/>
                <a:ea typeface="+mn-ea"/>
                <a:cs typeface="+mn-cs"/>
                <a:hlinkClick r:id="rId32"/>
              </a:rPr>
              <a:t>http://www.its.leeds.ac.uk/projects/smartest/append3d.html#a31</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SmartPATH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TEXAS (Texas Model for Intersection Traffic)</a:t>
            </a:r>
          </a:p>
          <a:p>
            <a:r>
              <a:rPr lang="en-US" sz="1200" b="0" i="0" kern="1200" dirty="0">
                <a:solidFill>
                  <a:schemeClr val="tx1"/>
                </a:solidFill>
                <a:effectLst/>
                <a:latin typeface="+mn-lt"/>
                <a:ea typeface="+mn-ea"/>
                <a:cs typeface="+mn-cs"/>
              </a:rPr>
              <a:t>TRANSIMS</a:t>
            </a:r>
          </a:p>
          <a:p>
            <a:r>
              <a:rPr lang="en-US" sz="1200" b="0" i="0" kern="1200" dirty="0">
                <a:solidFill>
                  <a:schemeClr val="tx1"/>
                </a:solidFill>
                <a:effectLst/>
                <a:latin typeface="+mn-lt"/>
                <a:ea typeface="+mn-ea"/>
                <a:cs typeface="+mn-cs"/>
              </a:rPr>
              <a:t>TRARR</a:t>
            </a:r>
          </a:p>
          <a:p>
            <a:r>
              <a:rPr lang="en-US" sz="1200" b="0" i="0" kern="1200" dirty="0">
                <a:solidFill>
                  <a:schemeClr val="tx1"/>
                </a:solidFill>
                <a:effectLst/>
                <a:latin typeface="+mn-lt"/>
                <a:ea typeface="+mn-ea"/>
                <a:cs typeface="+mn-cs"/>
              </a:rPr>
              <a:t>TWOPAS: </a:t>
            </a:r>
            <a:r>
              <a:rPr lang="en-US" sz="1200" b="0" i="0" kern="1200" dirty="0">
                <a:solidFill>
                  <a:schemeClr val="tx1"/>
                </a:solidFill>
                <a:effectLst/>
                <a:latin typeface="+mn-lt"/>
                <a:ea typeface="+mn-ea"/>
                <a:cs typeface="+mn-cs"/>
                <a:hlinkClick r:id="rId33"/>
              </a:rPr>
              <a:t>https://www.fhwa.dot.gov/research/tfhrc/projects/safety/comprehensive/ihsdm/index.cfm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VISSIM http://www.ptvamerica.com/main.html</a:t>
            </a:r>
          </a:p>
          <a:p>
            <a:r>
              <a:rPr lang="en-US" sz="1200" b="0" i="0" kern="1200" dirty="0" err="1">
                <a:solidFill>
                  <a:schemeClr val="tx1"/>
                </a:solidFill>
                <a:effectLst/>
                <a:latin typeface="+mn-lt"/>
                <a:ea typeface="+mn-ea"/>
                <a:cs typeface="+mn-cs"/>
              </a:rPr>
              <a:t>WATSim</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(Wide Area Traffic Simulation): </a:t>
            </a:r>
            <a:r>
              <a:rPr lang="en-US" sz="1200" b="0" i="0" kern="1200" dirty="0">
                <a:solidFill>
                  <a:schemeClr val="tx1"/>
                </a:solidFill>
                <a:effectLst/>
                <a:latin typeface="+mn-lt"/>
                <a:ea typeface="+mn-ea"/>
                <a:cs typeface="+mn-cs"/>
                <a:hlinkClick r:id="rId34"/>
              </a:rPr>
              <a:t>http://www.kldassociates.com/unites.htm</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382985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Genealogy of Traffic flow models from:</a:t>
            </a:r>
          </a:p>
          <a:p>
            <a:r>
              <a:rPr lang="en-US" dirty="0"/>
              <a:t>https://doi.org/10.1007/s13676-014-0045-5</a:t>
            </a:r>
          </a:p>
          <a:p>
            <a:endParaRPr lang="en-US" dirty="0"/>
          </a:p>
          <a:p>
            <a:r>
              <a:rPr lang="en-US" dirty="0"/>
              <a:t>Fundamental diagram from:</a:t>
            </a:r>
          </a:p>
          <a:p>
            <a:r>
              <a:rPr lang="en-US" dirty="0"/>
              <a:t>https://ocw.tudelft.nl/wp-content/uploads/Chapter-4.-Fundamental-diagrams.pdf</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314119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https://ops.fhwa.dot.gov/trafficanalysistools/type_tools.htm</a:t>
            </a:r>
          </a:p>
          <a:p>
            <a:endParaRPr lang="en-US" dirty="0"/>
          </a:p>
          <a:p>
            <a:r>
              <a:rPr lang="en-US" dirty="0"/>
              <a:t>https://ops.fhwa.dot.gov/trafficanalysistools/tat_vol2/sectapp_e.htm#top</a:t>
            </a:r>
          </a:p>
          <a:p>
            <a:endParaRPr lang="en-US" dirty="0"/>
          </a:p>
          <a:p>
            <a:endParaRPr lang="en-US" dirty="0"/>
          </a:p>
          <a:p>
            <a:endParaRPr lang="en-US" dirty="0"/>
          </a:p>
          <a:p>
            <a:endParaRPr lang="en-US" dirty="0"/>
          </a:p>
          <a:p>
            <a:r>
              <a:rPr lang="en-US" sz="1200" b="1" i="0" u="none" strike="noStrike" kern="1200" baseline="0" dirty="0">
                <a:solidFill>
                  <a:schemeClr val="tx1"/>
                </a:solidFill>
                <a:latin typeface="+mn-lt"/>
                <a:ea typeface="+mn-ea"/>
                <a:cs typeface="+mn-cs"/>
              </a:rPr>
              <a:t>Macroscopic Simulation Models</a:t>
            </a:r>
          </a:p>
          <a:p>
            <a:r>
              <a:rPr lang="en-US" sz="1200" b="0" i="0" u="none" strike="noStrike" kern="1200" baseline="0" dirty="0">
                <a:solidFill>
                  <a:schemeClr val="tx1"/>
                </a:solidFill>
                <a:latin typeface="+mn-lt"/>
                <a:ea typeface="+mn-ea"/>
                <a:cs typeface="+mn-cs"/>
              </a:rPr>
              <a:t>• BTS (Bottleneck Traffic Simulator):</a:t>
            </a:r>
          </a:p>
          <a:p>
            <a:r>
              <a:rPr lang="en-US" sz="1200" b="0" i="0" u="none" strike="noStrike" kern="1200" baseline="0" dirty="0">
                <a:solidFill>
                  <a:schemeClr val="tx1"/>
                </a:solidFill>
                <a:latin typeface="+mn-lt"/>
                <a:ea typeface="+mn-ea"/>
                <a:cs typeface="+mn-cs"/>
              </a:rPr>
              <a:t>http://mctrans.ce.ufl.edu/store/description.asp?itemID=287</a:t>
            </a:r>
          </a:p>
          <a:p>
            <a:r>
              <a:rPr lang="en-US" sz="1200" b="0" i="0" u="none" strike="noStrike" kern="1200" baseline="0" dirty="0">
                <a:solidFill>
                  <a:schemeClr val="tx1"/>
                </a:solidFill>
                <a:latin typeface="+mn-lt"/>
                <a:ea typeface="+mn-ea"/>
                <a:cs typeface="+mn-cs"/>
              </a:rPr>
              <a:t>• FREQ12: www.its.berkeley.edu/computing/software/FREQ.html</a:t>
            </a:r>
          </a:p>
          <a:p>
            <a:r>
              <a:rPr lang="en-US" sz="1200" b="0" i="0" u="none" strike="noStrike" kern="1200" baseline="0" dirty="0">
                <a:solidFill>
                  <a:schemeClr val="tx1"/>
                </a:solidFill>
                <a:latin typeface="+mn-lt"/>
                <a:ea typeface="+mn-ea"/>
                <a:cs typeface="+mn-cs"/>
              </a:rPr>
              <a:t>• KRONOS: www.its.umn.edu/labs/itslab.html</a:t>
            </a:r>
          </a:p>
          <a:p>
            <a:r>
              <a:rPr lang="pt-BR" sz="1200" b="0" i="0" u="none" strike="noStrike" kern="1200" baseline="0" dirty="0">
                <a:solidFill>
                  <a:schemeClr val="tx1"/>
                </a:solidFill>
                <a:latin typeface="+mn-lt"/>
                <a:ea typeface="+mn-ea"/>
                <a:cs typeface="+mn-cs"/>
              </a:rPr>
              <a:t>• METACOR/METANET: www.inrets.fr/ur/gretia/METACOR-Ang-H-HajSalem.htm</a:t>
            </a:r>
          </a:p>
          <a:p>
            <a:r>
              <a:rPr lang="nb-NO" sz="1200" b="0" i="0" u="none" strike="noStrike" kern="1200" baseline="0" dirty="0">
                <a:solidFill>
                  <a:schemeClr val="tx1"/>
                </a:solidFill>
                <a:latin typeface="+mn-lt"/>
                <a:ea typeface="+mn-ea"/>
                <a:cs typeface="+mn-cs"/>
              </a:rPr>
              <a:t>• NETCELL: www.its.berkeley.edu/computing/software/netcell.html</a:t>
            </a:r>
          </a:p>
          <a:p>
            <a:r>
              <a:rPr lang="en-US" sz="1200" b="0" i="0" u="none" strike="noStrike" kern="1200" baseline="0" dirty="0">
                <a:solidFill>
                  <a:schemeClr val="tx1"/>
                </a:solidFill>
                <a:latin typeface="+mn-lt"/>
                <a:ea typeface="+mn-ea"/>
                <a:cs typeface="+mn-cs"/>
              </a:rPr>
              <a:t>• PASSER II-02: http://ttisoftware.tamu.edu/fraPasserII_02.htm</a:t>
            </a:r>
          </a:p>
          <a:p>
            <a:r>
              <a:rPr lang="en-US" sz="1200" b="0" i="0" u="none" strike="noStrike" kern="1200" baseline="0" dirty="0">
                <a:solidFill>
                  <a:schemeClr val="tx1"/>
                </a:solidFill>
                <a:latin typeface="+mn-lt"/>
                <a:ea typeface="+mn-ea"/>
                <a:cs typeface="+mn-cs"/>
              </a:rPr>
              <a:t>• PASSER III-98: http://ttisoftware.tamu.edu/fraPasserIII_98.htm</a:t>
            </a:r>
          </a:p>
          <a:p>
            <a:r>
              <a:rPr lang="en-US" sz="1200" b="0" i="0" u="none" strike="noStrike" kern="1200" baseline="0" dirty="0">
                <a:solidFill>
                  <a:schemeClr val="tx1"/>
                </a:solidFill>
                <a:latin typeface="+mn-lt"/>
                <a:ea typeface="+mn-ea"/>
                <a:cs typeface="+mn-cs"/>
              </a:rPr>
              <a:t>• PASSER IV-96: http://ttisoftware.tamu.edu/fraPasserIV_96.htm</a:t>
            </a:r>
          </a:p>
          <a:p>
            <a:r>
              <a:rPr lang="en-US" sz="1200" b="0" i="0" u="none" strike="noStrike" kern="1200" baseline="0" dirty="0">
                <a:solidFill>
                  <a:schemeClr val="tx1"/>
                </a:solidFill>
                <a:latin typeface="+mn-lt"/>
                <a:ea typeface="+mn-ea"/>
                <a:cs typeface="+mn-cs"/>
              </a:rPr>
              <a:t>• SATURN: www.its.leeds.ac.uk/software/saturn/index.html</a:t>
            </a:r>
          </a:p>
          <a:p>
            <a:r>
              <a:rPr lang="en-US" sz="1200" b="0" i="0" u="none" strike="noStrike" kern="1200" baseline="0" dirty="0">
                <a:solidFill>
                  <a:schemeClr val="tx1"/>
                </a:solidFill>
                <a:latin typeface="+mn-lt"/>
                <a:ea typeface="+mn-ea"/>
                <a:cs typeface="+mn-cs"/>
              </a:rPr>
              <a:t>• TRAF-CORFLO (Corridor Flow):</a:t>
            </a:r>
          </a:p>
          <a:p>
            <a:r>
              <a:rPr lang="en-US" sz="1200" b="0" i="0" u="none" strike="noStrike" kern="1200" baseline="0" dirty="0">
                <a:solidFill>
                  <a:schemeClr val="tx1"/>
                </a:solidFill>
                <a:latin typeface="+mn-lt"/>
                <a:ea typeface="+mn-ea"/>
                <a:cs typeface="+mn-cs"/>
              </a:rPr>
              <a:t>http://mctrans.ce.ufl.edu/store/description.asp?itemID=441</a:t>
            </a:r>
          </a:p>
          <a:p>
            <a:r>
              <a:rPr lang="en-US" sz="1200" b="0" i="0" u="none" strike="noStrike" kern="1200" baseline="0" dirty="0">
                <a:solidFill>
                  <a:schemeClr val="tx1"/>
                </a:solidFill>
                <a:latin typeface="+mn-lt"/>
                <a:ea typeface="+mn-ea"/>
                <a:cs typeface="+mn-cs"/>
              </a:rPr>
              <a:t>• TRANSYT-7F: http://mctrans.ce.ufl.edu/store/description.asp?itemID=437</a:t>
            </a:r>
          </a:p>
          <a:p>
            <a:r>
              <a:rPr lang="en-US" sz="1200" b="0" i="0" u="none" strike="noStrike" kern="1200" baseline="0" dirty="0">
                <a:solidFill>
                  <a:schemeClr val="tx1"/>
                </a:solidFill>
                <a:latin typeface="+mn-lt"/>
                <a:ea typeface="+mn-ea"/>
                <a:cs typeface="+mn-cs"/>
              </a:rPr>
              <a:t>• VISTA (Visual Interactive System for Transport Algorithms):</a:t>
            </a:r>
          </a:p>
          <a:p>
            <a:r>
              <a:rPr lang="en-US" sz="1200" b="0" i="0" u="none" strike="noStrike" kern="1200" baseline="0" dirty="0">
                <a:solidFill>
                  <a:schemeClr val="tx1"/>
                </a:solidFill>
                <a:latin typeface="+mn-lt"/>
                <a:ea typeface="+mn-ea"/>
                <a:cs typeface="+mn-cs"/>
              </a:rPr>
              <a:t>http://its.civil.northwestern.edu/vista</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Mesoscopic Simulation Models</a:t>
            </a:r>
          </a:p>
          <a:p>
            <a:r>
              <a:rPr lang="en-US" sz="1200" b="0" i="0" u="none" strike="noStrike" kern="1200" baseline="0" dirty="0">
                <a:solidFill>
                  <a:schemeClr val="tx1"/>
                </a:solidFill>
                <a:latin typeface="+mn-lt"/>
                <a:ea typeface="+mn-ea"/>
                <a:cs typeface="+mn-cs"/>
              </a:rPr>
              <a:t>• CONTRAM (Continuous Traffic Assignment Model): www.contram.com</a:t>
            </a:r>
          </a:p>
          <a:p>
            <a:r>
              <a:rPr lang="en-US" sz="1200" b="0" i="0" u="none" strike="noStrike" kern="1200" baseline="0" dirty="0">
                <a:solidFill>
                  <a:schemeClr val="tx1"/>
                </a:solidFill>
                <a:latin typeface="+mn-lt"/>
                <a:ea typeface="+mn-ea"/>
                <a:cs typeface="+mn-cs"/>
              </a:rPr>
              <a:t>• DYNAMIT-P, DYNAMIT-X, DYNASMART-P, DYNASMART-X:</a:t>
            </a:r>
          </a:p>
          <a:p>
            <a:r>
              <a:rPr lang="en-US" sz="1200" b="0" i="0" u="none" strike="noStrike" kern="1200" baseline="0" dirty="0">
                <a:solidFill>
                  <a:schemeClr val="tx1"/>
                </a:solidFill>
                <a:latin typeface="+mn-lt"/>
                <a:ea typeface="+mn-ea"/>
                <a:cs typeface="+mn-cs"/>
              </a:rPr>
              <a:t>www.dynamictrafficassignment.org</a:t>
            </a:r>
          </a:p>
          <a:p>
            <a:r>
              <a:rPr lang="sv-SE" sz="1200" b="0" i="0" u="none" strike="noStrike" kern="1200" baseline="0" dirty="0">
                <a:solidFill>
                  <a:schemeClr val="tx1"/>
                </a:solidFill>
                <a:latin typeface="+mn-lt"/>
                <a:ea typeface="+mn-ea"/>
                <a:cs typeface="+mn-cs"/>
              </a:rPr>
              <a:t>• MesoTS: http://plan2op.fhwa.dot.gov/pdfs/Pdf2/mesoscopic.pdf</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Microscopic Simulation Models</a:t>
            </a:r>
          </a:p>
          <a:p>
            <a:r>
              <a:rPr lang="en-US" sz="1200" b="0" i="0" u="none" strike="noStrike" kern="1200" baseline="0" dirty="0">
                <a:solidFill>
                  <a:schemeClr val="tx1"/>
                </a:solidFill>
                <a:latin typeface="+mn-lt"/>
                <a:ea typeface="+mn-ea"/>
                <a:cs typeface="+mn-cs"/>
              </a:rPr>
              <a:t>• AIMSUN2 (Advanced Interactive Microscopic Simulator for Urban and Non-Urban</a:t>
            </a:r>
          </a:p>
          <a:p>
            <a:r>
              <a:rPr lang="en-US" sz="1200" b="0" i="0" u="none" strike="noStrike" kern="1200" baseline="0" dirty="0">
                <a:solidFill>
                  <a:schemeClr val="tx1"/>
                </a:solidFill>
                <a:latin typeface="+mn-lt"/>
                <a:ea typeface="+mn-ea"/>
                <a:cs typeface="+mn-cs"/>
              </a:rPr>
              <a:t>Networks): www.tss-bcn.com/aimsun.html</a:t>
            </a:r>
          </a:p>
          <a:p>
            <a:r>
              <a:rPr lang="fi-FI" sz="1200" b="0" i="0" u="none" strike="noStrike" kern="1200" baseline="0" dirty="0">
                <a:solidFill>
                  <a:schemeClr val="tx1"/>
                </a:solidFill>
                <a:latin typeface="+mn-lt"/>
                <a:ea typeface="+mn-ea"/>
                <a:cs typeface="+mn-cs"/>
              </a:rPr>
              <a:t>• ANATOLL: www.its.leeds.ac.uk/projects/smartest/append3d.html#a4</a:t>
            </a:r>
          </a:p>
          <a:p>
            <a:r>
              <a:rPr lang="de-DE" sz="1200" b="0" i="0" u="none" strike="noStrike" kern="1200" baseline="0" dirty="0">
                <a:solidFill>
                  <a:schemeClr val="tx1"/>
                </a:solidFill>
                <a:latin typeface="+mn-lt"/>
                <a:ea typeface="+mn-ea"/>
                <a:cs typeface="+mn-cs"/>
              </a:rPr>
              <a:t>• AUTOBAHN: www.its.leeds.ac.uk/projects/smartest/append3d.html#a5</a:t>
            </a:r>
          </a:p>
          <a:p>
            <a:r>
              <a:rPr lang="es-ES" sz="1200" b="0" i="0" u="none" strike="noStrike" kern="1200" baseline="0" dirty="0">
                <a:solidFill>
                  <a:schemeClr val="tx1"/>
                </a:solidFill>
                <a:latin typeface="+mn-lt"/>
                <a:ea typeface="+mn-ea"/>
                <a:cs typeface="+mn-cs"/>
              </a:rPr>
              <a:t>• CASIMIR: www.its.leeds.ac.uk/projects/smartest/append3d.html#a6</a:t>
            </a:r>
          </a:p>
          <a:p>
            <a:r>
              <a:rPr lang="en-US" sz="1200" b="0" i="0" u="none" strike="noStrike" kern="1200" baseline="0" dirty="0">
                <a:solidFill>
                  <a:schemeClr val="tx1"/>
                </a:solidFill>
                <a:latin typeface="+mn-lt"/>
                <a:ea typeface="+mn-ea"/>
                <a:cs typeface="+mn-cs"/>
              </a:rPr>
              <a:t>• CORSIM/TSIS (Traffic Software Integrated System): www.fhwa-tsis.com</a:t>
            </a:r>
          </a:p>
          <a:p>
            <a:r>
              <a:rPr lang="en-US" sz="1200" b="0" i="0" u="none" strike="noStrike" kern="1200" baseline="0" dirty="0">
                <a:solidFill>
                  <a:schemeClr val="tx1"/>
                </a:solidFill>
                <a:latin typeface="+mn-lt"/>
                <a:ea typeface="+mn-ea"/>
                <a:cs typeface="+mn-cs"/>
              </a:rPr>
              <a:t>• DRACULA (Dynamic Route Assignment Combining User Learning and</a:t>
            </a:r>
          </a:p>
          <a:p>
            <a:r>
              <a:rPr lang="fr-FR" sz="1200" b="0" i="0" u="none" strike="noStrike" kern="1200" baseline="0" dirty="0" err="1">
                <a:solidFill>
                  <a:schemeClr val="tx1"/>
                </a:solidFill>
                <a:latin typeface="+mn-lt"/>
                <a:ea typeface="+mn-ea"/>
                <a:cs typeface="+mn-cs"/>
              </a:rPr>
              <a:t>Microsimulation</a:t>
            </a:r>
            <a:r>
              <a:rPr lang="fr-FR" sz="1200" b="0" i="0" u="none" strike="noStrike" kern="1200" baseline="0" dirty="0">
                <a:solidFill>
                  <a:schemeClr val="tx1"/>
                </a:solidFill>
                <a:latin typeface="+mn-lt"/>
                <a:ea typeface="+mn-ea"/>
                <a:cs typeface="+mn-cs"/>
              </a:rPr>
              <a:t>): www.its.leeds.ac.uk/software/dracula</a:t>
            </a:r>
          </a:p>
          <a:p>
            <a:r>
              <a:rPr lang="fi-FI" sz="1200" b="0" i="0" u="none" strike="noStrike" kern="1200" baseline="0" dirty="0">
                <a:solidFill>
                  <a:schemeClr val="tx1"/>
                </a:solidFill>
                <a:latin typeface="+mn-lt"/>
                <a:ea typeface="+mn-ea"/>
                <a:cs typeface="+mn-cs"/>
              </a:rPr>
              <a:t>• FLEXSYT-II: www.flexsyt.nl/informatieuk.htm</a:t>
            </a:r>
          </a:p>
          <a:p>
            <a:r>
              <a:rPr lang="en-US" sz="1200" b="0" i="0" u="none" strike="noStrike" kern="1200" baseline="0" dirty="0">
                <a:solidFill>
                  <a:schemeClr val="tx1"/>
                </a:solidFill>
                <a:latin typeface="+mn-lt"/>
                <a:ea typeface="+mn-ea"/>
                <a:cs typeface="+mn-cs"/>
              </a:rPr>
              <a:t>• HIPERTRANS (High-Performance Transport): www.cpc.wmin.ac.uk/~traffic</a:t>
            </a:r>
          </a:p>
          <a:p>
            <a:r>
              <a:rPr lang="en-US" sz="1200" b="0" i="0" u="none" strike="noStrike" kern="1200" baseline="0" dirty="0">
                <a:solidFill>
                  <a:schemeClr val="tx1"/>
                </a:solidFill>
                <a:latin typeface="+mn-lt"/>
                <a:ea typeface="+mn-ea"/>
                <a:cs typeface="+mn-cs"/>
              </a:rPr>
              <a:t>• HUTSIM (Helsinki University of Technology Simulator):</a:t>
            </a:r>
          </a:p>
          <a:p>
            <a:r>
              <a:rPr lang="en-US" sz="1200" b="0" i="0" u="none" strike="noStrike" kern="1200" baseline="0" dirty="0">
                <a:solidFill>
                  <a:schemeClr val="tx1"/>
                </a:solidFill>
                <a:latin typeface="+mn-lt"/>
                <a:ea typeface="+mn-ea"/>
                <a:cs typeface="+mn-cs"/>
              </a:rPr>
              <a:t>www.hut.fi/Units/Transportation/HUTSIM</a:t>
            </a:r>
          </a:p>
          <a:p>
            <a:r>
              <a:rPr lang="en-US" sz="1200" b="0" i="0" u="none" strike="noStrike" kern="1200" baseline="0" dirty="0">
                <a:solidFill>
                  <a:schemeClr val="tx1"/>
                </a:solidFill>
                <a:latin typeface="+mn-lt"/>
                <a:ea typeface="+mn-ea"/>
                <a:cs typeface="+mn-cs"/>
              </a:rPr>
              <a:t>• INTEGRATION: www.intgrat.com</a:t>
            </a:r>
          </a:p>
          <a:p>
            <a:r>
              <a:rPr lang="en-US" sz="1200" b="0" i="0" u="none" strike="noStrike" kern="1200" baseline="0" dirty="0">
                <a:solidFill>
                  <a:schemeClr val="tx1"/>
                </a:solidFill>
                <a:latin typeface="+mn-lt"/>
                <a:ea typeface="+mn-ea"/>
                <a:cs typeface="+mn-cs"/>
              </a:rPr>
              <a:t>• MELROSE (Mitsubishi Electric Road Traffic Simulation Environment):</a:t>
            </a:r>
          </a:p>
          <a:p>
            <a:r>
              <a:rPr lang="en-US" sz="1200" b="0" i="0" u="none" strike="noStrike" kern="1200" baseline="0" dirty="0">
                <a:solidFill>
                  <a:schemeClr val="tx1"/>
                </a:solidFill>
                <a:latin typeface="+mn-lt"/>
                <a:ea typeface="+mn-ea"/>
                <a:cs typeface="+mn-cs"/>
              </a:rPr>
              <a:t>www.its.leeds.ac.uk/projects/smartest/append3d.html#a14</a:t>
            </a:r>
          </a:p>
          <a:p>
            <a:r>
              <a:rPr lang="pt-BR" sz="1200" b="0" i="0" u="none" strike="noStrike" kern="1200" baseline="0" dirty="0">
                <a:solidFill>
                  <a:schemeClr val="tx1"/>
                </a:solidFill>
                <a:latin typeface="+mn-lt"/>
                <a:ea typeface="+mn-ea"/>
                <a:cs typeface="+mn-cs"/>
              </a:rPr>
              <a:t>• MicroSim: www.zpr.uni-koeln.de/GroupBachem/VERKEHR.PG</a:t>
            </a:r>
          </a:p>
          <a:p>
            <a:r>
              <a:rPr lang="en-US" sz="1200" b="0" i="0" u="none" strike="noStrike" kern="1200" baseline="0" dirty="0">
                <a:solidFill>
                  <a:schemeClr val="tx1"/>
                </a:solidFill>
                <a:latin typeface="+mn-lt"/>
                <a:ea typeface="+mn-ea"/>
                <a:cs typeface="+mn-cs"/>
              </a:rPr>
              <a:t>• MICSTRAN (Microscopic Simulator Model for Traffic Networks):</a:t>
            </a:r>
          </a:p>
          <a:p>
            <a:r>
              <a:rPr lang="en-US" sz="1200" b="0" i="0" u="none" strike="noStrike" kern="1200" baseline="0" dirty="0">
                <a:solidFill>
                  <a:schemeClr val="tx1"/>
                </a:solidFill>
                <a:latin typeface="+mn-lt"/>
                <a:ea typeface="+mn-ea"/>
                <a:cs typeface="+mn-cs"/>
              </a:rPr>
              <a:t>www.its.leeds.ac.uk/projects/smartest/append3d.html#a16</a:t>
            </a:r>
          </a:p>
          <a:p>
            <a:r>
              <a:rPr lang="en-US" sz="1200" b="0" i="0" u="none" strike="noStrike" kern="1200" baseline="0" dirty="0">
                <a:solidFill>
                  <a:schemeClr val="tx1"/>
                </a:solidFill>
                <a:latin typeface="+mn-lt"/>
                <a:ea typeface="+mn-ea"/>
                <a:cs typeface="+mn-cs"/>
              </a:rPr>
              <a:t>• MITSIM (Microscopic Traffic Simulator): http://web.mit.edu/its/products.html</a:t>
            </a:r>
          </a:p>
          <a:p>
            <a:r>
              <a:rPr lang="en-US" sz="1200" b="0" i="0" u="none" strike="noStrike" kern="1200" baseline="0" dirty="0">
                <a:solidFill>
                  <a:schemeClr val="tx1"/>
                </a:solidFill>
                <a:latin typeface="+mn-lt"/>
                <a:ea typeface="+mn-ea"/>
                <a:cs typeface="+mn-cs"/>
              </a:rPr>
              <a:t>• MIXIC: www.its.leeds.ac.uk/projects/smartest/append3d.html#a18</a:t>
            </a:r>
          </a:p>
          <a:p>
            <a:r>
              <a:rPr lang="nl-NL" sz="1200" b="0" i="0" u="none" strike="noStrike" kern="1200" baseline="0" dirty="0">
                <a:solidFill>
                  <a:schemeClr val="tx1"/>
                </a:solidFill>
                <a:latin typeface="+mn-lt"/>
                <a:ea typeface="+mn-ea"/>
                <a:cs typeface="+mn-cs"/>
              </a:rPr>
              <a:t>• NEMIS: www.its.leeds.ac.uk/projects/smartest/append3d.html#a19</a:t>
            </a:r>
          </a:p>
          <a:p>
            <a:r>
              <a:rPr lang="en-US" sz="1200" b="0" i="0" u="none" strike="noStrike" kern="1200" baseline="0" dirty="0">
                <a:solidFill>
                  <a:schemeClr val="tx1"/>
                </a:solidFill>
                <a:latin typeface="+mn-lt"/>
                <a:ea typeface="+mn-ea"/>
                <a:cs typeface="+mn-cs"/>
              </a:rPr>
              <a:t>• PADSIM (Probabilistic Adaptive Simulation Model):</a:t>
            </a:r>
          </a:p>
          <a:p>
            <a:r>
              <a:rPr lang="en-US" sz="1200" b="0" i="0" u="none" strike="noStrike" kern="1200" baseline="0" dirty="0">
                <a:solidFill>
                  <a:schemeClr val="tx1"/>
                </a:solidFill>
                <a:latin typeface="+mn-lt"/>
                <a:ea typeface="+mn-ea"/>
                <a:cs typeface="+mn-cs"/>
              </a:rPr>
              <a:t>www.its.leeds.ac.uk/projects/smartest/append3d.html#a21</a:t>
            </a:r>
          </a:p>
          <a:p>
            <a:r>
              <a:rPr lang="en-US" sz="1200" b="0" i="0" u="none" strike="noStrike" kern="1200" baseline="0" dirty="0">
                <a:solidFill>
                  <a:schemeClr val="tx1"/>
                </a:solidFill>
                <a:latin typeface="+mn-lt"/>
                <a:ea typeface="+mn-ea"/>
                <a:cs typeface="+mn-cs"/>
              </a:rPr>
              <a:t>• PARAMICS: www.paramics-online.com</a:t>
            </a:r>
          </a:p>
          <a:p>
            <a:r>
              <a:rPr lang="en-US" sz="1200" b="0" i="0" u="none" strike="noStrike" kern="1200" baseline="0" dirty="0">
                <a:solidFill>
                  <a:schemeClr val="tx1"/>
                </a:solidFill>
                <a:latin typeface="+mn-lt"/>
                <a:ea typeface="+mn-ea"/>
                <a:cs typeface="+mn-cs"/>
              </a:rPr>
              <a:t>• PHAROS (Public Highway and Road Simulator):</a:t>
            </a:r>
          </a:p>
          <a:p>
            <a:r>
              <a:rPr lang="en-US" sz="1200" b="0" i="0" u="none" strike="noStrike" kern="1200" baseline="0" dirty="0">
                <a:solidFill>
                  <a:schemeClr val="tx1"/>
                </a:solidFill>
                <a:latin typeface="+mn-lt"/>
                <a:ea typeface="+mn-ea"/>
                <a:cs typeface="+mn-cs"/>
              </a:rPr>
              <a:t>www.its.leeds.ac.uk/projects/smartest/append3d.html#a23</a:t>
            </a:r>
          </a:p>
          <a:p>
            <a:r>
              <a:rPr lang="en-US" sz="1200" b="0" i="0" u="none" strike="noStrike" kern="1200" baseline="0" dirty="0">
                <a:solidFill>
                  <a:schemeClr val="tx1"/>
                </a:solidFill>
                <a:latin typeface="+mn-lt"/>
                <a:ea typeface="+mn-ea"/>
                <a:cs typeface="+mn-cs"/>
              </a:rPr>
              <a:t>94</a:t>
            </a:r>
          </a:p>
          <a:p>
            <a:r>
              <a:rPr lang="en-US" sz="1200" b="0" i="0" u="none" strike="noStrike" kern="1200" baseline="0" dirty="0">
                <a:solidFill>
                  <a:schemeClr val="tx1"/>
                </a:solidFill>
                <a:latin typeface="+mn-lt"/>
                <a:ea typeface="+mn-ea"/>
                <a:cs typeface="+mn-cs"/>
              </a:rPr>
              <a:t>• PLANSIM-T: www.its.leeds.ac.uk/projects/smartest/append3d.html#a24</a:t>
            </a:r>
          </a:p>
          <a:p>
            <a:r>
              <a:rPr lang="en-US" sz="1200" b="0" i="0" u="none" strike="noStrike" kern="1200" baseline="0" dirty="0">
                <a:solidFill>
                  <a:schemeClr val="tx1"/>
                </a:solidFill>
                <a:latin typeface="+mn-lt"/>
                <a:ea typeface="+mn-ea"/>
                <a:cs typeface="+mn-cs"/>
              </a:rPr>
              <a:t>• ROADSIM (Rural Road Simulator): www.kldassociates.com/simmod.htm</a:t>
            </a:r>
          </a:p>
          <a:p>
            <a:r>
              <a:rPr lang="en-US" sz="1200" b="0" i="0" u="none" strike="noStrike" kern="1200" baseline="0" dirty="0">
                <a:solidFill>
                  <a:schemeClr val="tx1"/>
                </a:solidFill>
                <a:latin typeface="+mn-lt"/>
                <a:ea typeface="+mn-ea"/>
                <a:cs typeface="+mn-cs"/>
              </a:rPr>
              <a:t>• SHIVA (Simulated Highways for Intelligent Vehicle Algorithms):</a:t>
            </a:r>
          </a:p>
          <a:p>
            <a:r>
              <a:rPr lang="en-US" sz="1200" b="0" i="0" u="none" strike="noStrike" kern="1200" baseline="0" dirty="0">
                <a:solidFill>
                  <a:schemeClr val="tx1"/>
                </a:solidFill>
                <a:latin typeface="+mn-lt"/>
                <a:ea typeface="+mn-ea"/>
                <a:cs typeface="+mn-cs"/>
              </a:rPr>
              <a:t>www.its.leeds.ac.uk/projects/smartest/append3d.html#a25</a:t>
            </a:r>
          </a:p>
          <a:p>
            <a:r>
              <a:rPr lang="en-US" sz="1200" b="0" i="0" u="none" strike="noStrike" kern="1200" baseline="0" dirty="0">
                <a:solidFill>
                  <a:schemeClr val="tx1"/>
                </a:solidFill>
                <a:latin typeface="+mn-lt"/>
                <a:ea typeface="+mn-ea"/>
                <a:cs typeface="+mn-cs"/>
              </a:rPr>
              <a:t>• SIGSIM: www.its.leeds.ac.uk/projects/smartest/append3d.html#a26</a:t>
            </a:r>
          </a:p>
          <a:p>
            <a:r>
              <a:rPr lang="en-US" sz="1200" b="0" i="0" u="none" strike="noStrike" kern="1200" baseline="0" dirty="0">
                <a:solidFill>
                  <a:schemeClr val="tx1"/>
                </a:solidFill>
                <a:latin typeface="+mn-lt"/>
                <a:ea typeface="+mn-ea"/>
                <a:cs typeface="+mn-cs"/>
              </a:rPr>
              <a:t>• SIMDAC: www.its.leeds.ac.uk/projects/smartest/append3d.html#a27</a:t>
            </a:r>
          </a:p>
          <a:p>
            <a:r>
              <a:rPr lang="en-US" sz="1200" b="0" i="0" u="none" strike="noStrike" kern="1200" baseline="0" dirty="0">
                <a:solidFill>
                  <a:schemeClr val="tx1"/>
                </a:solidFill>
                <a:latin typeface="+mn-lt"/>
                <a:ea typeface="+mn-ea"/>
                <a:cs typeface="+mn-cs"/>
              </a:rPr>
              <a:t>• SIMNET: www.its.leeds.ac.uk/projects/smartest/append3d.html#a28</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SimTraffic</a:t>
            </a:r>
            <a:r>
              <a:rPr lang="en-US" sz="1200" b="0" i="0" u="none" strike="noStrike" kern="1200" baseline="0" dirty="0">
                <a:solidFill>
                  <a:schemeClr val="tx1"/>
                </a:solidFill>
                <a:latin typeface="+mn-lt"/>
                <a:ea typeface="+mn-ea"/>
                <a:cs typeface="+mn-cs"/>
              </a:rPr>
              <a:t>: www.trafficware.com</a:t>
            </a:r>
          </a:p>
          <a:p>
            <a:r>
              <a:rPr lang="en-US" sz="1200" b="0" i="0" u="none" strike="noStrike" kern="1200" baseline="0" dirty="0">
                <a:solidFill>
                  <a:schemeClr val="tx1"/>
                </a:solidFill>
                <a:latin typeface="+mn-lt"/>
                <a:ea typeface="+mn-ea"/>
                <a:cs typeface="+mn-cs"/>
              </a:rPr>
              <a:t>• SISTM (Simulation of Strategies for Traffic on Motorways):</a:t>
            </a:r>
          </a:p>
          <a:p>
            <a:r>
              <a:rPr lang="en-US" sz="1200" b="0" i="0" u="none" strike="noStrike" kern="1200" baseline="0" dirty="0">
                <a:solidFill>
                  <a:schemeClr val="tx1"/>
                </a:solidFill>
                <a:latin typeface="+mn-lt"/>
                <a:ea typeface="+mn-ea"/>
                <a:cs typeface="+mn-cs"/>
              </a:rPr>
              <a:t>www.its.leeds.ac.uk/projects/smartest/append3d.html#a29</a:t>
            </a:r>
          </a:p>
          <a:p>
            <a:r>
              <a:rPr lang="it-IT" sz="1200" b="0" i="0" u="none" strike="noStrike" kern="1200" baseline="0" dirty="0">
                <a:solidFill>
                  <a:schemeClr val="tx1"/>
                </a:solidFill>
                <a:latin typeface="+mn-lt"/>
                <a:ea typeface="+mn-ea"/>
                <a:cs typeface="+mn-cs"/>
              </a:rPr>
              <a:t>• SITRA B+: www.its.leeds.ac.uk/projects/smartest/append3d.html#a30</a:t>
            </a:r>
          </a:p>
          <a:p>
            <a:r>
              <a:rPr lang="es-ES" sz="1200" b="0" i="0" u="none" strike="noStrike" kern="1200" baseline="0" dirty="0">
                <a:solidFill>
                  <a:schemeClr val="tx1"/>
                </a:solidFill>
                <a:latin typeface="+mn-lt"/>
                <a:ea typeface="+mn-ea"/>
                <a:cs typeface="+mn-cs"/>
              </a:rPr>
              <a:t>• SITRAS: www.its.leeds.ac.uk/projects/smartest/append3d.html#a31</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SmartPATH</a:t>
            </a:r>
            <a:r>
              <a:rPr lang="en-US" sz="1200" b="0" i="0" u="none" strike="noStrike" kern="1200" baseline="0" dirty="0">
                <a:solidFill>
                  <a:schemeClr val="tx1"/>
                </a:solidFill>
                <a:latin typeface="+mn-lt"/>
                <a:ea typeface="+mn-ea"/>
                <a:cs typeface="+mn-cs"/>
              </a:rPr>
              <a:t>: www.path.berkeley.edu/PATH/Research</a:t>
            </a:r>
          </a:p>
          <a:p>
            <a:r>
              <a:rPr lang="en-US" sz="1200" b="0" i="0" u="none" strike="noStrike" kern="1200" baseline="0" dirty="0">
                <a:solidFill>
                  <a:schemeClr val="tx1"/>
                </a:solidFill>
                <a:latin typeface="+mn-lt"/>
                <a:ea typeface="+mn-ea"/>
                <a:cs typeface="+mn-cs"/>
              </a:rPr>
              <a:t>• TEXAS (Texas Model for Intersection Traffic):</a:t>
            </a:r>
          </a:p>
          <a:p>
            <a:r>
              <a:rPr lang="en-US" sz="1200" b="0" i="0" u="none" strike="noStrike" kern="1200" baseline="0" dirty="0">
                <a:solidFill>
                  <a:schemeClr val="tx1"/>
                </a:solidFill>
                <a:latin typeface="+mn-lt"/>
                <a:ea typeface="+mn-ea"/>
                <a:cs typeface="+mn-cs"/>
              </a:rPr>
              <a:t>http://mctrans.ce.ufl.edu/store/description.asp?itemID=449</a:t>
            </a:r>
          </a:p>
          <a:p>
            <a:r>
              <a:rPr lang="en-US" sz="1200" b="0" i="0" u="none" strike="noStrike" kern="1200" baseline="0" dirty="0">
                <a:solidFill>
                  <a:schemeClr val="tx1"/>
                </a:solidFill>
                <a:latin typeface="+mn-lt"/>
                <a:ea typeface="+mn-ea"/>
                <a:cs typeface="+mn-cs"/>
              </a:rPr>
              <a:t>• TRANSIMS: http://transims.tsasa.lanl.gov</a:t>
            </a:r>
          </a:p>
          <a:p>
            <a:r>
              <a:rPr lang="en-US" sz="1200" b="0" i="0" u="none" strike="noStrike" kern="1200" baseline="0" dirty="0">
                <a:solidFill>
                  <a:schemeClr val="tx1"/>
                </a:solidFill>
                <a:latin typeface="+mn-lt"/>
                <a:ea typeface="+mn-ea"/>
                <a:cs typeface="+mn-cs"/>
              </a:rPr>
              <a:t>• TRARR: www.engr.umd.edu/~lovell/lovmay94.html</a:t>
            </a:r>
          </a:p>
          <a:p>
            <a:r>
              <a:rPr lang="fi-FI" sz="1200" b="0" i="0" u="none" strike="noStrike" kern="1200" baseline="0" dirty="0">
                <a:solidFill>
                  <a:schemeClr val="tx1"/>
                </a:solidFill>
                <a:latin typeface="+mn-lt"/>
                <a:ea typeface="+mn-ea"/>
                <a:cs typeface="+mn-cs"/>
              </a:rPr>
              <a:t>• TWOPAS: www.tfhrc.gov/safety/ihsdm/tamweb.htm</a:t>
            </a:r>
          </a:p>
          <a:p>
            <a:r>
              <a:rPr lang="en-US" sz="1200" b="0" i="0" u="none" strike="noStrike" kern="1200" baseline="0" dirty="0">
                <a:solidFill>
                  <a:schemeClr val="tx1"/>
                </a:solidFill>
                <a:latin typeface="+mn-lt"/>
                <a:ea typeface="+mn-ea"/>
                <a:cs typeface="+mn-cs"/>
              </a:rPr>
              <a:t>• VISSIM: www.itc-world.com</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WATSim</a:t>
            </a:r>
            <a:r>
              <a:rPr lang="en-US" sz="1200" b="0" i="0" u="none" strike="noStrike" kern="1200" baseline="0" dirty="0">
                <a:solidFill>
                  <a:schemeClr val="tx1"/>
                </a:solidFill>
                <a:latin typeface="+mn-lt"/>
                <a:ea typeface="+mn-ea"/>
                <a:cs typeface="+mn-cs"/>
              </a:rPr>
              <a:t> (Wide Area Traffic Simulation): www.kldassociates.com/unites.htm</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85416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reference to the two diagrams from which this was created</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364915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link-node diagram is the blueprint for constructing the microsimulation model. The diagram identifies which streets and highways will be included in the model and how they will be represented. </a:t>
            </a:r>
          </a:p>
          <a:p>
            <a:endParaRPr lang="en-US" dirty="0"/>
          </a:p>
          <a:p>
            <a:r>
              <a:rPr lang="en-US" dirty="0"/>
              <a:t>The link-node diagram can be created directly in the microsimulation software or offline using various types of computer-aided design (CAD) software. If the diagram is created in the microsimulation software, then it is helpful to import a map or aerial photograph into the software over which the link-node diagram can be overlaid.</a:t>
            </a:r>
          </a:p>
          <a:p>
            <a:r>
              <a:rPr lang="en-US" dirty="0"/>
              <a:t> </a:t>
            </a:r>
          </a:p>
          <a:p>
            <a:r>
              <a:rPr lang="en-US" dirty="0"/>
              <a:t>Nodes are the intersection of two or more links. Nodes are usually placed in the model using x-y coordinates and they can be at a place that represents an intersection or a location where there is a change in the link geometry. </a:t>
            </a:r>
          </a:p>
          <a:p>
            <a:endParaRPr lang="en-US" dirty="0"/>
          </a:p>
          <a:p>
            <a:r>
              <a:rPr lang="en-US" dirty="0"/>
              <a:t>Links are one-directional segments of surface streets or freeways.24 Links represent the length of the segment and usually contain data on the geometric characteristics of the road or highway between the nodes. Ideally, a link represents a roadway segment with uniform geometry and traffic operation conditions.</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208737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ngshuman.guin@ce.gatech.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Inputs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816935" y="1585220"/>
            <a:ext cx="5067030" cy="4771129"/>
          </a:xfrm>
        </p:spPr>
        <p:txBody>
          <a:bodyPr>
            <a:normAutofit/>
          </a:bodyPr>
          <a:lstStyle/>
          <a:p>
            <a:r>
              <a:rPr lang="en-US" sz="2400" dirty="0"/>
              <a:t>Traffic demand</a:t>
            </a:r>
          </a:p>
          <a:p>
            <a:pPr lvl="1"/>
            <a:r>
              <a:rPr lang="en-US" sz="2000" dirty="0"/>
              <a:t>Entry volumes by vehicle type and turning fractions at all intersections or junctions (random walk simulators).</a:t>
            </a:r>
          </a:p>
          <a:p>
            <a:pPr lvl="1"/>
            <a:r>
              <a:rPr lang="en-US" sz="2000" dirty="0"/>
              <a:t>O-D/path-specific and vehicle data (path-specific simulators).</a:t>
            </a:r>
          </a:p>
          <a:p>
            <a:pPr lvl="1"/>
            <a:r>
              <a:rPr lang="en-US" sz="2000" dirty="0"/>
              <a:t>Bus operations (routes and headways/schedules).</a:t>
            </a:r>
          </a:p>
          <a:p>
            <a:pPr lvl="1"/>
            <a:r>
              <a:rPr lang="en-US" sz="2000" dirty="0"/>
              <a:t>Bicycle and pedestrian demand data.</a:t>
            </a:r>
          </a:p>
        </p:txBody>
      </p:sp>
      <p:sp>
        <p:nvSpPr>
          <p:cNvPr id="4" name="Content Placeholder 2">
            <a:extLst>
              <a:ext uri="{FF2B5EF4-FFF2-40B4-BE49-F238E27FC236}">
                <a16:creationId xmlns:a16="http://schemas.microsoft.com/office/drawing/2014/main" id="{B01C252E-2A7D-4D05-9213-930B33F9324E}"/>
              </a:ext>
            </a:extLst>
          </p:cNvPr>
          <p:cNvSpPr txBox="1">
            <a:spLocks/>
          </p:cNvSpPr>
          <p:nvPr/>
        </p:nvSpPr>
        <p:spPr>
          <a:xfrm>
            <a:off x="5883965" y="1585219"/>
            <a:ext cx="506703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Driver Behavior</a:t>
            </a:r>
          </a:p>
          <a:p>
            <a:pPr lvl="1"/>
            <a:r>
              <a:rPr lang="en-US" sz="2000" dirty="0"/>
              <a:t>Driver’s aggressiveness (for minimum headway in car-following, gap acceptance for lane changing, response to yellow interval).</a:t>
            </a:r>
          </a:p>
          <a:p>
            <a:pPr lvl="1"/>
            <a:r>
              <a:rPr lang="en-US" sz="2000" dirty="0"/>
              <a:t>Availability of (real-time) information for the driver.</a:t>
            </a:r>
          </a:p>
          <a:p>
            <a:pPr lvl="1"/>
            <a:r>
              <a:rPr lang="en-US" sz="2000" dirty="0"/>
              <a:t>Driver’s response to information (for </a:t>
            </a:r>
            <a:r>
              <a:rPr lang="en-US" sz="2000" dirty="0" err="1"/>
              <a:t>pretrip</a:t>
            </a:r>
            <a:r>
              <a:rPr lang="en-US" sz="2000" dirty="0"/>
              <a:t> planning and/or </a:t>
            </a:r>
            <a:r>
              <a:rPr lang="en-US" sz="2000" dirty="0" err="1"/>
              <a:t>en</a:t>
            </a:r>
            <a:r>
              <a:rPr lang="en-US" sz="2000" dirty="0"/>
              <a:t> route switching).</a:t>
            </a:r>
          </a:p>
        </p:txBody>
      </p:sp>
    </p:spTree>
    <p:extLst>
      <p:ext uri="{BB962C8B-B14F-4D97-AF65-F5344CB8AC3E}">
        <p14:creationId xmlns:p14="http://schemas.microsoft.com/office/powerpoint/2010/main" val="957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Sources of Input Data</a:t>
            </a:r>
            <a:endParaRPr lang="en-US" dirty="0">
              <a:highlight>
                <a:srgbClr val="FFFF00"/>
              </a:highlight>
            </a:endParaRP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816934" y="1585220"/>
            <a:ext cx="7177716" cy="4771129"/>
          </a:xfrm>
        </p:spPr>
        <p:txBody>
          <a:bodyPr>
            <a:normAutofit fontScale="92500" lnSpcReduction="20000"/>
          </a:bodyPr>
          <a:lstStyle/>
          <a:p>
            <a:r>
              <a:rPr lang="en-US" sz="2000" dirty="0"/>
              <a:t>Geometry (lengths, lanes, curvature)</a:t>
            </a:r>
          </a:p>
          <a:p>
            <a:pPr lvl="1"/>
            <a:r>
              <a:rPr lang="en-US" sz="1800" dirty="0"/>
              <a:t>GIS / spatial databases</a:t>
            </a:r>
          </a:p>
          <a:p>
            <a:pPr lvl="1"/>
            <a:r>
              <a:rPr lang="en-US" sz="1800" dirty="0"/>
              <a:t>Aerial Photography / Satellite Images</a:t>
            </a:r>
          </a:p>
          <a:p>
            <a:pPr lvl="1"/>
            <a:r>
              <a:rPr lang="en-US" sz="1800" dirty="0"/>
              <a:t>On-ground Photography (Google Street View, etc.)</a:t>
            </a:r>
          </a:p>
          <a:p>
            <a:pPr lvl="1"/>
            <a:r>
              <a:rPr lang="en-US" sz="1800" dirty="0"/>
              <a:t>Engineering Design plan sets</a:t>
            </a:r>
          </a:p>
          <a:p>
            <a:pPr lvl="1"/>
            <a:endParaRPr lang="en-US" sz="1800" dirty="0"/>
          </a:p>
          <a:p>
            <a:r>
              <a:rPr lang="en-US" sz="2000" dirty="0"/>
              <a:t>Controls (signal timing, signs).</a:t>
            </a:r>
          </a:p>
          <a:p>
            <a:pPr lvl="1"/>
            <a:r>
              <a:rPr lang="en-US" sz="1800" dirty="0"/>
              <a:t>Signal timing sheets</a:t>
            </a:r>
          </a:p>
          <a:p>
            <a:pPr lvl="1"/>
            <a:r>
              <a:rPr lang="en-US" sz="1800" dirty="0"/>
              <a:t>Signal controller database files</a:t>
            </a:r>
          </a:p>
          <a:p>
            <a:pPr lvl="1"/>
            <a:r>
              <a:rPr lang="en-US" sz="1800" dirty="0"/>
              <a:t>Road characteristics databases</a:t>
            </a:r>
          </a:p>
          <a:p>
            <a:pPr lvl="1"/>
            <a:r>
              <a:rPr lang="en-US" sz="1800" dirty="0"/>
              <a:t>Satellite Images</a:t>
            </a:r>
          </a:p>
          <a:p>
            <a:pPr lvl="1"/>
            <a:endParaRPr lang="en-US" sz="1800" dirty="0"/>
          </a:p>
          <a:p>
            <a:r>
              <a:rPr lang="en-US" sz="2000" dirty="0"/>
              <a:t>Existing demands (turning volumes, origin-destination (O-D) table).</a:t>
            </a:r>
          </a:p>
          <a:p>
            <a:pPr lvl="1"/>
            <a:r>
              <a:rPr lang="en-US" sz="1800" dirty="0"/>
              <a:t>O-D Table from Travel Demand Model (typically based on Census data, probe vehicle data is recently being used by some organizations) </a:t>
            </a:r>
          </a:p>
          <a:p>
            <a:pPr lvl="1"/>
            <a:r>
              <a:rPr lang="en-US" sz="1800" dirty="0"/>
              <a:t>Vehicle counts at intersections</a:t>
            </a:r>
          </a:p>
          <a:p>
            <a:pPr lvl="1"/>
            <a:r>
              <a:rPr lang="en-US" sz="1800" dirty="0"/>
              <a:t>Vehicle counts from permanent count stations, annual average daily traffic (AADT)</a:t>
            </a:r>
          </a:p>
        </p:txBody>
      </p:sp>
      <p:sp>
        <p:nvSpPr>
          <p:cNvPr id="4" name="Content Placeholder 2">
            <a:extLst>
              <a:ext uri="{FF2B5EF4-FFF2-40B4-BE49-F238E27FC236}">
                <a16:creationId xmlns:a16="http://schemas.microsoft.com/office/drawing/2014/main" id="{486ECE9F-7315-46E5-928D-28AB4A669B34}"/>
              </a:ext>
            </a:extLst>
          </p:cNvPr>
          <p:cNvSpPr txBox="1">
            <a:spLocks/>
          </p:cNvSpPr>
          <p:nvPr/>
        </p:nvSpPr>
        <p:spPr>
          <a:xfrm>
            <a:off x="7994650" y="1585219"/>
            <a:ext cx="3380414"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Calibration data (capacities, travel times, queues).</a:t>
            </a:r>
          </a:p>
          <a:p>
            <a:pPr lvl="1"/>
            <a:r>
              <a:rPr lang="en-US" sz="1600" dirty="0"/>
              <a:t>Field observation data</a:t>
            </a:r>
          </a:p>
          <a:p>
            <a:pPr lvl="2"/>
            <a:r>
              <a:rPr lang="en-US" sz="1600" dirty="0"/>
              <a:t>Vehicle Counts</a:t>
            </a:r>
          </a:p>
          <a:p>
            <a:pPr lvl="2"/>
            <a:r>
              <a:rPr lang="en-US" sz="1600" dirty="0"/>
              <a:t>Travel-time observations</a:t>
            </a:r>
          </a:p>
          <a:p>
            <a:pPr lvl="2"/>
            <a:r>
              <a:rPr lang="en-US" sz="1600" dirty="0"/>
              <a:t>Delay measurements</a:t>
            </a:r>
          </a:p>
          <a:p>
            <a:pPr lvl="2"/>
            <a:endParaRPr lang="en-US" sz="1600" dirty="0"/>
          </a:p>
          <a:p>
            <a:r>
              <a:rPr lang="en-US" sz="1800" dirty="0"/>
              <a:t>Transit, bicycle, and pedestrian data.</a:t>
            </a:r>
          </a:p>
          <a:p>
            <a:pPr lvl="1"/>
            <a:r>
              <a:rPr lang="en-US" sz="1600" dirty="0"/>
              <a:t>Field observations: counts</a:t>
            </a:r>
          </a:p>
          <a:p>
            <a:pPr lvl="1"/>
            <a:r>
              <a:rPr lang="en-US" sz="1600" dirty="0"/>
              <a:t>Transit data from transit agencies</a:t>
            </a:r>
          </a:p>
          <a:p>
            <a:pPr lvl="2"/>
            <a:r>
              <a:rPr lang="en-US" sz="1600" dirty="0"/>
              <a:t>schedule adherence</a:t>
            </a:r>
          </a:p>
          <a:p>
            <a:pPr lvl="2"/>
            <a:r>
              <a:rPr lang="en-US" sz="1600" dirty="0"/>
              <a:t>ridership</a:t>
            </a:r>
          </a:p>
        </p:txBody>
      </p:sp>
    </p:spTree>
    <p:extLst>
      <p:ext uri="{BB962C8B-B14F-4D97-AF65-F5344CB8AC3E}">
        <p14:creationId xmlns:p14="http://schemas.microsoft.com/office/powerpoint/2010/main" val="42619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normAutofit/>
          </a:bodyPr>
          <a:lstStyle/>
          <a:p>
            <a:r>
              <a:rPr lang="en-US" dirty="0"/>
              <a:t>Research Data sources for Model Development</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816935" y="1585220"/>
            <a:ext cx="5067030" cy="4771129"/>
          </a:xfrm>
        </p:spPr>
        <p:txBody>
          <a:bodyPr>
            <a:normAutofit/>
          </a:bodyPr>
          <a:lstStyle/>
          <a:p>
            <a:pPr marL="0" indent="0">
              <a:buNone/>
            </a:pPr>
            <a:r>
              <a:rPr lang="en-US" sz="2400" dirty="0"/>
              <a:t>NGSIM</a:t>
            </a:r>
          </a:p>
          <a:p>
            <a:pPr lvl="1"/>
            <a:r>
              <a:rPr lang="en-US" sz="1800" dirty="0"/>
              <a:t>Vehicle Trajectory Datasets over short roadway segments</a:t>
            </a:r>
          </a:p>
          <a:p>
            <a:pPr lvl="2"/>
            <a:r>
              <a:rPr lang="en-US" sz="1400" dirty="0"/>
              <a:t>Freeways</a:t>
            </a:r>
          </a:p>
          <a:p>
            <a:pPr lvl="2"/>
            <a:r>
              <a:rPr lang="en-US" sz="1400" dirty="0"/>
              <a:t>Arterials</a:t>
            </a:r>
          </a:p>
          <a:p>
            <a:pPr lvl="1"/>
            <a:r>
              <a:rPr lang="en-US" sz="1800" dirty="0"/>
              <a:t>Useful for development and validation of Macroscopic and Microscopic models</a:t>
            </a:r>
          </a:p>
          <a:p>
            <a:pPr lvl="1"/>
            <a:r>
              <a:rPr lang="en-US" sz="1800" dirty="0"/>
              <a:t>Free download from: https://catalog.data.gov/dataset/next-generation-simulation-ngsim-vehicle-trajectories</a:t>
            </a:r>
          </a:p>
          <a:p>
            <a:pPr lvl="1"/>
            <a:endParaRPr lang="en-US" sz="1600" dirty="0"/>
          </a:p>
        </p:txBody>
      </p:sp>
      <p:sp>
        <p:nvSpPr>
          <p:cNvPr id="4" name="Content Placeholder 2">
            <a:extLst>
              <a:ext uri="{FF2B5EF4-FFF2-40B4-BE49-F238E27FC236}">
                <a16:creationId xmlns:a16="http://schemas.microsoft.com/office/drawing/2014/main" id="{B01C252E-2A7D-4D05-9213-930B33F9324E}"/>
              </a:ext>
            </a:extLst>
          </p:cNvPr>
          <p:cNvSpPr txBox="1">
            <a:spLocks/>
          </p:cNvSpPr>
          <p:nvPr/>
        </p:nvSpPr>
        <p:spPr>
          <a:xfrm>
            <a:off x="5717604" y="1484233"/>
            <a:ext cx="5725096" cy="47711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Naturalistic Driving Study (NDS)</a:t>
            </a:r>
          </a:p>
          <a:p>
            <a:pPr lvl="1"/>
            <a:r>
              <a:rPr lang="en-US" sz="1900" dirty="0"/>
              <a:t>Part of FHWA’s SHRP 2 initiative &amp; NHTSA</a:t>
            </a:r>
          </a:p>
          <a:p>
            <a:pPr lvl="1"/>
            <a:r>
              <a:rPr lang="en-US" sz="1900" dirty="0"/>
              <a:t>Driver behavior and response information</a:t>
            </a:r>
          </a:p>
          <a:p>
            <a:pPr lvl="2"/>
            <a:r>
              <a:rPr lang="en-US" sz="1500" dirty="0"/>
              <a:t>Eye tracking</a:t>
            </a:r>
          </a:p>
          <a:p>
            <a:pPr lvl="2"/>
            <a:r>
              <a:rPr lang="en-US" sz="1500" dirty="0" err="1"/>
              <a:t>Acclerometer</a:t>
            </a:r>
            <a:r>
              <a:rPr lang="en-US" sz="1500" dirty="0"/>
              <a:t>, GPS, forward radar, speed, turn-indicator, gear position, speed</a:t>
            </a:r>
          </a:p>
          <a:p>
            <a:pPr lvl="1"/>
            <a:r>
              <a:rPr lang="en-US" sz="1900" dirty="0"/>
              <a:t>Detailed and accurate pre-crash information, including objective information about driving behavior</a:t>
            </a:r>
          </a:p>
          <a:p>
            <a:pPr lvl="1"/>
            <a:r>
              <a:rPr lang="en-US" sz="1900" dirty="0"/>
              <a:t>Exposure information, including the frequency of behaviors in normal driving, as well as the larger context of contributing factors</a:t>
            </a:r>
          </a:p>
          <a:p>
            <a:pPr lvl="1"/>
            <a:r>
              <a:rPr lang="en-US" sz="1900" dirty="0"/>
              <a:t>Data from 150-450 participants/vehicles per study (6 initial studies)</a:t>
            </a:r>
          </a:p>
          <a:p>
            <a:pPr lvl="1"/>
            <a:r>
              <a:rPr lang="en-US" sz="1900" dirty="0"/>
              <a:t>IRB protection of personally identifiable information</a:t>
            </a:r>
          </a:p>
          <a:p>
            <a:pPr lvl="1"/>
            <a:r>
              <a:rPr lang="en-US" sz="1900" dirty="0"/>
              <a:t>Useful for modeling driver behavior</a:t>
            </a:r>
          </a:p>
          <a:p>
            <a:pPr lvl="1"/>
            <a:r>
              <a:rPr lang="en-US" sz="1900" dirty="0"/>
              <a:t>Processing costs for data download from https://insight.shrp2nds.us/</a:t>
            </a:r>
            <a:endParaRPr lang="en-US" sz="4300" dirty="0"/>
          </a:p>
        </p:txBody>
      </p:sp>
    </p:spTree>
    <p:extLst>
      <p:ext uri="{BB962C8B-B14F-4D97-AF65-F5344CB8AC3E}">
        <p14:creationId xmlns:p14="http://schemas.microsoft.com/office/powerpoint/2010/main" val="147372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1B8D-DCDC-4872-A7A3-372F1EFA346E}"/>
              </a:ext>
            </a:extLst>
          </p:cNvPr>
          <p:cNvSpPr>
            <a:spLocks noGrp="1"/>
          </p:cNvSpPr>
          <p:nvPr>
            <p:ph type="title"/>
          </p:nvPr>
        </p:nvSpPr>
        <p:spPr/>
        <p:txBody>
          <a:bodyPr/>
          <a:lstStyle/>
          <a:p>
            <a:r>
              <a:rPr lang="en-US" dirty="0"/>
              <a:t>Calibration</a:t>
            </a:r>
          </a:p>
        </p:txBody>
      </p:sp>
      <p:sp>
        <p:nvSpPr>
          <p:cNvPr id="3" name="Content Placeholder 2">
            <a:extLst>
              <a:ext uri="{FF2B5EF4-FFF2-40B4-BE49-F238E27FC236}">
                <a16:creationId xmlns:a16="http://schemas.microsoft.com/office/drawing/2014/main" id="{D73EED20-7C9A-4AB0-A808-4513884A4CD5}"/>
              </a:ext>
            </a:extLst>
          </p:cNvPr>
          <p:cNvSpPr>
            <a:spLocks noGrp="1"/>
          </p:cNvSpPr>
          <p:nvPr>
            <p:ph idx="1"/>
          </p:nvPr>
        </p:nvSpPr>
        <p:spPr/>
        <p:txBody>
          <a:bodyPr>
            <a:normAutofit fontScale="92500"/>
          </a:bodyPr>
          <a:lstStyle/>
          <a:p>
            <a:pPr marL="0" indent="0">
              <a:buNone/>
            </a:pPr>
            <a:r>
              <a:rPr lang="en-US" dirty="0"/>
              <a:t>Calibration is a process whereby the base model is adjusted to ensure that the model performance measures are realistic and statistically representative of observed field data. Calibration tends to be the area of a modeling that requires some effort to complete. The typical steps are: </a:t>
            </a:r>
          </a:p>
          <a:p>
            <a:pPr lvl="1"/>
            <a:r>
              <a:rPr lang="en-US" dirty="0"/>
              <a:t>Establish calibration objectives and identify the performance measures and critical locations against which the models are to be calibrated. </a:t>
            </a:r>
          </a:p>
          <a:p>
            <a:pPr lvl="1"/>
            <a:r>
              <a:rPr lang="en-US" dirty="0"/>
              <a:t>Determine the statistical methodology and criteria. </a:t>
            </a:r>
          </a:p>
          <a:p>
            <a:pPr lvl="1"/>
            <a:r>
              <a:rPr lang="en-US" dirty="0"/>
              <a:t>Determine the strategy for calibration (i.e., which model parameters are going to be adjusted and in what sequence?). </a:t>
            </a:r>
          </a:p>
          <a:p>
            <a:pPr lvl="1"/>
            <a:r>
              <a:rPr lang="en-US" dirty="0"/>
              <a:t>Conduct model calibration runs following the strategy and conduct statistical checks; when statistical analysis falls within acceptable ranges, the model is calibrated. </a:t>
            </a:r>
          </a:p>
          <a:p>
            <a:pPr lvl="1"/>
            <a:r>
              <a:rPr lang="en-US" dirty="0"/>
              <a:t>Test or compare the calibrated model with data set not used for calibration. If the model replicates the different data set, the model is validated. </a:t>
            </a:r>
          </a:p>
          <a:p>
            <a:endParaRPr lang="en-US" dirty="0"/>
          </a:p>
          <a:p>
            <a:endParaRPr lang="en-US" dirty="0"/>
          </a:p>
        </p:txBody>
      </p:sp>
    </p:spTree>
    <p:extLst>
      <p:ext uri="{BB962C8B-B14F-4D97-AF65-F5344CB8AC3E}">
        <p14:creationId xmlns:p14="http://schemas.microsoft.com/office/powerpoint/2010/main" val="3546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Calibration Challenges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r>
              <a:rPr lang="en-US" dirty="0"/>
              <a:t>Identification of necessary model calibration targets.</a:t>
            </a:r>
          </a:p>
          <a:p>
            <a:r>
              <a:rPr lang="en-US" dirty="0"/>
              <a:t>Allocation of sufficient time and resources to achieve calibration targets.</a:t>
            </a:r>
          </a:p>
          <a:p>
            <a:r>
              <a:rPr lang="en-US" dirty="0"/>
              <a:t>Selection of the appropriate calibration parameter values to best match locally measured street, highway, freeway, and intersection capacities.</a:t>
            </a:r>
          </a:p>
          <a:p>
            <a:r>
              <a:rPr lang="en-US" dirty="0"/>
              <a:t>Selection of the calibration parameter values that best reproduce current route choice patterns.</a:t>
            </a:r>
          </a:p>
          <a:p>
            <a:r>
              <a:rPr lang="en-US" dirty="0"/>
              <a:t>Calibration of the overall model against overall system performance measures, such as travel time, delay, and queues.</a:t>
            </a:r>
          </a:p>
        </p:txBody>
      </p:sp>
    </p:spTree>
    <p:extLst>
      <p:ext uri="{BB962C8B-B14F-4D97-AF65-F5344CB8AC3E}">
        <p14:creationId xmlns:p14="http://schemas.microsoft.com/office/powerpoint/2010/main" val="84619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Outputs / Performance Measures</a:t>
            </a:r>
          </a:p>
        </p:txBody>
      </p:sp>
      <p:sp>
        <p:nvSpPr>
          <p:cNvPr id="4" name="Content Placeholder 2">
            <a:extLst>
              <a:ext uri="{FF2B5EF4-FFF2-40B4-BE49-F238E27FC236}">
                <a16:creationId xmlns:a16="http://schemas.microsoft.com/office/drawing/2014/main" id="{F4DAB3A4-777D-4619-BB9A-8F0E5B6A8ED5}"/>
              </a:ext>
            </a:extLst>
          </p:cNvPr>
          <p:cNvSpPr txBox="1">
            <a:spLocks/>
          </p:cNvSpPr>
          <p:nvPr/>
        </p:nvSpPr>
        <p:spPr>
          <a:xfrm>
            <a:off x="1080656" y="1585219"/>
            <a:ext cx="5292436" cy="47711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Level of Service (LOS)</a:t>
            </a:r>
          </a:p>
          <a:p>
            <a:r>
              <a:rPr lang="en-US" dirty="0"/>
              <a:t>Speed</a:t>
            </a:r>
          </a:p>
          <a:p>
            <a:r>
              <a:rPr lang="en-US" dirty="0"/>
              <a:t>Travel Time</a:t>
            </a:r>
          </a:p>
          <a:p>
            <a:r>
              <a:rPr lang="en-US" dirty="0"/>
              <a:t>Volume</a:t>
            </a:r>
          </a:p>
          <a:p>
            <a:r>
              <a:rPr lang="en-US" dirty="0"/>
              <a:t>Travel Distance</a:t>
            </a:r>
          </a:p>
          <a:p>
            <a:r>
              <a:rPr lang="en-US" dirty="0"/>
              <a:t>Ridership</a:t>
            </a:r>
          </a:p>
          <a:p>
            <a:r>
              <a:rPr lang="en-US" dirty="0"/>
              <a:t>Average Vehicle Occupancy (AVO)</a:t>
            </a:r>
          </a:p>
          <a:p>
            <a:r>
              <a:rPr lang="en-US" dirty="0"/>
              <a:t>Volume-to-Capacity (V/C) Ratio</a:t>
            </a:r>
          </a:p>
          <a:p>
            <a:r>
              <a:rPr lang="en-US" dirty="0"/>
              <a:t>Density</a:t>
            </a:r>
          </a:p>
          <a:p>
            <a:r>
              <a:rPr lang="en-US" dirty="0"/>
              <a:t>Vehicle-Miles of Travel (VMT)/Person-Miles of Travel (PMT)</a:t>
            </a:r>
          </a:p>
          <a:p>
            <a:r>
              <a:rPr lang="en-US" dirty="0"/>
              <a:t>Vehicle-Hours of Travel (VHT)/Person-Hours of Travel (PHT)</a:t>
            </a:r>
          </a:p>
        </p:txBody>
      </p:sp>
      <p:sp>
        <p:nvSpPr>
          <p:cNvPr id="5" name="Content Placeholder 2">
            <a:extLst>
              <a:ext uri="{FF2B5EF4-FFF2-40B4-BE49-F238E27FC236}">
                <a16:creationId xmlns:a16="http://schemas.microsoft.com/office/drawing/2014/main" id="{9EE8003D-9BB2-4693-815B-19C476D24F9C}"/>
              </a:ext>
            </a:extLst>
          </p:cNvPr>
          <p:cNvSpPr txBox="1">
            <a:spLocks/>
          </p:cNvSpPr>
          <p:nvPr/>
        </p:nvSpPr>
        <p:spPr>
          <a:xfrm>
            <a:off x="7536873" y="1564437"/>
            <a:ext cx="3816927"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Delay</a:t>
            </a:r>
          </a:p>
          <a:p>
            <a:r>
              <a:rPr lang="en-US" sz="2400" dirty="0"/>
              <a:t>Queue Length</a:t>
            </a:r>
          </a:p>
          <a:p>
            <a:r>
              <a:rPr lang="en-US" sz="2400" dirty="0"/>
              <a:t>Number of Stops</a:t>
            </a:r>
          </a:p>
          <a:p>
            <a:r>
              <a:rPr lang="en-US" sz="2400" dirty="0"/>
              <a:t>Crashes</a:t>
            </a:r>
          </a:p>
          <a:p>
            <a:r>
              <a:rPr lang="en-US" sz="2400" dirty="0"/>
              <a:t>Incident Duration</a:t>
            </a:r>
          </a:p>
          <a:p>
            <a:r>
              <a:rPr lang="en-US" sz="2400" dirty="0"/>
              <a:t>Travel Time Reliability</a:t>
            </a:r>
          </a:p>
          <a:p>
            <a:r>
              <a:rPr lang="en-US" sz="2400" dirty="0"/>
              <a:t>Emissions</a:t>
            </a:r>
          </a:p>
          <a:p>
            <a:r>
              <a:rPr lang="en-US" sz="2400" dirty="0"/>
              <a:t>Fuel Consumption</a:t>
            </a:r>
          </a:p>
          <a:p>
            <a:r>
              <a:rPr lang="en-US" sz="2400" dirty="0"/>
              <a:t>Noise</a:t>
            </a:r>
          </a:p>
          <a:p>
            <a:r>
              <a:rPr lang="en-US" sz="2400" dirty="0"/>
              <a:t>Mode Split</a:t>
            </a:r>
          </a:p>
          <a:p>
            <a:r>
              <a:rPr lang="en-US" sz="2400" dirty="0"/>
              <a:t>Benefit/Cost</a:t>
            </a:r>
          </a:p>
        </p:txBody>
      </p:sp>
    </p:spTree>
    <p:extLst>
      <p:ext uri="{BB962C8B-B14F-4D97-AF65-F5344CB8AC3E}">
        <p14:creationId xmlns:p14="http://schemas.microsoft.com/office/powerpoint/2010/main" val="191448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Alternatives Analysis: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r>
              <a:rPr lang="en-US" dirty="0"/>
              <a:t>1. Development of Baseline Demand Forecasts.</a:t>
            </a:r>
          </a:p>
          <a:p>
            <a:r>
              <a:rPr lang="en-US" dirty="0"/>
              <a:t>2. Generation of Project Alternatives for Analysis.</a:t>
            </a:r>
          </a:p>
          <a:p>
            <a:r>
              <a:rPr lang="en-US" dirty="0"/>
              <a:t>3. Selection of Measures of Effectiveness.</a:t>
            </a:r>
          </a:p>
          <a:p>
            <a:r>
              <a:rPr lang="en-US" dirty="0"/>
              <a:t>4. Model Application (Runs).</a:t>
            </a:r>
          </a:p>
          <a:p>
            <a:r>
              <a:rPr lang="en-US" dirty="0"/>
              <a:t>5. Tabulation of Results.</a:t>
            </a:r>
          </a:p>
          <a:p>
            <a:r>
              <a:rPr lang="en-US" dirty="0"/>
              <a:t>6. Evaluation of Alternatives.</a:t>
            </a:r>
          </a:p>
        </p:txBody>
      </p:sp>
    </p:spTree>
    <p:extLst>
      <p:ext uri="{BB962C8B-B14F-4D97-AF65-F5344CB8AC3E}">
        <p14:creationId xmlns:p14="http://schemas.microsoft.com/office/powerpoint/2010/main" val="177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Alternatives Analysis: key issues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816935" y="1585220"/>
            <a:ext cx="4680482" cy="4771129"/>
          </a:xfrm>
        </p:spPr>
        <p:txBody>
          <a:bodyPr>
            <a:normAutofit lnSpcReduction="10000"/>
          </a:bodyPr>
          <a:lstStyle/>
          <a:p>
            <a:r>
              <a:rPr lang="en-US" dirty="0"/>
              <a:t>Forecasting realistic future demands.</a:t>
            </a:r>
          </a:p>
          <a:p>
            <a:r>
              <a:rPr lang="en-US" dirty="0"/>
              <a:t>Selecting the appropriate performance measures for evaluation of the alternatives.</a:t>
            </a:r>
          </a:p>
          <a:p>
            <a:r>
              <a:rPr lang="en-US" dirty="0"/>
              <a:t>Accurate accounting of the full congestion-reduction benefits of each alternative.</a:t>
            </a:r>
          </a:p>
          <a:p>
            <a:r>
              <a:rPr lang="en-US" dirty="0"/>
              <a:t>Properly converting the results to performance measures</a:t>
            </a:r>
          </a:p>
        </p:txBody>
      </p:sp>
      <p:sp>
        <p:nvSpPr>
          <p:cNvPr id="4" name="Content Placeholder 2">
            <a:extLst>
              <a:ext uri="{FF2B5EF4-FFF2-40B4-BE49-F238E27FC236}">
                <a16:creationId xmlns:a16="http://schemas.microsoft.com/office/drawing/2014/main" id="{F5F8F208-39EB-4176-93DE-D62BD4BF5ECF}"/>
              </a:ext>
            </a:extLst>
          </p:cNvPr>
          <p:cNvSpPr txBox="1">
            <a:spLocks/>
          </p:cNvSpPr>
          <p:nvPr/>
        </p:nvSpPr>
        <p:spPr>
          <a:xfrm>
            <a:off x="6005880" y="1585219"/>
            <a:ext cx="4680482" cy="477112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Random variations between one alternative and the next</a:t>
            </a:r>
          </a:p>
          <a:p>
            <a:r>
              <a:rPr lang="en-US" dirty="0"/>
              <a:t>Changed demand</a:t>
            </a:r>
          </a:p>
          <a:p>
            <a:r>
              <a:rPr lang="en-US" dirty="0"/>
              <a:t>Changed congestion causing vehicles to take different paths (increased congestion may also reduce the number of vehicles that can complete their trip during the simulation period, also decreasing VMT).</a:t>
            </a:r>
          </a:p>
          <a:p>
            <a:r>
              <a:rPr lang="en-US" dirty="0"/>
              <a:t>Inability of the model to load the coded demand onto the network within the simulation period</a:t>
            </a:r>
          </a:p>
        </p:txBody>
      </p:sp>
    </p:spTree>
    <p:extLst>
      <p:ext uri="{BB962C8B-B14F-4D97-AF65-F5344CB8AC3E}">
        <p14:creationId xmlns:p14="http://schemas.microsoft.com/office/powerpoint/2010/main" val="181412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Considerations in choosing the modeling tool</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816935" y="1585220"/>
            <a:ext cx="5526715" cy="4771129"/>
          </a:xfrm>
        </p:spPr>
        <p:txBody>
          <a:bodyPr>
            <a:normAutofit/>
          </a:bodyPr>
          <a:lstStyle/>
          <a:p>
            <a:r>
              <a:rPr lang="en-US" b="1" dirty="0"/>
              <a:t>Model Type</a:t>
            </a:r>
          </a:p>
          <a:p>
            <a:pPr lvl="1"/>
            <a:r>
              <a:rPr lang="en-US" b="1" dirty="0"/>
              <a:t>Geographic Scope</a:t>
            </a:r>
          </a:p>
          <a:p>
            <a:pPr lvl="1"/>
            <a:r>
              <a:rPr lang="en-US" b="1" dirty="0"/>
              <a:t>Facility Type</a:t>
            </a:r>
            <a:endParaRPr lang="en-US" dirty="0"/>
          </a:p>
          <a:p>
            <a:pPr lvl="1"/>
            <a:r>
              <a:rPr lang="en-US" b="1" dirty="0"/>
              <a:t>Travel Mode</a:t>
            </a:r>
          </a:p>
          <a:p>
            <a:pPr lvl="1"/>
            <a:r>
              <a:rPr lang="en-US" b="1" dirty="0"/>
              <a:t>Management Strategy/Application</a:t>
            </a:r>
          </a:p>
          <a:p>
            <a:pPr lvl="1"/>
            <a:r>
              <a:rPr lang="en-US" b="1" dirty="0"/>
              <a:t>Traveler Response</a:t>
            </a:r>
            <a:endParaRPr lang="en-US" dirty="0"/>
          </a:p>
          <a:p>
            <a:pPr lvl="1"/>
            <a:r>
              <a:rPr lang="en-US" b="1" dirty="0"/>
              <a:t>Performance Measures</a:t>
            </a:r>
          </a:p>
          <a:p>
            <a:pPr lvl="1"/>
            <a:r>
              <a:rPr lang="en-US" b="1" dirty="0"/>
              <a:t>Tool/Cost-Effectiveness</a:t>
            </a:r>
            <a:endParaRPr lang="en-US" dirty="0"/>
          </a:p>
        </p:txBody>
      </p:sp>
      <p:sp>
        <p:nvSpPr>
          <p:cNvPr id="4" name="Content Placeholder 2">
            <a:extLst>
              <a:ext uri="{FF2B5EF4-FFF2-40B4-BE49-F238E27FC236}">
                <a16:creationId xmlns:a16="http://schemas.microsoft.com/office/drawing/2014/main" id="{6D376CC5-0ACC-495A-8982-C6B6C2A2CED5}"/>
              </a:ext>
            </a:extLst>
          </p:cNvPr>
          <p:cNvSpPr txBox="1">
            <a:spLocks/>
          </p:cNvSpPr>
          <p:nvPr/>
        </p:nvSpPr>
        <p:spPr>
          <a:xfrm>
            <a:off x="6449385" y="1464570"/>
            <a:ext cx="5526715" cy="477112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Modeling Tool</a:t>
            </a:r>
          </a:p>
          <a:p>
            <a:pPr lvl="1"/>
            <a:r>
              <a:rPr lang="en-US" b="1" dirty="0"/>
              <a:t>Tool Capital Cost</a:t>
            </a:r>
          </a:p>
          <a:p>
            <a:pPr lvl="1"/>
            <a:r>
              <a:rPr lang="en-US" b="1" dirty="0"/>
              <a:t>Level of Effort (Cost/Training)</a:t>
            </a:r>
          </a:p>
          <a:p>
            <a:pPr lvl="1"/>
            <a:r>
              <a:rPr lang="en-US" b="1" dirty="0"/>
              <a:t>Easy to Use</a:t>
            </a:r>
          </a:p>
          <a:p>
            <a:pPr lvl="1"/>
            <a:r>
              <a:rPr lang="en-US" b="1" dirty="0"/>
              <a:t>Popular/Well Trusted</a:t>
            </a:r>
          </a:p>
          <a:p>
            <a:pPr lvl="1"/>
            <a:r>
              <a:rPr lang="en-US" b="1" dirty="0"/>
              <a:t>Hardware Requirements</a:t>
            </a:r>
          </a:p>
          <a:p>
            <a:pPr lvl="1"/>
            <a:r>
              <a:rPr lang="en-US" b="1" dirty="0"/>
              <a:t>Data Requirements</a:t>
            </a:r>
          </a:p>
          <a:p>
            <a:pPr lvl="1"/>
            <a:r>
              <a:rPr lang="en-US" b="1" dirty="0"/>
              <a:t>Computer Run Time</a:t>
            </a:r>
          </a:p>
          <a:p>
            <a:pPr lvl="1"/>
            <a:r>
              <a:rPr lang="en-US" b="1" dirty="0"/>
              <a:t>Post-Processing Requirements</a:t>
            </a:r>
          </a:p>
          <a:p>
            <a:pPr lvl="1"/>
            <a:r>
              <a:rPr lang="en-US" b="1" dirty="0"/>
              <a:t>Documentation</a:t>
            </a:r>
          </a:p>
          <a:p>
            <a:pPr lvl="1"/>
            <a:r>
              <a:rPr lang="en-US" b="1" dirty="0"/>
              <a:t>User Support</a:t>
            </a:r>
          </a:p>
          <a:p>
            <a:pPr lvl="1"/>
            <a:r>
              <a:rPr lang="en-US" b="1" dirty="0"/>
              <a:t>Key Parameters Can Be User-Defined</a:t>
            </a:r>
          </a:p>
          <a:p>
            <a:pPr lvl="1"/>
            <a:r>
              <a:rPr lang="en-US" b="1" dirty="0"/>
              <a:t>Default Values Are Provided</a:t>
            </a:r>
          </a:p>
          <a:p>
            <a:pPr lvl="1"/>
            <a:r>
              <a:rPr lang="en-US" b="1" dirty="0"/>
              <a:t>Integration With Other Software</a:t>
            </a:r>
          </a:p>
          <a:p>
            <a:pPr lvl="1"/>
            <a:r>
              <a:rPr lang="en-US" b="1" dirty="0"/>
              <a:t>Animation/Presentation</a:t>
            </a:r>
            <a:endParaRPr lang="en-US" dirty="0"/>
          </a:p>
        </p:txBody>
      </p:sp>
    </p:spTree>
    <p:extLst>
      <p:ext uri="{BB962C8B-B14F-4D97-AF65-F5344CB8AC3E}">
        <p14:creationId xmlns:p14="http://schemas.microsoft.com/office/powerpoint/2010/main" val="10654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normAutofit fontScale="90000"/>
          </a:bodyPr>
          <a:lstStyle/>
          <a:p>
            <a:r>
              <a:rPr lang="en-US" dirty="0"/>
              <a:t>Discussion: Challenges and Limitations of using Modeling</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normAutofit fontScale="92500" lnSpcReduction="10000"/>
          </a:bodyPr>
          <a:lstStyle/>
          <a:p>
            <a:r>
              <a:rPr lang="en-US" dirty="0"/>
              <a:t>Availability of quality data</a:t>
            </a:r>
          </a:p>
          <a:p>
            <a:r>
              <a:rPr lang="en-US" dirty="0"/>
              <a:t>Limited empirical data</a:t>
            </a:r>
          </a:p>
          <a:p>
            <a:r>
              <a:rPr lang="en-US" dirty="0"/>
              <a:t>Data input and the diversity and inconsistency of data</a:t>
            </a:r>
          </a:p>
          <a:p>
            <a:r>
              <a:rPr lang="en-US" dirty="0"/>
              <a:t>Lack of understanding of the limitations of analytical tools</a:t>
            </a:r>
          </a:p>
          <a:p>
            <a:r>
              <a:rPr lang="en-US" dirty="0"/>
              <a:t>Tools may not be designed to evaluate all types of impacts produced by transportation strategies/applications</a:t>
            </a:r>
          </a:p>
          <a:p>
            <a:r>
              <a:rPr lang="en-US" dirty="0"/>
              <a:t>Desire to run real-time solutions. </a:t>
            </a:r>
          </a:p>
          <a:p>
            <a:r>
              <a:rPr lang="en-US" dirty="0"/>
              <a:t>Tendency to use simpler analytical tools and those available in house, although they might not be the best tools for the job</a:t>
            </a:r>
          </a:p>
          <a:p>
            <a:r>
              <a:rPr lang="en-US" dirty="0"/>
              <a:t>Biases against models and traffic analysis tools</a:t>
            </a:r>
          </a:p>
          <a:p>
            <a:r>
              <a:rPr lang="en-US" dirty="0"/>
              <a:t>Long computer run times</a:t>
            </a:r>
          </a:p>
          <a:p>
            <a:endParaRPr lang="en-US" dirty="0"/>
          </a:p>
        </p:txBody>
      </p:sp>
    </p:spTree>
    <p:extLst>
      <p:ext uri="{BB962C8B-B14F-4D97-AF65-F5344CB8AC3E}">
        <p14:creationId xmlns:p14="http://schemas.microsoft.com/office/powerpoint/2010/main" val="102324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Lecture #11: Traffic Modeling Methods and Data Sources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8" y="1839018"/>
            <a:ext cx="10298723" cy="4154984"/>
          </a:xfrm>
          <a:prstGeom prst="rect">
            <a:avLst/>
          </a:prstGeom>
          <a:noFill/>
        </p:spPr>
        <p:txBody>
          <a:bodyPr wrap="square" rtlCol="0">
            <a:spAutoFit/>
          </a:bodyPr>
          <a:lstStyle/>
          <a:p>
            <a:pPr algn="ctr"/>
            <a:r>
              <a:rPr lang="en-US" sz="2400" b="1" dirty="0"/>
              <a:t>Angshuman Guin, Ph.D.</a:t>
            </a:r>
          </a:p>
          <a:p>
            <a:pPr algn="ctr"/>
            <a:r>
              <a:rPr lang="en-US" sz="2400" b="1" dirty="0"/>
              <a:t>Senior Research Engineer</a:t>
            </a:r>
          </a:p>
          <a:p>
            <a:pPr algn="ctr"/>
            <a:r>
              <a:rPr lang="en-US" sz="2400" b="1" dirty="0"/>
              <a:t>School of Civil and Environmental Engineering</a:t>
            </a:r>
          </a:p>
          <a:p>
            <a:pPr algn="ctr"/>
            <a:r>
              <a:rPr lang="en-US" sz="2400" b="1" dirty="0"/>
              <a:t>Georgia Institute of Technology</a:t>
            </a:r>
          </a:p>
          <a:p>
            <a:pPr algn="ctr"/>
            <a:r>
              <a:rPr lang="en-US" sz="2400" b="1" dirty="0"/>
              <a:t>Atlanta, GA 30332</a:t>
            </a:r>
          </a:p>
          <a:p>
            <a:pPr algn="ctr"/>
            <a:r>
              <a:rPr lang="en-US" sz="2400" b="1" dirty="0"/>
              <a:t>(Email: </a:t>
            </a:r>
            <a:r>
              <a:rPr lang="en-US" sz="2400" b="1" dirty="0">
                <a:hlinkClick r:id="rId3"/>
              </a:rPr>
              <a:t>angshuman.guin@ce.gatech.edu</a:t>
            </a:r>
            <a:r>
              <a:rPr lang="en-US" sz="2400" b="1" dirty="0"/>
              <a:t> Phone: 404.894.5830)</a:t>
            </a:r>
          </a:p>
          <a:p>
            <a:pPr algn="ctr"/>
            <a:r>
              <a:rPr lang="en-US" sz="2400" b="1" dirty="0"/>
              <a:t>In addition to his academic affiliation, Dr. Guin is a co-founder of </a:t>
            </a:r>
            <a:r>
              <a:rPr lang="en-US" sz="2400" b="1" dirty="0" err="1"/>
              <a:t>InstaData</a:t>
            </a:r>
            <a:r>
              <a:rPr lang="en-US" sz="2400" b="1" dirty="0"/>
              <a:t> Systems LLC, Roswell GA 30076</a:t>
            </a:r>
          </a:p>
          <a:p>
            <a:pPr algn="ctr"/>
            <a:r>
              <a:rPr lang="en-US" sz="2400" b="1" dirty="0"/>
              <a:t>The author has no known conflict of interest.</a:t>
            </a:r>
          </a:p>
          <a:p>
            <a:pPr algn="ctr"/>
            <a:endParaRPr lang="en-US" sz="2400" b="1" dirty="0"/>
          </a:p>
          <a:p>
            <a:pPr algn="ctr"/>
            <a:r>
              <a:rPr lang="en-US" sz="2400" b="1" dirty="0"/>
              <a:t>Lecture Track(s): 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Traffic Models help us understand traffic behavior, the capacities of road networks in serving demand, characteristics of demand and their relationship to changes in operational characteristics</a:t>
            </a:r>
          </a:p>
          <a:p>
            <a:r>
              <a:rPr lang="en-US" dirty="0"/>
              <a:t>Analytical models and traffic simulation helps us make data driven decisions and planning, incorporate future projections into the decision-making process and Evaluate/prioritize planning/operational alternatives before field implementation</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Flexibility of models to capture emerging scenarios (such as connected and autonomous vehicles or electric vehicles)</a:t>
            </a:r>
          </a:p>
          <a:p>
            <a:r>
              <a:rPr lang="en-US" dirty="0"/>
              <a:t>Calibration challenges of models</a:t>
            </a:r>
          </a:p>
          <a:p>
            <a:r>
              <a:rPr lang="en-US" dirty="0"/>
              <a:t>Ability of the theoretical models to capture transition between traffic flow states/regimes</a:t>
            </a:r>
          </a:p>
          <a:p>
            <a:r>
              <a:rPr lang="en-US" dirty="0"/>
              <a:t>Scalability of simulation models (run times)</a:t>
            </a:r>
          </a:p>
          <a:p>
            <a:r>
              <a:rPr lang="en-US" dirty="0"/>
              <a:t>Real-time / hybrid simulation</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Traffic modeling and simulation are resource and data intensive processes</a:t>
            </a:r>
          </a:p>
          <a:p>
            <a:r>
              <a:rPr lang="en-US" dirty="0"/>
              <a:t>Accurate scoping of the effort, commensurate with the goals and objectives of the decision making process are critical to the success</a:t>
            </a:r>
          </a:p>
          <a:p>
            <a:r>
              <a:rPr lang="en-US" dirty="0"/>
              <a:t>A wide variety of choices are available for modeling tools. Choice of modeling tools need to take into account the scope, resource availability, skillsets of human resources, etc.</a:t>
            </a:r>
          </a:p>
          <a:p>
            <a:endParaRPr lang="en-US" b="1"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Extras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44126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Traveler Response</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r>
              <a:rPr lang="en-US" b="1" dirty="0"/>
              <a:t>Route Diversions: </a:t>
            </a:r>
            <a:r>
              <a:rPr lang="en-US" dirty="0"/>
              <a:t>Captures changes in travel routes, including pre-trip route </a:t>
            </a:r>
            <a:r>
              <a:rPr lang="fr-FR" dirty="0"/>
              <a:t>diversion and en route diversion.</a:t>
            </a:r>
          </a:p>
          <a:p>
            <a:r>
              <a:rPr lang="en-US" b="1" dirty="0"/>
              <a:t>Mode Shifts: </a:t>
            </a:r>
            <a:r>
              <a:rPr lang="en-US" dirty="0"/>
              <a:t>Captures changes regarding the selection of travel modes.</a:t>
            </a:r>
          </a:p>
          <a:p>
            <a:r>
              <a:rPr lang="en-US" b="1" dirty="0"/>
              <a:t>Departure Time Choices: </a:t>
            </a:r>
            <a:r>
              <a:rPr lang="en-US" dirty="0"/>
              <a:t>Captures changes in the time of travel.</a:t>
            </a:r>
          </a:p>
          <a:p>
            <a:r>
              <a:rPr lang="fr-FR" b="1" dirty="0"/>
              <a:t>Destination Changes: </a:t>
            </a:r>
            <a:r>
              <a:rPr lang="fr-FR" dirty="0" err="1"/>
              <a:t>Represents</a:t>
            </a:r>
            <a:r>
              <a:rPr lang="fr-FR" dirty="0"/>
              <a:t> changes to </a:t>
            </a:r>
            <a:r>
              <a:rPr lang="fr-FR" dirty="0" err="1"/>
              <a:t>travel</a:t>
            </a:r>
            <a:r>
              <a:rPr lang="fr-FR" dirty="0"/>
              <a:t> destinations.</a:t>
            </a:r>
          </a:p>
          <a:p>
            <a:r>
              <a:rPr lang="en-US" b="1" dirty="0"/>
              <a:t>Induced/Foregone Demand: </a:t>
            </a:r>
            <a:r>
              <a:rPr lang="en-US" dirty="0"/>
              <a:t>Estimates new trips (induced demand) or foregone trips resulting from the implementation of traffic management strategies.</a:t>
            </a:r>
          </a:p>
          <a:p>
            <a:endParaRPr lang="en-US" dirty="0"/>
          </a:p>
        </p:txBody>
      </p:sp>
    </p:spTree>
    <p:extLst>
      <p:ext uri="{BB962C8B-B14F-4D97-AF65-F5344CB8AC3E}">
        <p14:creationId xmlns:p14="http://schemas.microsoft.com/office/powerpoint/2010/main" val="18369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Error checks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r>
              <a:rPr lang="en-US" b="1" dirty="0"/>
              <a:t>Network Connectivity </a:t>
            </a:r>
            <a:endParaRPr lang="en-US" dirty="0"/>
          </a:p>
          <a:p>
            <a:r>
              <a:rPr lang="en-US" b="1" dirty="0"/>
              <a:t>Link Speed Limits </a:t>
            </a:r>
          </a:p>
          <a:p>
            <a:r>
              <a:rPr lang="en-US" b="1" dirty="0"/>
              <a:t>Intersection Geometry</a:t>
            </a:r>
          </a:p>
          <a:p>
            <a:r>
              <a:rPr lang="en-US" b="1" dirty="0"/>
              <a:t>Traffic Control  </a:t>
            </a:r>
            <a:endParaRPr lang="en-US" dirty="0"/>
          </a:p>
        </p:txBody>
      </p:sp>
    </p:spTree>
    <p:extLst>
      <p:ext uri="{BB962C8B-B14F-4D97-AF65-F5344CB8AC3E}">
        <p14:creationId xmlns:p14="http://schemas.microsoft.com/office/powerpoint/2010/main" val="1694333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Calibration / Validation</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r>
              <a:rPr lang="en-US" dirty="0"/>
              <a:t>Meaning of terms</a:t>
            </a:r>
          </a:p>
          <a:p>
            <a:r>
              <a:rPr lang="en-US" dirty="0"/>
              <a:t>Difference between terms/steps</a:t>
            </a:r>
          </a:p>
        </p:txBody>
      </p:sp>
    </p:spTree>
    <p:extLst>
      <p:ext uri="{BB962C8B-B14F-4D97-AF65-F5344CB8AC3E}">
        <p14:creationId xmlns:p14="http://schemas.microsoft.com/office/powerpoint/2010/main" val="226082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Use in Policy Decision Making</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r>
              <a:rPr lang="en-US" dirty="0"/>
              <a:t>Addressed in Introduction</a:t>
            </a:r>
          </a:p>
        </p:txBody>
      </p:sp>
    </p:spTree>
    <p:extLst>
      <p:ext uri="{BB962C8B-B14F-4D97-AF65-F5344CB8AC3E}">
        <p14:creationId xmlns:p14="http://schemas.microsoft.com/office/powerpoint/2010/main" val="355444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Inputs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lstStyle/>
          <a:p>
            <a:r>
              <a:rPr lang="en-US" dirty="0"/>
              <a:t>Geometry (lengths, lanes, curvature).</a:t>
            </a:r>
          </a:p>
          <a:p>
            <a:r>
              <a:rPr lang="en-US" dirty="0"/>
              <a:t>Controls (signal timing, signs).</a:t>
            </a:r>
          </a:p>
          <a:p>
            <a:r>
              <a:rPr lang="en-US" dirty="0"/>
              <a:t>Existing demands (turning volumes, origin-destination (O-D) table).</a:t>
            </a:r>
          </a:p>
          <a:p>
            <a:r>
              <a:rPr lang="en-US" dirty="0"/>
              <a:t>Calibration data (capacities, travel times, queues).</a:t>
            </a:r>
          </a:p>
          <a:p>
            <a:r>
              <a:rPr lang="en-US" dirty="0"/>
              <a:t>Transit, bicycle, and pedestrian data.</a:t>
            </a:r>
          </a:p>
        </p:txBody>
      </p:sp>
    </p:spTree>
    <p:extLst>
      <p:ext uri="{BB962C8B-B14F-4D97-AF65-F5344CB8AC3E}">
        <p14:creationId xmlns:p14="http://schemas.microsoft.com/office/powerpoint/2010/main" val="3170953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D48-0637-4878-A1A0-1A30A720A692}"/>
              </a:ext>
            </a:extLst>
          </p:cNvPr>
          <p:cNvSpPr>
            <a:spLocks noGrp="1"/>
          </p:cNvSpPr>
          <p:nvPr>
            <p:ph type="title"/>
          </p:nvPr>
        </p:nvSpPr>
        <p:spPr/>
        <p:txBody>
          <a:bodyPr/>
          <a:lstStyle/>
          <a:p>
            <a:r>
              <a:rPr lang="en-US" dirty="0"/>
              <a:t>Modeling process</a:t>
            </a:r>
          </a:p>
        </p:txBody>
      </p:sp>
      <p:grpSp>
        <p:nvGrpSpPr>
          <p:cNvPr id="7" name="Group 6">
            <a:extLst>
              <a:ext uri="{FF2B5EF4-FFF2-40B4-BE49-F238E27FC236}">
                <a16:creationId xmlns:a16="http://schemas.microsoft.com/office/drawing/2014/main" id="{D3227602-FE2C-464B-87DE-E3D253A4EDCD}"/>
              </a:ext>
            </a:extLst>
          </p:cNvPr>
          <p:cNvGrpSpPr/>
          <p:nvPr/>
        </p:nvGrpSpPr>
        <p:grpSpPr>
          <a:xfrm>
            <a:off x="6407150" y="1492220"/>
            <a:ext cx="6290992" cy="5159406"/>
            <a:chOff x="6407150" y="1492220"/>
            <a:chExt cx="6290992" cy="5159406"/>
          </a:xfrm>
        </p:grpSpPr>
        <p:grpSp>
          <p:nvGrpSpPr>
            <p:cNvPr id="5" name="Group 4">
              <a:extLst>
                <a:ext uri="{FF2B5EF4-FFF2-40B4-BE49-F238E27FC236}">
                  <a16:creationId xmlns:a16="http://schemas.microsoft.com/office/drawing/2014/main" id="{670DF9E2-109B-40B3-A757-411600E7A89E}"/>
                </a:ext>
              </a:extLst>
            </p:cNvPr>
            <p:cNvGrpSpPr>
              <a:grpSpLocks noChangeAspect="1"/>
            </p:cNvGrpSpPr>
            <p:nvPr/>
          </p:nvGrpSpPr>
          <p:grpSpPr bwMode="auto">
            <a:xfrm>
              <a:off x="6407150" y="1497013"/>
              <a:ext cx="4387850" cy="5154613"/>
              <a:chOff x="4036" y="943"/>
              <a:chExt cx="2764" cy="3247"/>
            </a:xfrm>
          </p:grpSpPr>
          <p:sp>
            <p:nvSpPr>
              <p:cNvPr id="6" name="AutoShape 3">
                <a:extLst>
                  <a:ext uri="{FF2B5EF4-FFF2-40B4-BE49-F238E27FC236}">
                    <a16:creationId xmlns:a16="http://schemas.microsoft.com/office/drawing/2014/main" id="{E7F4D0DB-500E-4F88-8D66-F078CCBDBB37}"/>
                  </a:ext>
                </a:extLst>
              </p:cNvPr>
              <p:cNvSpPr>
                <a:spLocks noChangeAspect="1" noChangeArrowheads="1" noTextEdit="1"/>
              </p:cNvSpPr>
              <p:nvPr/>
            </p:nvSpPr>
            <p:spPr bwMode="auto">
              <a:xfrm>
                <a:off x="4036" y="943"/>
                <a:ext cx="2764" cy="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069854BE-F82D-457B-86B6-AE4F9E7B17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034"/>
              <a:stretch/>
            </p:blipFill>
            <p:spPr bwMode="auto">
              <a:xfrm>
                <a:off x="4036" y="943"/>
                <a:ext cx="1106" cy="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BB5CBA87-2D63-4D3E-A538-2B9F3ED31578}"/>
                </a:ext>
              </a:extLst>
            </p:cNvPr>
            <p:cNvGrpSpPr>
              <a:grpSpLocks noChangeAspect="1"/>
            </p:cNvGrpSpPr>
            <p:nvPr/>
          </p:nvGrpSpPr>
          <p:grpSpPr bwMode="auto">
            <a:xfrm>
              <a:off x="8162654" y="1492220"/>
              <a:ext cx="4535488" cy="5149850"/>
              <a:chOff x="3943" y="943"/>
              <a:chExt cx="2857" cy="3244"/>
            </a:xfrm>
          </p:grpSpPr>
          <p:sp>
            <p:nvSpPr>
              <p:cNvPr id="9" name="AutoShape 3">
                <a:extLst>
                  <a:ext uri="{FF2B5EF4-FFF2-40B4-BE49-F238E27FC236}">
                    <a16:creationId xmlns:a16="http://schemas.microsoft.com/office/drawing/2014/main" id="{639CA27C-A6AE-4F1F-AF51-9870E22E646F}"/>
                  </a:ext>
                </a:extLst>
              </p:cNvPr>
              <p:cNvSpPr>
                <a:spLocks noChangeAspect="1" noChangeArrowheads="1" noTextEdit="1"/>
              </p:cNvSpPr>
              <p:nvPr/>
            </p:nvSpPr>
            <p:spPr bwMode="auto">
              <a:xfrm>
                <a:off x="4036" y="943"/>
                <a:ext cx="2764" cy="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5">
                <a:extLst>
                  <a:ext uri="{FF2B5EF4-FFF2-40B4-BE49-F238E27FC236}">
                    <a16:creationId xmlns:a16="http://schemas.microsoft.com/office/drawing/2014/main" id="{4A0B4AFD-B84D-4DB4-B841-69CDDB8F1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42" t="53155" r="16592" b="31269"/>
              <a:stretch/>
            </p:blipFill>
            <p:spPr bwMode="auto">
              <a:xfrm>
                <a:off x="3943" y="2673"/>
                <a:ext cx="1106"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4">
            <a:extLst>
              <a:ext uri="{FF2B5EF4-FFF2-40B4-BE49-F238E27FC236}">
                <a16:creationId xmlns:a16="http://schemas.microsoft.com/office/drawing/2014/main" id="{42C9FDC4-F78A-4BD5-9500-BD951A9E557A}"/>
              </a:ext>
            </a:extLst>
          </p:cNvPr>
          <p:cNvGrpSpPr>
            <a:grpSpLocks noChangeAspect="1"/>
          </p:cNvGrpSpPr>
          <p:nvPr/>
        </p:nvGrpSpPr>
        <p:grpSpPr bwMode="auto">
          <a:xfrm>
            <a:off x="1084263" y="1504950"/>
            <a:ext cx="5011737" cy="5141913"/>
            <a:chOff x="683" y="948"/>
            <a:chExt cx="3157" cy="3239"/>
          </a:xfrm>
        </p:grpSpPr>
        <p:sp>
          <p:nvSpPr>
            <p:cNvPr id="11" name="AutoShape 3">
              <a:extLst>
                <a:ext uri="{FF2B5EF4-FFF2-40B4-BE49-F238E27FC236}">
                  <a16:creationId xmlns:a16="http://schemas.microsoft.com/office/drawing/2014/main" id="{AD183DEB-A3AC-46C8-BC15-35198045AFE6}"/>
                </a:ext>
              </a:extLst>
            </p:cNvPr>
            <p:cNvSpPr>
              <a:spLocks noChangeAspect="1" noChangeArrowheads="1" noTextEdit="1"/>
            </p:cNvSpPr>
            <p:nvPr/>
          </p:nvSpPr>
          <p:spPr bwMode="auto">
            <a:xfrm>
              <a:off x="683" y="948"/>
              <a:ext cx="3157" cy="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B023F6CB-647D-4F2C-BC42-6205923914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 y="948"/>
              <a:ext cx="3161" cy="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290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p:txBody>
          <a:bodyPr>
            <a:normAutofit fontScale="92500" lnSpcReduction="10000"/>
          </a:bodyPr>
          <a:lstStyle/>
          <a:p>
            <a:pPr marL="0" indent="0">
              <a:buNone/>
            </a:pPr>
            <a:r>
              <a:rPr lang="en-US" dirty="0"/>
              <a:t>A traffic model is a mathematical model of real-world traffic, usually, but not restricted to, road traffic. Traffic modeling draws heavily on theoretical foundations like network theory and certain theories from physics like the kinematic wave model - </a:t>
            </a:r>
            <a:r>
              <a:rPr lang="en-US" i="1" dirty="0"/>
              <a:t>Wikipedia</a:t>
            </a:r>
          </a:p>
          <a:p>
            <a:r>
              <a:rPr lang="en-US" dirty="0"/>
              <a:t>Role of Traffic Analysis Tools – Use in Policy Decision Making</a:t>
            </a:r>
          </a:p>
          <a:p>
            <a:pPr lvl="1"/>
            <a:r>
              <a:rPr lang="en-US" dirty="0"/>
              <a:t>Improve the decision making process</a:t>
            </a:r>
          </a:p>
          <a:p>
            <a:pPr lvl="1"/>
            <a:r>
              <a:rPr lang="en-US" dirty="0"/>
              <a:t>Project potential future traffic</a:t>
            </a:r>
          </a:p>
          <a:p>
            <a:pPr lvl="1"/>
            <a:r>
              <a:rPr lang="en-US" dirty="0"/>
              <a:t>Evaluate and prioritize planning/operational alternatives</a:t>
            </a:r>
          </a:p>
          <a:p>
            <a:pPr lvl="1"/>
            <a:r>
              <a:rPr lang="en-US" dirty="0"/>
              <a:t>Improve design and evaluation time and costs</a:t>
            </a:r>
          </a:p>
          <a:p>
            <a:pPr lvl="1"/>
            <a:r>
              <a:rPr lang="en-US" dirty="0"/>
              <a:t>Reduce disruptions to traffic</a:t>
            </a:r>
          </a:p>
          <a:p>
            <a:pPr lvl="1"/>
            <a:r>
              <a:rPr lang="en-US" dirty="0"/>
              <a:t>Present/market strategies to the public/stakeholders</a:t>
            </a:r>
          </a:p>
          <a:p>
            <a:pPr lvl="1"/>
            <a:r>
              <a:rPr lang="en-US" dirty="0"/>
              <a:t>Operate and manage existing roadway capacity</a:t>
            </a:r>
          </a:p>
          <a:p>
            <a:pPr lvl="1"/>
            <a:r>
              <a:rPr lang="en-US" dirty="0"/>
              <a:t>Monitor performance</a:t>
            </a:r>
          </a:p>
          <a:p>
            <a:endParaRPr lang="en-US" dirty="0"/>
          </a:p>
        </p:txBody>
      </p:sp>
    </p:spTree>
    <p:extLst>
      <p:ext uri="{BB962C8B-B14F-4D97-AF65-F5344CB8AC3E}">
        <p14:creationId xmlns:p14="http://schemas.microsoft.com/office/powerpoint/2010/main" val="413916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Use Cases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816936" y="1585220"/>
            <a:ext cx="5128438" cy="4771129"/>
          </a:xfrm>
        </p:spPr>
        <p:txBody>
          <a:bodyPr>
            <a:normAutofit/>
          </a:bodyPr>
          <a:lstStyle/>
          <a:p>
            <a:r>
              <a:rPr lang="en-US" sz="2400" dirty="0"/>
              <a:t>Freeway Management</a:t>
            </a:r>
          </a:p>
          <a:p>
            <a:r>
              <a:rPr lang="en-US" sz="2400" dirty="0"/>
              <a:t>Arterial Intersections</a:t>
            </a:r>
          </a:p>
          <a:p>
            <a:r>
              <a:rPr lang="en-US" sz="2400" dirty="0"/>
              <a:t>Arterial Management</a:t>
            </a:r>
          </a:p>
          <a:p>
            <a:r>
              <a:rPr lang="en-US" sz="2400" dirty="0"/>
              <a:t>Incident Management</a:t>
            </a:r>
          </a:p>
          <a:p>
            <a:r>
              <a:rPr lang="en-US" sz="2400" dirty="0"/>
              <a:t>Emergency Management</a:t>
            </a:r>
          </a:p>
          <a:p>
            <a:r>
              <a:rPr lang="en-US" sz="2400" dirty="0"/>
              <a:t>Work Zones</a:t>
            </a:r>
          </a:p>
          <a:p>
            <a:r>
              <a:rPr lang="en-US" sz="2400" dirty="0"/>
              <a:t>Special Events</a:t>
            </a:r>
          </a:p>
          <a:p>
            <a:r>
              <a:rPr lang="en-US" sz="2400" dirty="0"/>
              <a:t>Advanced Public Transportation System (APTS)</a:t>
            </a:r>
          </a:p>
          <a:p>
            <a:r>
              <a:rPr lang="en-US" sz="2400" dirty="0"/>
              <a:t>Advanced Traveler Information System (ATIS)</a:t>
            </a:r>
          </a:p>
          <a:p>
            <a:endParaRPr lang="en-US" sz="2400" dirty="0"/>
          </a:p>
        </p:txBody>
      </p:sp>
      <p:sp>
        <p:nvSpPr>
          <p:cNvPr id="4" name="Content Placeholder 2">
            <a:extLst>
              <a:ext uri="{FF2B5EF4-FFF2-40B4-BE49-F238E27FC236}">
                <a16:creationId xmlns:a16="http://schemas.microsoft.com/office/drawing/2014/main" id="{5B75B63C-A577-40D4-8AA2-AACD3F6F775F}"/>
              </a:ext>
            </a:extLst>
          </p:cNvPr>
          <p:cNvSpPr txBox="1">
            <a:spLocks/>
          </p:cNvSpPr>
          <p:nvPr/>
        </p:nvSpPr>
        <p:spPr>
          <a:xfrm>
            <a:off x="6246628" y="1585220"/>
            <a:ext cx="5357037"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Electronic Payment System</a:t>
            </a:r>
          </a:p>
          <a:p>
            <a:r>
              <a:rPr lang="en-US" sz="2400" dirty="0"/>
              <a:t>Rail Grade Crossing Monitors</a:t>
            </a:r>
          </a:p>
          <a:p>
            <a:r>
              <a:rPr lang="en-US" sz="2400" dirty="0"/>
              <a:t>Commercial Vehicle Operations (CVO)</a:t>
            </a:r>
          </a:p>
          <a:p>
            <a:r>
              <a:rPr lang="en-US" sz="2400" dirty="0"/>
              <a:t>Advanced Vehicle Control and Safety System (AVCSS)</a:t>
            </a:r>
          </a:p>
          <a:p>
            <a:r>
              <a:rPr lang="en-US" sz="2400" dirty="0"/>
              <a:t>Weather Management</a:t>
            </a:r>
          </a:p>
          <a:p>
            <a:r>
              <a:rPr lang="en-US" sz="2400" dirty="0"/>
              <a:t>Travel Demand Management (TDM)</a:t>
            </a:r>
          </a:p>
        </p:txBody>
      </p:sp>
    </p:spTree>
    <p:extLst>
      <p:ext uri="{BB962C8B-B14F-4D97-AF65-F5344CB8AC3E}">
        <p14:creationId xmlns:p14="http://schemas.microsoft.com/office/powerpoint/2010/main" val="363771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94F3-A635-4229-89AD-312606C2EEEF}"/>
              </a:ext>
            </a:extLst>
          </p:cNvPr>
          <p:cNvSpPr>
            <a:spLocks noGrp="1"/>
          </p:cNvSpPr>
          <p:nvPr>
            <p:ph type="title"/>
          </p:nvPr>
        </p:nvSpPr>
        <p:spPr/>
        <p:txBody>
          <a:bodyPr/>
          <a:lstStyle/>
          <a:p>
            <a:r>
              <a:rPr lang="en-US" dirty="0"/>
              <a:t>Understanding the 3 Levels of Simulation</a:t>
            </a:r>
          </a:p>
        </p:txBody>
      </p:sp>
      <p:sp>
        <p:nvSpPr>
          <p:cNvPr id="3" name="Content Placeholder 2">
            <a:extLst>
              <a:ext uri="{FF2B5EF4-FFF2-40B4-BE49-F238E27FC236}">
                <a16:creationId xmlns:a16="http://schemas.microsoft.com/office/drawing/2014/main" id="{AA44A8BD-34F3-4993-82CE-9790869D6192}"/>
              </a:ext>
            </a:extLst>
          </p:cNvPr>
          <p:cNvSpPr>
            <a:spLocks noGrp="1"/>
          </p:cNvSpPr>
          <p:nvPr>
            <p:ph idx="1"/>
          </p:nvPr>
        </p:nvSpPr>
        <p:spPr>
          <a:xfrm>
            <a:off x="747361" y="1406316"/>
            <a:ext cx="10515600" cy="4954728"/>
          </a:xfrm>
        </p:spPr>
        <p:txBody>
          <a:bodyPr>
            <a:normAutofit fontScale="92500" lnSpcReduction="20000"/>
          </a:bodyPr>
          <a:lstStyle/>
          <a:p>
            <a:r>
              <a:rPr lang="en-US" b="1" dirty="0"/>
              <a:t>Macroscopic Simulation Models</a:t>
            </a:r>
          </a:p>
          <a:p>
            <a:pPr lvl="1"/>
            <a:r>
              <a:rPr lang="en-US" dirty="0"/>
              <a:t>Macroscopic simulation models are based on the deterministic relationships of the flow, speed, and density of the traffic stream. The simulation in a macroscopic model takes place on a section-by-section basis rather than by tracking individual vehicles. Macroscopic simulation models were originally developed to model traffic in distinct transportation subnetworks, such as freeways, corridors (including freeways and parallel arterials), surface-street grid networks, and rural highways.</a:t>
            </a:r>
          </a:p>
          <a:p>
            <a:r>
              <a:rPr lang="en-US" b="1" dirty="0"/>
              <a:t>Microscopic Simulation Models</a:t>
            </a:r>
          </a:p>
          <a:p>
            <a:pPr lvl="1"/>
            <a:r>
              <a:rPr lang="en-US" dirty="0"/>
              <a:t>Microscopic simulation models simulate the movement of individual vehicles based on car-following and lane-changing theories. These models are effective in evaluating heavily congested conditions, complex geometric configurations, and system-level impacts of proposed transportation improvements that are beyond the limitations of other tool types. However, these models are time consuming, costly, and can be difficult to calibrate.</a:t>
            </a:r>
          </a:p>
          <a:p>
            <a:r>
              <a:rPr lang="en-US" b="1" dirty="0"/>
              <a:t>Mesoscopic Simulation Models</a:t>
            </a:r>
          </a:p>
          <a:p>
            <a:pPr lvl="1"/>
            <a:r>
              <a:rPr lang="en-US" dirty="0"/>
              <a:t>Mesoscopic models combine the properties of both microscopic and macroscopic simulation models. As such, mesoscopic models provide less fidelity than microsimulation tools, but are superior to the typical planning analysis techniques.</a:t>
            </a:r>
          </a:p>
        </p:txBody>
      </p:sp>
      <p:sp>
        <p:nvSpPr>
          <p:cNvPr id="4" name="Rectangle 3">
            <a:extLst>
              <a:ext uri="{FF2B5EF4-FFF2-40B4-BE49-F238E27FC236}">
                <a16:creationId xmlns:a16="http://schemas.microsoft.com/office/drawing/2014/main" id="{4CF85DB0-BE25-4B06-B904-50825968521F}"/>
              </a:ext>
            </a:extLst>
          </p:cNvPr>
          <p:cNvSpPr/>
          <p:nvPr/>
        </p:nvSpPr>
        <p:spPr>
          <a:xfrm>
            <a:off x="8177923" y="6277501"/>
            <a:ext cx="2491772" cy="338554"/>
          </a:xfrm>
          <a:prstGeom prst="rect">
            <a:avLst/>
          </a:prstGeom>
        </p:spPr>
        <p:txBody>
          <a:bodyPr wrap="none">
            <a:spAutoFit/>
          </a:bodyPr>
          <a:lstStyle/>
          <a:p>
            <a:r>
              <a:rPr lang="en-US" sz="1600" dirty="0">
                <a:solidFill>
                  <a:srgbClr val="000000"/>
                </a:solidFill>
                <a:latin typeface="Arial" panose="020B0604020202020204" pitchFamily="34" charset="0"/>
              </a:rPr>
              <a:t>Ref: FHWA-HOP-13-015 </a:t>
            </a:r>
            <a:endParaRPr lang="en-US" sz="1600" dirty="0"/>
          </a:p>
        </p:txBody>
      </p:sp>
    </p:spTree>
    <p:extLst>
      <p:ext uri="{BB962C8B-B14F-4D97-AF65-F5344CB8AC3E}">
        <p14:creationId xmlns:p14="http://schemas.microsoft.com/office/powerpoint/2010/main" val="217516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Theoretical Models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838200" y="1585218"/>
            <a:ext cx="3443915" cy="4771129"/>
          </a:xfrm>
        </p:spPr>
        <p:txBody>
          <a:bodyPr/>
          <a:lstStyle/>
          <a:p>
            <a:pPr marL="0" indent="0">
              <a:buNone/>
            </a:pPr>
            <a:r>
              <a:rPr lang="en-US" dirty="0"/>
              <a:t>Macroscopic</a:t>
            </a:r>
          </a:p>
          <a:p>
            <a:pPr lvl="1"/>
            <a:r>
              <a:rPr lang="en-US" dirty="0" err="1"/>
              <a:t>Lighthill</a:t>
            </a:r>
            <a:r>
              <a:rPr lang="en-US" dirty="0"/>
              <a:t>-Whitham-Richards (LWR ) / Kinematic Wave</a:t>
            </a:r>
          </a:p>
          <a:p>
            <a:pPr lvl="2"/>
            <a:r>
              <a:rPr lang="en-US" dirty="0"/>
              <a:t>Higher Order</a:t>
            </a:r>
          </a:p>
          <a:p>
            <a:pPr lvl="2"/>
            <a:r>
              <a:rPr lang="en-US" dirty="0"/>
              <a:t>Cell Transmission</a:t>
            </a:r>
          </a:p>
          <a:p>
            <a:pPr lvl="2"/>
            <a:r>
              <a:rPr lang="en-US" dirty="0"/>
              <a:t>Multi Class LWR</a:t>
            </a:r>
          </a:p>
        </p:txBody>
      </p:sp>
      <p:sp>
        <p:nvSpPr>
          <p:cNvPr id="4" name="Content Placeholder 2">
            <a:extLst>
              <a:ext uri="{FF2B5EF4-FFF2-40B4-BE49-F238E27FC236}">
                <a16:creationId xmlns:a16="http://schemas.microsoft.com/office/drawing/2014/main" id="{167C5FAF-5E38-434B-A03E-010FA57C90E8}"/>
              </a:ext>
            </a:extLst>
          </p:cNvPr>
          <p:cNvSpPr txBox="1">
            <a:spLocks/>
          </p:cNvSpPr>
          <p:nvPr/>
        </p:nvSpPr>
        <p:spPr>
          <a:xfrm>
            <a:off x="4906335" y="1585219"/>
            <a:ext cx="3443915"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Microscopic</a:t>
            </a:r>
          </a:p>
          <a:p>
            <a:pPr lvl="1"/>
            <a:r>
              <a:rPr lang="en-US" dirty="0"/>
              <a:t>Car Following</a:t>
            </a:r>
          </a:p>
          <a:p>
            <a:pPr lvl="2"/>
            <a:r>
              <a:rPr lang="en-US" dirty="0"/>
              <a:t>Safe Distance</a:t>
            </a:r>
          </a:p>
          <a:p>
            <a:pPr lvl="2"/>
            <a:r>
              <a:rPr lang="en-US" dirty="0"/>
              <a:t>Stimulus Response</a:t>
            </a:r>
          </a:p>
          <a:p>
            <a:pPr lvl="2"/>
            <a:r>
              <a:rPr lang="en-US" dirty="0"/>
              <a:t>Action Point</a:t>
            </a:r>
          </a:p>
          <a:p>
            <a:pPr lvl="2"/>
            <a:r>
              <a:rPr lang="en-US" dirty="0"/>
              <a:t>Two Regimes </a:t>
            </a:r>
          </a:p>
          <a:p>
            <a:pPr lvl="2"/>
            <a:r>
              <a:rPr lang="en-US" dirty="0"/>
              <a:t>Simplified CF</a:t>
            </a:r>
          </a:p>
          <a:p>
            <a:pPr lvl="2"/>
            <a:r>
              <a:rPr lang="en-US" dirty="0"/>
              <a:t>Multi Class</a:t>
            </a:r>
          </a:p>
          <a:p>
            <a:pPr lvl="2"/>
            <a:r>
              <a:rPr lang="en-US" dirty="0"/>
              <a:t>Intelligent Driver Model</a:t>
            </a:r>
          </a:p>
          <a:p>
            <a:pPr lvl="2"/>
            <a:r>
              <a:rPr lang="en-US" dirty="0"/>
              <a:t>Optimal Velocity</a:t>
            </a:r>
          </a:p>
          <a:p>
            <a:pPr lvl="1"/>
            <a:r>
              <a:rPr lang="en-US" dirty="0"/>
              <a:t>Cellular Automata</a:t>
            </a:r>
          </a:p>
        </p:txBody>
      </p:sp>
      <p:sp>
        <p:nvSpPr>
          <p:cNvPr id="5" name="Content Placeholder 2">
            <a:extLst>
              <a:ext uri="{FF2B5EF4-FFF2-40B4-BE49-F238E27FC236}">
                <a16:creationId xmlns:a16="http://schemas.microsoft.com/office/drawing/2014/main" id="{8C4C49A5-D661-4A31-BF09-B7976CEDADF7}"/>
              </a:ext>
            </a:extLst>
          </p:cNvPr>
          <p:cNvSpPr txBox="1">
            <a:spLocks/>
          </p:cNvSpPr>
          <p:nvPr/>
        </p:nvSpPr>
        <p:spPr>
          <a:xfrm>
            <a:off x="8544885" y="1585218"/>
            <a:ext cx="3443915"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Mesoscopic</a:t>
            </a:r>
          </a:p>
          <a:p>
            <a:pPr lvl="1"/>
            <a:r>
              <a:rPr lang="en-US" dirty="0"/>
              <a:t>Cluster</a:t>
            </a:r>
          </a:p>
          <a:p>
            <a:pPr lvl="1"/>
            <a:r>
              <a:rPr lang="en-US" dirty="0"/>
              <a:t>Headway Distribution</a:t>
            </a:r>
          </a:p>
          <a:p>
            <a:pPr lvl="1"/>
            <a:r>
              <a:rPr lang="en-US" dirty="0"/>
              <a:t>Gas Kinetic</a:t>
            </a:r>
          </a:p>
          <a:p>
            <a:pPr lvl="2"/>
            <a:r>
              <a:rPr lang="en-US" dirty="0"/>
              <a:t>Generic</a:t>
            </a:r>
          </a:p>
          <a:p>
            <a:pPr lvl="2"/>
            <a:r>
              <a:rPr lang="en-US" dirty="0"/>
              <a:t>Improved</a:t>
            </a:r>
          </a:p>
          <a:p>
            <a:pPr lvl="2"/>
            <a:r>
              <a:rPr lang="en-US" dirty="0"/>
              <a:t>Higher Order</a:t>
            </a:r>
          </a:p>
        </p:txBody>
      </p:sp>
      <p:sp>
        <p:nvSpPr>
          <p:cNvPr id="8" name="Rectangle 7">
            <a:extLst>
              <a:ext uri="{FF2B5EF4-FFF2-40B4-BE49-F238E27FC236}">
                <a16:creationId xmlns:a16="http://schemas.microsoft.com/office/drawing/2014/main" id="{84388AB3-3957-43B7-9193-E5EE015BEF07}"/>
              </a:ext>
            </a:extLst>
          </p:cNvPr>
          <p:cNvSpPr/>
          <p:nvPr/>
        </p:nvSpPr>
        <p:spPr>
          <a:xfrm>
            <a:off x="409429" y="6115047"/>
            <a:ext cx="4352364" cy="369332"/>
          </a:xfrm>
          <a:prstGeom prst="rect">
            <a:avLst/>
          </a:prstGeom>
        </p:spPr>
        <p:txBody>
          <a:bodyPr wrap="square">
            <a:spAutoFit/>
          </a:bodyPr>
          <a:lstStyle/>
          <a:p>
            <a:pPr algn="ctr"/>
            <a:r>
              <a:rPr lang="en-US" dirty="0">
                <a:latin typeface="dcr10"/>
              </a:rPr>
              <a:t>Greenshields’ fundamental diagram</a:t>
            </a:r>
            <a:endParaRPr lang="en-US" dirty="0"/>
          </a:p>
        </p:txBody>
      </p:sp>
      <p:grpSp>
        <p:nvGrpSpPr>
          <p:cNvPr id="9" name="Group 4">
            <a:extLst>
              <a:ext uri="{FF2B5EF4-FFF2-40B4-BE49-F238E27FC236}">
                <a16:creationId xmlns:a16="http://schemas.microsoft.com/office/drawing/2014/main" id="{9C569DCE-C1E2-4590-A985-77C8AC06E13E}"/>
              </a:ext>
            </a:extLst>
          </p:cNvPr>
          <p:cNvGrpSpPr>
            <a:grpSpLocks noChangeAspect="1"/>
          </p:cNvGrpSpPr>
          <p:nvPr/>
        </p:nvGrpSpPr>
        <p:grpSpPr bwMode="auto">
          <a:xfrm>
            <a:off x="409575" y="4464050"/>
            <a:ext cx="4352925" cy="1651000"/>
            <a:chOff x="258" y="2812"/>
            <a:chExt cx="2742" cy="1040"/>
          </a:xfrm>
        </p:grpSpPr>
        <p:sp>
          <p:nvSpPr>
            <p:cNvPr id="10" name="AutoShape 3">
              <a:extLst>
                <a:ext uri="{FF2B5EF4-FFF2-40B4-BE49-F238E27FC236}">
                  <a16:creationId xmlns:a16="http://schemas.microsoft.com/office/drawing/2014/main" id="{8D487F1B-EEBF-4BB9-BB4C-B2BFFC86BDE1}"/>
                </a:ext>
              </a:extLst>
            </p:cNvPr>
            <p:cNvSpPr>
              <a:spLocks noChangeAspect="1" noChangeArrowheads="1" noTextEdit="1"/>
            </p:cNvSpPr>
            <p:nvPr/>
          </p:nvSpPr>
          <p:spPr bwMode="auto">
            <a:xfrm>
              <a:off x="258" y="2812"/>
              <a:ext cx="2742"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D2EF291F-EB2D-4EE7-A558-E7CCA7F4876C}"/>
                </a:ext>
              </a:extLst>
            </p:cNvPr>
            <p:cNvPicPr>
              <a:picLocks noChangeAspect="1" noChangeArrowheads="1"/>
            </p:cNvPicPr>
            <p:nvPr/>
          </p:nvPicPr>
          <p:blipFill rotWithShape="1">
            <a:blip r:embed="rId3">
              <a:clrChange>
                <a:clrFrom>
                  <a:srgbClr val="D3D3D3"/>
                </a:clrFrom>
                <a:clrTo>
                  <a:srgbClr val="D3D3D3">
                    <a:alpha val="0"/>
                  </a:srgbClr>
                </a:clrTo>
              </a:clrChange>
              <a:biLevel thresh="75000"/>
              <a:extLst>
                <a:ext uri="{28A0092B-C50C-407E-A947-70E740481C1C}">
                  <a14:useLocalDpi xmlns:a14="http://schemas.microsoft.com/office/drawing/2010/main" val="0"/>
                </a:ext>
              </a:extLst>
            </a:blip>
            <a:srcRect l="454" t="6684" r="1239" b="1664"/>
            <a:stretch/>
          </p:blipFill>
          <p:spPr bwMode="auto">
            <a:xfrm>
              <a:off x="270" y="2882"/>
              <a:ext cx="2698"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741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94F3-A635-4229-89AD-312606C2EEEF}"/>
              </a:ext>
            </a:extLst>
          </p:cNvPr>
          <p:cNvSpPr>
            <a:spLocks noGrp="1"/>
          </p:cNvSpPr>
          <p:nvPr>
            <p:ph type="title"/>
          </p:nvPr>
        </p:nvSpPr>
        <p:spPr/>
        <p:txBody>
          <a:bodyPr/>
          <a:lstStyle/>
          <a:p>
            <a:r>
              <a:rPr lang="en-US" dirty="0"/>
              <a:t>Examples of Simulation Models</a:t>
            </a:r>
          </a:p>
        </p:txBody>
      </p:sp>
      <p:sp>
        <p:nvSpPr>
          <p:cNvPr id="3" name="Content Placeholder 2">
            <a:extLst>
              <a:ext uri="{FF2B5EF4-FFF2-40B4-BE49-F238E27FC236}">
                <a16:creationId xmlns:a16="http://schemas.microsoft.com/office/drawing/2014/main" id="{AA44A8BD-34F3-4993-82CE-9790869D6192}"/>
              </a:ext>
            </a:extLst>
          </p:cNvPr>
          <p:cNvSpPr>
            <a:spLocks noGrp="1"/>
          </p:cNvSpPr>
          <p:nvPr>
            <p:ph idx="1"/>
          </p:nvPr>
        </p:nvSpPr>
        <p:spPr>
          <a:xfrm>
            <a:off x="760163" y="1516121"/>
            <a:ext cx="3292357" cy="4771129"/>
          </a:xfrm>
        </p:spPr>
        <p:txBody>
          <a:bodyPr>
            <a:normAutofit/>
          </a:bodyPr>
          <a:lstStyle/>
          <a:p>
            <a:pPr marL="0" indent="0">
              <a:buNone/>
            </a:pPr>
            <a:r>
              <a:rPr lang="en-US" sz="2400" b="1" dirty="0"/>
              <a:t>Macroscopic Simulation Models</a:t>
            </a:r>
          </a:p>
          <a:p>
            <a:pPr lvl="1"/>
            <a:r>
              <a:rPr lang="en-US" sz="1600" b="1" dirty="0"/>
              <a:t>BTS</a:t>
            </a:r>
          </a:p>
          <a:p>
            <a:pPr lvl="1"/>
            <a:r>
              <a:rPr lang="en-US" sz="1600" b="1" dirty="0"/>
              <a:t>FREQ12</a:t>
            </a:r>
          </a:p>
          <a:p>
            <a:pPr lvl="1"/>
            <a:r>
              <a:rPr lang="en-US" sz="1600" b="1" dirty="0"/>
              <a:t>KRONOS</a:t>
            </a:r>
          </a:p>
          <a:p>
            <a:pPr lvl="1"/>
            <a:r>
              <a:rPr lang="en-US" sz="1600" b="1" dirty="0"/>
              <a:t>METACOR/METANET</a:t>
            </a:r>
          </a:p>
          <a:p>
            <a:pPr lvl="1"/>
            <a:r>
              <a:rPr lang="en-US" sz="1600" b="1" dirty="0"/>
              <a:t>NETCELL</a:t>
            </a:r>
          </a:p>
          <a:p>
            <a:pPr lvl="1"/>
            <a:r>
              <a:rPr lang="en-US" sz="1600" b="1" dirty="0"/>
              <a:t>PASSER IV-96</a:t>
            </a:r>
          </a:p>
          <a:p>
            <a:pPr lvl="1"/>
            <a:r>
              <a:rPr lang="en-US" sz="1600" b="1" dirty="0"/>
              <a:t>SATURN</a:t>
            </a:r>
          </a:p>
          <a:p>
            <a:pPr lvl="1"/>
            <a:r>
              <a:rPr lang="en-US" sz="1600" b="1" dirty="0"/>
              <a:t>TRAF-CORFLO</a:t>
            </a:r>
          </a:p>
          <a:p>
            <a:pPr lvl="1"/>
            <a:r>
              <a:rPr lang="en-US" sz="1600" b="1" dirty="0"/>
              <a:t>TRANSYT-7F</a:t>
            </a:r>
          </a:p>
          <a:p>
            <a:pPr lvl="1"/>
            <a:r>
              <a:rPr lang="en-US" sz="1600" b="1" dirty="0"/>
              <a:t>VISTA </a:t>
            </a:r>
            <a:br>
              <a:rPr lang="en-US" sz="1600" b="1" dirty="0"/>
            </a:br>
            <a:endParaRPr lang="en-US" sz="1600" b="1" dirty="0"/>
          </a:p>
        </p:txBody>
      </p:sp>
      <p:sp>
        <p:nvSpPr>
          <p:cNvPr id="4" name="Content Placeholder 2">
            <a:extLst>
              <a:ext uri="{FF2B5EF4-FFF2-40B4-BE49-F238E27FC236}">
                <a16:creationId xmlns:a16="http://schemas.microsoft.com/office/drawing/2014/main" id="{DF6BC9E4-687F-4E7F-B63B-1820B7F279CC}"/>
              </a:ext>
            </a:extLst>
          </p:cNvPr>
          <p:cNvSpPr txBox="1">
            <a:spLocks/>
          </p:cNvSpPr>
          <p:nvPr/>
        </p:nvSpPr>
        <p:spPr>
          <a:xfrm>
            <a:off x="4488381" y="1464035"/>
            <a:ext cx="3215238"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Mesoscopic Simulation Models</a:t>
            </a:r>
          </a:p>
          <a:p>
            <a:pPr lvl="1"/>
            <a:r>
              <a:rPr lang="en-US" sz="1600" b="1" dirty="0"/>
              <a:t>CONTRAM</a:t>
            </a:r>
          </a:p>
          <a:p>
            <a:pPr lvl="1"/>
            <a:r>
              <a:rPr lang="en-US" sz="1600" b="1" dirty="0"/>
              <a:t>DYNAMIT-P, DYNAMIT-X, DYNASMART-P, DYNASMART-X:</a:t>
            </a:r>
          </a:p>
          <a:p>
            <a:pPr lvl="1"/>
            <a:r>
              <a:rPr lang="en-US" sz="1600" b="1" dirty="0" err="1"/>
              <a:t>MesoTS</a:t>
            </a:r>
            <a:endParaRPr lang="en-US" sz="1600" b="1" dirty="0"/>
          </a:p>
        </p:txBody>
      </p:sp>
      <p:sp>
        <p:nvSpPr>
          <p:cNvPr id="5" name="Content Placeholder 2">
            <a:extLst>
              <a:ext uri="{FF2B5EF4-FFF2-40B4-BE49-F238E27FC236}">
                <a16:creationId xmlns:a16="http://schemas.microsoft.com/office/drawing/2014/main" id="{D072E376-F222-4FE0-BE2C-670DF02559A7}"/>
              </a:ext>
            </a:extLst>
          </p:cNvPr>
          <p:cNvSpPr txBox="1">
            <a:spLocks/>
          </p:cNvSpPr>
          <p:nvPr/>
        </p:nvSpPr>
        <p:spPr>
          <a:xfrm>
            <a:off x="7837509" y="1516122"/>
            <a:ext cx="4194375" cy="513071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t>Microscopic Simulation Models</a:t>
            </a:r>
          </a:p>
          <a:p>
            <a:pPr lvl="1"/>
            <a:endParaRPr lang="en-US" b="1" dirty="0"/>
          </a:p>
          <a:p>
            <a:pPr lvl="1"/>
            <a:r>
              <a:rPr lang="en-US" sz="2900" b="1" dirty="0"/>
              <a:t>AIMSUN2</a:t>
            </a:r>
          </a:p>
          <a:p>
            <a:pPr lvl="1"/>
            <a:r>
              <a:rPr lang="en-US" sz="2900" b="1" dirty="0"/>
              <a:t>ANATOLL</a:t>
            </a:r>
          </a:p>
          <a:p>
            <a:pPr lvl="1"/>
            <a:r>
              <a:rPr lang="en-US" sz="2900" b="1" dirty="0"/>
              <a:t>AUTOBAHN</a:t>
            </a:r>
          </a:p>
          <a:p>
            <a:pPr lvl="1"/>
            <a:r>
              <a:rPr lang="en-US" sz="2900" b="1" dirty="0"/>
              <a:t>CASIMIR</a:t>
            </a:r>
          </a:p>
          <a:p>
            <a:pPr lvl="1"/>
            <a:r>
              <a:rPr lang="en-US" sz="2900" b="1" dirty="0"/>
              <a:t>CORSIM/TSIS</a:t>
            </a:r>
          </a:p>
          <a:p>
            <a:pPr lvl="1"/>
            <a:r>
              <a:rPr lang="en-US" sz="2900" b="1" dirty="0"/>
              <a:t>DRACULA </a:t>
            </a:r>
          </a:p>
          <a:p>
            <a:pPr lvl="1"/>
            <a:r>
              <a:rPr lang="en-US" sz="2900" b="1" dirty="0"/>
              <a:t>FLEXSYT-II</a:t>
            </a:r>
          </a:p>
          <a:p>
            <a:pPr lvl="1"/>
            <a:r>
              <a:rPr lang="en-US" sz="2900" b="1" dirty="0"/>
              <a:t>HIPERTRANS</a:t>
            </a:r>
          </a:p>
          <a:p>
            <a:pPr lvl="1"/>
            <a:r>
              <a:rPr lang="en-US" sz="2900" b="1" dirty="0"/>
              <a:t>HUTSIM </a:t>
            </a:r>
          </a:p>
          <a:p>
            <a:pPr lvl="1"/>
            <a:r>
              <a:rPr lang="en-US" sz="2900" b="1" dirty="0"/>
              <a:t>INTEGRATION</a:t>
            </a:r>
          </a:p>
          <a:p>
            <a:pPr lvl="1"/>
            <a:r>
              <a:rPr lang="en-US" sz="2900" b="1" dirty="0"/>
              <a:t>MELROSE</a:t>
            </a:r>
          </a:p>
          <a:p>
            <a:pPr lvl="1"/>
            <a:r>
              <a:rPr lang="en-US" sz="2900" b="1" dirty="0" err="1"/>
              <a:t>MicroSim</a:t>
            </a:r>
            <a:endParaRPr lang="en-US" sz="2900" b="1" dirty="0"/>
          </a:p>
          <a:p>
            <a:pPr lvl="1"/>
            <a:r>
              <a:rPr lang="en-US" sz="2900" b="1" dirty="0"/>
              <a:t>MICSTRAN</a:t>
            </a:r>
          </a:p>
          <a:p>
            <a:pPr lvl="1"/>
            <a:r>
              <a:rPr lang="en-US" sz="2900" b="1" dirty="0"/>
              <a:t>MITSIM</a:t>
            </a:r>
          </a:p>
          <a:p>
            <a:pPr lvl="1"/>
            <a:r>
              <a:rPr lang="en-US" sz="2900" b="1" dirty="0"/>
              <a:t>MIXIC</a:t>
            </a:r>
          </a:p>
          <a:p>
            <a:pPr lvl="1"/>
            <a:r>
              <a:rPr lang="en-US" sz="2900" b="1" dirty="0"/>
              <a:t>NEMIS</a:t>
            </a:r>
          </a:p>
          <a:p>
            <a:pPr lvl="1"/>
            <a:r>
              <a:rPr lang="en-US" sz="2900" b="1" dirty="0"/>
              <a:t>PADSIM</a:t>
            </a:r>
          </a:p>
          <a:p>
            <a:pPr lvl="1"/>
            <a:r>
              <a:rPr lang="en-US" sz="2900" b="1" dirty="0"/>
              <a:t>PARAMICS</a:t>
            </a:r>
          </a:p>
        </p:txBody>
      </p:sp>
      <p:sp>
        <p:nvSpPr>
          <p:cNvPr id="6" name="Content Placeholder 2">
            <a:extLst>
              <a:ext uri="{FF2B5EF4-FFF2-40B4-BE49-F238E27FC236}">
                <a16:creationId xmlns:a16="http://schemas.microsoft.com/office/drawing/2014/main" id="{209D05C2-47F5-418E-81CE-CACB01A8F877}"/>
              </a:ext>
            </a:extLst>
          </p:cNvPr>
          <p:cNvSpPr txBox="1">
            <a:spLocks/>
          </p:cNvSpPr>
          <p:nvPr/>
        </p:nvSpPr>
        <p:spPr>
          <a:xfrm>
            <a:off x="9501898" y="1962807"/>
            <a:ext cx="2172467" cy="48373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700" b="1" dirty="0"/>
              <a:t>PHAROS</a:t>
            </a:r>
          </a:p>
          <a:p>
            <a:pPr lvl="1"/>
            <a:r>
              <a:rPr lang="en-US" sz="1700" b="1" dirty="0"/>
              <a:t>PLANSIM-T</a:t>
            </a:r>
          </a:p>
          <a:p>
            <a:pPr lvl="1"/>
            <a:r>
              <a:rPr lang="en-US" sz="1700" b="1" dirty="0"/>
              <a:t>ROADSIM</a:t>
            </a:r>
          </a:p>
          <a:p>
            <a:pPr lvl="1"/>
            <a:r>
              <a:rPr lang="en-US" sz="1700" b="1" dirty="0"/>
              <a:t>SHIVA</a:t>
            </a:r>
          </a:p>
          <a:p>
            <a:pPr lvl="1"/>
            <a:r>
              <a:rPr lang="en-US" sz="1700" b="1" dirty="0"/>
              <a:t>SIGSIM</a:t>
            </a:r>
          </a:p>
          <a:p>
            <a:pPr lvl="1"/>
            <a:r>
              <a:rPr lang="en-US" sz="1700" b="1" dirty="0"/>
              <a:t>SIMDAC</a:t>
            </a:r>
          </a:p>
          <a:p>
            <a:pPr lvl="1"/>
            <a:r>
              <a:rPr lang="en-US" sz="1700" b="1" dirty="0"/>
              <a:t>SIMNET</a:t>
            </a:r>
          </a:p>
          <a:p>
            <a:pPr lvl="1"/>
            <a:r>
              <a:rPr lang="en-US" sz="1700" b="1" dirty="0" err="1"/>
              <a:t>SimTraffic</a:t>
            </a:r>
            <a:endParaRPr lang="en-US" sz="1700" b="1" dirty="0"/>
          </a:p>
          <a:p>
            <a:pPr lvl="1"/>
            <a:r>
              <a:rPr lang="en-US" sz="1700" b="1" dirty="0"/>
              <a:t>SISTM</a:t>
            </a:r>
          </a:p>
          <a:p>
            <a:pPr lvl="1"/>
            <a:r>
              <a:rPr lang="en-US" sz="1700" b="1" dirty="0"/>
              <a:t>SITRA B+</a:t>
            </a:r>
          </a:p>
          <a:p>
            <a:pPr lvl="1"/>
            <a:r>
              <a:rPr lang="en-US" sz="1700" b="1" dirty="0"/>
              <a:t>SITRAS</a:t>
            </a:r>
          </a:p>
          <a:p>
            <a:pPr lvl="1"/>
            <a:r>
              <a:rPr lang="en-US" sz="1700" b="1" dirty="0" err="1"/>
              <a:t>SmartPATH</a:t>
            </a:r>
            <a:endParaRPr lang="en-US" sz="1700" b="1" dirty="0"/>
          </a:p>
          <a:p>
            <a:pPr lvl="1"/>
            <a:r>
              <a:rPr lang="en-US" sz="1700" b="1" dirty="0"/>
              <a:t>TEXAS</a:t>
            </a:r>
          </a:p>
          <a:p>
            <a:pPr lvl="1"/>
            <a:r>
              <a:rPr lang="en-US" sz="1700" b="1" dirty="0"/>
              <a:t>TRANSIMS</a:t>
            </a:r>
          </a:p>
          <a:p>
            <a:pPr lvl="1"/>
            <a:r>
              <a:rPr lang="en-US" sz="1700" b="1" dirty="0"/>
              <a:t>TRARR</a:t>
            </a:r>
          </a:p>
          <a:p>
            <a:pPr lvl="1"/>
            <a:r>
              <a:rPr lang="en-US" sz="1700" b="1" dirty="0"/>
              <a:t>TWOPAS</a:t>
            </a:r>
          </a:p>
          <a:p>
            <a:pPr lvl="1"/>
            <a:r>
              <a:rPr lang="en-US" sz="1700" b="1" dirty="0"/>
              <a:t>VISSIM</a:t>
            </a:r>
          </a:p>
          <a:p>
            <a:pPr lvl="1"/>
            <a:r>
              <a:rPr lang="en-US" sz="1700" b="1" dirty="0" err="1"/>
              <a:t>WATSim</a:t>
            </a:r>
            <a:br>
              <a:rPr lang="en-US" sz="1700" b="1" dirty="0"/>
            </a:br>
            <a:endParaRPr lang="en-US" sz="1600" b="1" dirty="0"/>
          </a:p>
        </p:txBody>
      </p:sp>
    </p:spTree>
    <p:extLst>
      <p:ext uri="{BB962C8B-B14F-4D97-AF65-F5344CB8AC3E}">
        <p14:creationId xmlns:p14="http://schemas.microsoft.com/office/powerpoint/2010/main" val="386571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A93D9641-77BD-4F03-86D5-94AC7D8D0243}"/>
              </a:ext>
            </a:extLst>
          </p:cNvPr>
          <p:cNvGraphicFramePr>
            <a:graphicFrameLocks noGrp="1"/>
          </p:cNvGraphicFramePr>
          <p:nvPr>
            <p:ph idx="1"/>
            <p:extLst>
              <p:ext uri="{D42A27DB-BD31-4B8C-83A1-F6EECF244321}">
                <p14:modId xmlns:p14="http://schemas.microsoft.com/office/powerpoint/2010/main" val="355110380"/>
              </p:ext>
            </p:extLst>
          </p:nvPr>
        </p:nvGraphicFramePr>
        <p:xfrm>
          <a:off x="817563" y="1585913"/>
          <a:ext cx="10515600" cy="4770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2C90D48-0637-4878-A1A0-1A30A720A692}"/>
              </a:ext>
            </a:extLst>
          </p:cNvPr>
          <p:cNvSpPr>
            <a:spLocks noGrp="1"/>
          </p:cNvSpPr>
          <p:nvPr>
            <p:ph type="title"/>
          </p:nvPr>
        </p:nvSpPr>
        <p:spPr/>
        <p:txBody>
          <a:bodyPr/>
          <a:lstStyle/>
          <a:p>
            <a:r>
              <a:rPr lang="en-US" dirty="0"/>
              <a:t>Modeling process</a:t>
            </a:r>
          </a:p>
        </p:txBody>
      </p:sp>
    </p:spTree>
    <p:extLst>
      <p:ext uri="{BB962C8B-B14F-4D97-AF65-F5344CB8AC3E}">
        <p14:creationId xmlns:p14="http://schemas.microsoft.com/office/powerpoint/2010/main" val="69738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449A-A746-43DF-B69C-512F935A24E8}"/>
              </a:ext>
            </a:extLst>
          </p:cNvPr>
          <p:cNvSpPr>
            <a:spLocks noGrp="1"/>
          </p:cNvSpPr>
          <p:nvPr>
            <p:ph type="title"/>
          </p:nvPr>
        </p:nvSpPr>
        <p:spPr/>
        <p:txBody>
          <a:bodyPr/>
          <a:lstStyle/>
          <a:p>
            <a:r>
              <a:rPr lang="en-US" dirty="0"/>
              <a:t>Inputs</a:t>
            </a:r>
          </a:p>
        </p:txBody>
      </p:sp>
      <p:sp>
        <p:nvSpPr>
          <p:cNvPr id="3" name="Content Placeholder 2">
            <a:extLst>
              <a:ext uri="{FF2B5EF4-FFF2-40B4-BE49-F238E27FC236}">
                <a16:creationId xmlns:a16="http://schemas.microsoft.com/office/drawing/2014/main" id="{2C8F61E2-40D0-4E9F-80CA-9F7B62FEFCB7}"/>
              </a:ext>
            </a:extLst>
          </p:cNvPr>
          <p:cNvSpPr>
            <a:spLocks noGrp="1"/>
          </p:cNvSpPr>
          <p:nvPr>
            <p:ph idx="1"/>
          </p:nvPr>
        </p:nvSpPr>
        <p:spPr>
          <a:xfrm>
            <a:off x="-243515" y="1228380"/>
            <a:ext cx="5113965" cy="4771129"/>
          </a:xfrm>
        </p:spPr>
        <p:txBody>
          <a:bodyPr/>
          <a:lstStyle/>
          <a:p>
            <a:pPr marL="457200" lvl="1" indent="0">
              <a:buNone/>
            </a:pPr>
            <a:r>
              <a:rPr lang="en-US" dirty="0"/>
              <a:t>Geometric (Data for Network Development)</a:t>
            </a:r>
          </a:p>
          <a:p>
            <a:pPr lvl="2"/>
            <a:r>
              <a:rPr lang="en-US" dirty="0"/>
              <a:t>Number of lanes.</a:t>
            </a:r>
          </a:p>
          <a:p>
            <a:pPr lvl="2"/>
            <a:r>
              <a:rPr lang="en-US" dirty="0"/>
              <a:t>Lane width.</a:t>
            </a:r>
          </a:p>
          <a:p>
            <a:pPr lvl="2"/>
            <a:r>
              <a:rPr lang="en-US" dirty="0"/>
              <a:t>Link length.</a:t>
            </a:r>
          </a:p>
          <a:p>
            <a:pPr lvl="2"/>
            <a:r>
              <a:rPr lang="en-US" dirty="0"/>
              <a:t>Grade.</a:t>
            </a:r>
          </a:p>
          <a:p>
            <a:pPr lvl="2"/>
            <a:r>
              <a:rPr lang="en-US" dirty="0"/>
              <a:t>Curvature.</a:t>
            </a:r>
          </a:p>
          <a:p>
            <a:pPr lvl="2"/>
            <a:r>
              <a:rPr lang="en-US" dirty="0"/>
              <a:t>Pavement conditions (dry, wet, etc.).</a:t>
            </a:r>
          </a:p>
          <a:p>
            <a:pPr lvl="2"/>
            <a:r>
              <a:rPr lang="en-US" dirty="0"/>
              <a:t>Sight distance.</a:t>
            </a:r>
          </a:p>
          <a:p>
            <a:pPr lvl="2"/>
            <a:r>
              <a:rPr lang="en-US" dirty="0"/>
              <a:t>Bus stop locations.</a:t>
            </a:r>
          </a:p>
          <a:p>
            <a:pPr lvl="2"/>
            <a:r>
              <a:rPr lang="en-US" dirty="0"/>
              <a:t>Crosswalks and other pedestrian facilities.</a:t>
            </a:r>
          </a:p>
          <a:p>
            <a:pPr lvl="2"/>
            <a:r>
              <a:rPr lang="en-US" dirty="0"/>
              <a:t>Bicycle lanes/paths.</a:t>
            </a:r>
          </a:p>
          <a:p>
            <a:pPr lvl="2"/>
            <a:r>
              <a:rPr lang="en-US" dirty="0"/>
              <a:t>Others.</a:t>
            </a:r>
          </a:p>
        </p:txBody>
      </p:sp>
      <p:sp>
        <p:nvSpPr>
          <p:cNvPr id="5" name="Content Placeholder 2">
            <a:extLst>
              <a:ext uri="{FF2B5EF4-FFF2-40B4-BE49-F238E27FC236}">
                <a16:creationId xmlns:a16="http://schemas.microsoft.com/office/drawing/2014/main" id="{75CC75CA-843B-4145-881A-16727008CB22}"/>
              </a:ext>
            </a:extLst>
          </p:cNvPr>
          <p:cNvSpPr txBox="1">
            <a:spLocks/>
          </p:cNvSpPr>
          <p:nvPr/>
        </p:nvSpPr>
        <p:spPr>
          <a:xfrm>
            <a:off x="4711701" y="1228380"/>
            <a:ext cx="7220418" cy="2814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Traffic Control Data at Intersections and Junctions</a:t>
            </a:r>
          </a:p>
          <a:p>
            <a:pPr lvl="2"/>
            <a:r>
              <a:rPr lang="en-US" dirty="0"/>
              <a:t>No control.</a:t>
            </a:r>
          </a:p>
          <a:p>
            <a:pPr lvl="2"/>
            <a:r>
              <a:rPr lang="en-US" dirty="0"/>
              <a:t>Yield signs.</a:t>
            </a:r>
          </a:p>
          <a:p>
            <a:pPr lvl="2"/>
            <a:r>
              <a:rPr lang="en-US" dirty="0"/>
              <a:t>Stop signs.</a:t>
            </a:r>
          </a:p>
          <a:p>
            <a:pPr lvl="2"/>
            <a:r>
              <a:rPr lang="en-US" dirty="0"/>
              <a:t>Signals (pretimed, actuated, real-time traffic adaptive).</a:t>
            </a:r>
          </a:p>
          <a:p>
            <a:pPr lvl="2"/>
            <a:r>
              <a:rPr lang="en-US" dirty="0"/>
              <a:t>Ramp metering.</a:t>
            </a:r>
          </a:p>
        </p:txBody>
      </p:sp>
      <p:sp>
        <p:nvSpPr>
          <p:cNvPr id="6" name="Content Placeholder 2">
            <a:extLst>
              <a:ext uri="{FF2B5EF4-FFF2-40B4-BE49-F238E27FC236}">
                <a16:creationId xmlns:a16="http://schemas.microsoft.com/office/drawing/2014/main" id="{219F10A5-A6F9-45A8-8D37-20DB95A15C18}"/>
              </a:ext>
            </a:extLst>
          </p:cNvPr>
          <p:cNvSpPr txBox="1">
            <a:spLocks/>
          </p:cNvSpPr>
          <p:nvPr/>
        </p:nvSpPr>
        <p:spPr>
          <a:xfrm>
            <a:off x="4711701" y="3613944"/>
            <a:ext cx="7220418" cy="3103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dirty="0"/>
              <a:t>Traffic Operations and Management Data for Links</a:t>
            </a:r>
          </a:p>
          <a:p>
            <a:pPr lvl="2">
              <a:lnSpc>
                <a:spcPct val="100000"/>
              </a:lnSpc>
            </a:pPr>
            <a:r>
              <a:rPr lang="en-US" dirty="0"/>
              <a:t>Warning data (incidents, lane drops, exits, etc.).</a:t>
            </a:r>
          </a:p>
          <a:p>
            <a:pPr lvl="2">
              <a:lnSpc>
                <a:spcPct val="100000"/>
              </a:lnSpc>
            </a:pPr>
            <a:r>
              <a:rPr lang="en-US" dirty="0"/>
              <a:t>Regulatory data (speed limits, variable speed limits, high-occupancy vehicles (HOVs), high-occupancy toll (HOT), detours, lane </a:t>
            </a:r>
            <a:r>
              <a:rPr lang="en-US" dirty="0" err="1"/>
              <a:t>channelizations</a:t>
            </a:r>
            <a:r>
              <a:rPr lang="en-US" dirty="0"/>
              <a:t>, lane use, etc.).</a:t>
            </a:r>
          </a:p>
          <a:p>
            <a:pPr lvl="2">
              <a:lnSpc>
                <a:spcPct val="100000"/>
              </a:lnSpc>
            </a:pPr>
            <a:r>
              <a:rPr lang="en-US" dirty="0"/>
              <a:t>Information (guidance) data (dynamic message signs and roadside beacons).</a:t>
            </a:r>
          </a:p>
          <a:p>
            <a:pPr lvl="2">
              <a:lnSpc>
                <a:spcPct val="100000"/>
              </a:lnSpc>
            </a:pPr>
            <a:r>
              <a:rPr lang="en-US" dirty="0"/>
              <a:t>Surveillance detectors (type and location).</a:t>
            </a:r>
          </a:p>
        </p:txBody>
      </p:sp>
    </p:spTree>
    <p:extLst>
      <p:ext uri="{BB962C8B-B14F-4D97-AF65-F5344CB8AC3E}">
        <p14:creationId xmlns:p14="http://schemas.microsoft.com/office/powerpoint/2010/main" val="332906117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9729</TotalTime>
  <Words>11813</Words>
  <Application>Microsoft Office PowerPoint</Application>
  <PresentationFormat>Widescreen</PresentationFormat>
  <Paragraphs>1181</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dcr10</vt:lpstr>
      <vt:lpstr>Office Theme</vt:lpstr>
      <vt:lpstr>PowerPoint Presentation</vt:lpstr>
      <vt:lpstr>Lecture #11: Traffic Modeling Methods and Data Sources</vt:lpstr>
      <vt:lpstr>Introduction</vt:lpstr>
      <vt:lpstr>Use Cases</vt:lpstr>
      <vt:lpstr>Understanding the 3 Levels of Simulation</vt:lpstr>
      <vt:lpstr>Theoretical Models</vt:lpstr>
      <vt:lpstr>Examples of Simulation Models</vt:lpstr>
      <vt:lpstr>Modeling process</vt:lpstr>
      <vt:lpstr>Inputs</vt:lpstr>
      <vt:lpstr>Inputs</vt:lpstr>
      <vt:lpstr>Sources of Input Data</vt:lpstr>
      <vt:lpstr>Research Data sources for Model Development</vt:lpstr>
      <vt:lpstr>Calibration</vt:lpstr>
      <vt:lpstr>Calibration Challenges</vt:lpstr>
      <vt:lpstr>Outputs / Performance Measures</vt:lpstr>
      <vt:lpstr>Alternatives Analysis:</vt:lpstr>
      <vt:lpstr>Alternatives Analysis: key issues</vt:lpstr>
      <vt:lpstr>Considerations in choosing the modeling tool</vt:lpstr>
      <vt:lpstr>Discussion: Challenges and Limitations of using Modeling</vt:lpstr>
      <vt:lpstr>Discussion</vt:lpstr>
      <vt:lpstr>Research Gaps and Future Directions</vt:lpstr>
      <vt:lpstr>Take-Home Messages</vt:lpstr>
      <vt:lpstr>Extras</vt:lpstr>
      <vt:lpstr>Traveler Response</vt:lpstr>
      <vt:lpstr>Error checks</vt:lpstr>
      <vt:lpstr>Calibration / Validation</vt:lpstr>
      <vt:lpstr>Use in Policy Decision Making</vt:lpstr>
      <vt:lpstr>Inputs</vt:lpstr>
      <vt:lpstr>Modeling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Haneen Khreis</cp:lastModifiedBy>
  <cp:revision>129</cp:revision>
  <dcterms:created xsi:type="dcterms:W3CDTF">2019-05-01T18:04:34Z</dcterms:created>
  <dcterms:modified xsi:type="dcterms:W3CDTF">2021-06-27T21:41:06Z</dcterms:modified>
</cp:coreProperties>
</file>