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445" r:id="rId2"/>
    <p:sldId id="446" r:id="rId3"/>
    <p:sldId id="457" r:id="rId4"/>
    <p:sldId id="474" r:id="rId5"/>
    <p:sldId id="458" r:id="rId6"/>
    <p:sldId id="482" r:id="rId7"/>
    <p:sldId id="467" r:id="rId8"/>
    <p:sldId id="468" r:id="rId9"/>
    <p:sldId id="475" r:id="rId10"/>
    <p:sldId id="478" r:id="rId11"/>
    <p:sldId id="477" r:id="rId12"/>
    <p:sldId id="481" r:id="rId13"/>
    <p:sldId id="466" r:id="rId14"/>
    <p:sldId id="470" r:id="rId15"/>
    <p:sldId id="476" r:id="rId16"/>
    <p:sldId id="479" r:id="rId17"/>
    <p:sldId id="471" r:id="rId18"/>
    <p:sldId id="472" r:id="rId19"/>
    <p:sldId id="469" r:id="rId20"/>
    <p:sldId id="473" r:id="rId21"/>
    <p:sldId id="459" r:id="rId22"/>
    <p:sldId id="460" r:id="rId23"/>
    <p:sldId id="461" r:id="rId24"/>
    <p:sldId id="46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ani, Tara" initials="RT" lastIdx="8" clrIdx="0">
    <p:extLst>
      <p:ext uri="{19B8F6BF-5375-455C-9EA6-DF929625EA0E}">
        <p15:presenceInfo xmlns:p15="http://schemas.microsoft.com/office/powerpoint/2012/main" userId="S-1-5-21-1120367096-779962018-1349916565-4305653" providerId="AD"/>
      </p:ext>
    </p:extLst>
  </p:cmAuthor>
  <p:cmAuthor id="2" name="Sanchez, Kristen" initials="SK" lastIdx="12" clrIdx="1">
    <p:extLst>
      <p:ext uri="{19B8F6BF-5375-455C-9EA6-DF929625EA0E}">
        <p15:presenceInfo xmlns:p15="http://schemas.microsoft.com/office/powerpoint/2012/main" userId="S::K-Sanchez@tti.tamu.edu::acb85456-f2d6-4285-b4f9-49a945bb8a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58501" autoAdjust="0"/>
  </p:normalViewPr>
  <p:slideViewPr>
    <p:cSldViewPr snapToGrid="0">
      <p:cViewPr varScale="1">
        <p:scale>
          <a:sx n="74" d="100"/>
          <a:sy n="74" d="100"/>
        </p:scale>
        <p:origin x="1992" y="66"/>
      </p:cViewPr>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39082-FA5B-48AD-8C5A-6F96C6B1832A}" type="datetimeFigureOut">
              <a:rPr lang="en-US" smtClean="0"/>
              <a:t>11/9/2020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79E6D-00A9-4B64-8C3A-9DDF802CB60D}" type="slidenum">
              <a:rPr lang="en-US" smtClean="0"/>
              <a:t>‹#›</a:t>
            </a:fld>
            <a:endParaRPr lang="en-US"/>
          </a:p>
        </p:txBody>
      </p:sp>
    </p:spTree>
    <p:extLst>
      <p:ext uri="{BB962C8B-B14F-4D97-AF65-F5344CB8AC3E}">
        <p14:creationId xmlns:p14="http://schemas.microsoft.com/office/powerpoint/2010/main" val="371405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C129C-E094-44A9-9990-2FFEB90AEFE5}" type="slidenum">
              <a:rPr lang="en-US" smtClean="0"/>
              <a:t>1</a:t>
            </a:fld>
            <a:endParaRPr lang="en-US" dirty="0"/>
          </a:p>
        </p:txBody>
      </p:sp>
    </p:spTree>
    <p:extLst>
      <p:ext uri="{BB962C8B-B14F-4D97-AF65-F5344CB8AC3E}">
        <p14:creationId xmlns:p14="http://schemas.microsoft.com/office/powerpoint/2010/main" val="1165660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useful to point out to students that cetane and octane ratings are in many ways inverses of each other, albeit with difference reference materials and somewhat different test methods. It is also useful to note that Diesel engines tend to operate at higher compression ratios than do spark ignition engines. </a:t>
            </a:r>
          </a:p>
        </p:txBody>
      </p:sp>
      <p:sp>
        <p:nvSpPr>
          <p:cNvPr id="4" name="Slide Number Placeholder 3"/>
          <p:cNvSpPr>
            <a:spLocks noGrp="1"/>
          </p:cNvSpPr>
          <p:nvPr>
            <p:ph type="sldNum" sz="quarter" idx="5"/>
          </p:nvPr>
        </p:nvSpPr>
        <p:spPr/>
        <p:txBody>
          <a:bodyPr/>
          <a:lstStyle/>
          <a:p>
            <a:fld id="{E8279E6D-00A9-4B64-8C3A-9DDF802CB60D}" type="slidenum">
              <a:rPr lang="en-US" smtClean="0"/>
              <a:t>10</a:t>
            </a:fld>
            <a:endParaRPr lang="en-US"/>
          </a:p>
        </p:txBody>
      </p:sp>
    </p:spTree>
    <p:extLst>
      <p:ext uri="{BB962C8B-B14F-4D97-AF65-F5344CB8AC3E}">
        <p14:creationId xmlns:p14="http://schemas.microsoft.com/office/powerpoint/2010/main" val="190375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simplicity of the basic emissions equation belies the complexity of identifying a set of “standard conditions” for which emissions correction factors (also known as emissions modifiers) can be determined. Emissions vary by vehicle and fuel type, age, level-of-maintenance, payload, speed, etc. and many corrections may need to be made to account for a range of possible variability. </a:t>
            </a:r>
          </a:p>
          <a:p>
            <a:endParaRPr lang="en-US" dirty="0"/>
          </a:p>
          <a:p>
            <a:r>
              <a:rPr lang="en-US" dirty="0"/>
              <a:t>Often the most difficult part of estimating traffic-related air pollution emissions is in estimating the actual fleet of vehicles operating on a roadway. Real vehicle fleets are composed of many different types of vehicles, of various ages and states-of-repair and thus emissions estimate require assumptions as to composition of the fleet of interest. These can range from rather course (for National Level Emissions Estimates) to highly specific (for certain project-level analyses). The EPA MOVES model can accommodate a variety of such estimates.</a:t>
            </a:r>
          </a:p>
        </p:txBody>
      </p:sp>
      <p:sp>
        <p:nvSpPr>
          <p:cNvPr id="4" name="Slide Number Placeholder 3"/>
          <p:cNvSpPr>
            <a:spLocks noGrp="1"/>
          </p:cNvSpPr>
          <p:nvPr>
            <p:ph type="sldNum" sz="quarter" idx="5"/>
          </p:nvPr>
        </p:nvSpPr>
        <p:spPr/>
        <p:txBody>
          <a:bodyPr/>
          <a:lstStyle/>
          <a:p>
            <a:fld id="{E8279E6D-00A9-4B64-8C3A-9DDF802CB60D}" type="slidenum">
              <a:rPr lang="en-US" smtClean="0"/>
              <a:t>11</a:t>
            </a:fld>
            <a:endParaRPr lang="en-US"/>
          </a:p>
        </p:txBody>
      </p:sp>
    </p:spTree>
    <p:extLst>
      <p:ext uri="{BB962C8B-B14F-4D97-AF65-F5344CB8AC3E}">
        <p14:creationId xmlns:p14="http://schemas.microsoft.com/office/powerpoint/2010/main" val="3573138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“best” unit for measuring activity can also vary with each emissions process. For example, evaporative emissions are typically estimated on a temporal (grams/hour) basis but nitrogen oxide emissions from heavy-duty Diesel trucks can be effectively estimated by (grams/gallon of fuel consumed) and “cold start” emissions are typically estimated on a (grams/start) basis. Regardless of the activity unit, base emissions rates are normally measured under laboratory conditions and extrapolations are made as to how variations in conditions will affect these emissions rates.</a:t>
            </a:r>
          </a:p>
        </p:txBody>
      </p:sp>
      <p:sp>
        <p:nvSpPr>
          <p:cNvPr id="4" name="Slide Number Placeholder 3"/>
          <p:cNvSpPr>
            <a:spLocks noGrp="1"/>
          </p:cNvSpPr>
          <p:nvPr>
            <p:ph type="sldNum" sz="quarter" idx="5"/>
          </p:nvPr>
        </p:nvSpPr>
        <p:spPr/>
        <p:txBody>
          <a:bodyPr/>
          <a:lstStyle/>
          <a:p>
            <a:fld id="{E8279E6D-00A9-4B64-8C3A-9DDF802CB60D}" type="slidenum">
              <a:rPr lang="en-US" smtClean="0"/>
              <a:t>12</a:t>
            </a:fld>
            <a:endParaRPr lang="en-US"/>
          </a:p>
        </p:txBody>
      </p:sp>
    </p:spTree>
    <p:extLst>
      <p:ext uri="{BB962C8B-B14F-4D97-AF65-F5344CB8AC3E}">
        <p14:creationId xmlns:p14="http://schemas.microsoft.com/office/powerpoint/2010/main" val="2082249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basic emissions estimates Traffic volumes are typically determined by traffic counting. Truck fractions and vehicle speeds are often determined at the same time by using vehicle classification counters. The age distribution of vehicles operating on the facility are more problematic. Often this distribution is based on county-level vehicle registration data. Using the registered vehicle distribution will be likely to systematically overestimate the age of the vehicle fleet as newer vehicles tend to be driven more than older vehicles. Most investigators correct for this effect based on estimates of how vehicle usage declines with age. </a:t>
            </a:r>
          </a:p>
          <a:p>
            <a:endParaRPr lang="en-US" dirty="0"/>
          </a:p>
          <a:p>
            <a:r>
              <a:rPr lang="en-US" dirty="0"/>
              <a:t>On the opposite extreme, high-level evaluations of model accuracy often use high resolution video to capture individual vehicle trajectories thereby obtaining second-by-second vehicle speeds and accelerations. These video studies can be combined license plate capture and decoding of the Vehicle Identification Numbers to determine vehicle model year, make and model.  This approach is very labor intensive and is used only for special studies. </a:t>
            </a:r>
          </a:p>
        </p:txBody>
      </p:sp>
      <p:sp>
        <p:nvSpPr>
          <p:cNvPr id="4" name="Slide Number Placeholder 3"/>
          <p:cNvSpPr>
            <a:spLocks noGrp="1"/>
          </p:cNvSpPr>
          <p:nvPr>
            <p:ph type="sldNum" sz="quarter" idx="5"/>
          </p:nvPr>
        </p:nvSpPr>
        <p:spPr/>
        <p:txBody>
          <a:bodyPr/>
          <a:lstStyle/>
          <a:p>
            <a:fld id="{E8279E6D-00A9-4B64-8C3A-9DDF802CB60D}" type="slidenum">
              <a:rPr lang="en-US" smtClean="0"/>
              <a:t>13</a:t>
            </a:fld>
            <a:endParaRPr lang="en-US"/>
          </a:p>
        </p:txBody>
      </p:sp>
    </p:spTree>
    <p:extLst>
      <p:ext uri="{BB962C8B-B14F-4D97-AF65-F5344CB8AC3E}">
        <p14:creationId xmlns:p14="http://schemas.microsoft.com/office/powerpoint/2010/main" val="289128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gross spatial patterns for traffic-related air pollution are largely determined by development patterns and planning decisions made over long-periods of time. Most transportation systems are based on hierarchal approaches where local roads lead to connector roads that, in turn, connect to the arterial roads and limited-access highways that provide the “skeleton” of the highway transportation system in a particular area. Land-use decisions that locate residential, commercial and industrial areas constrain the types of uses that particular roadways are likely to encounter. The development of limited-access highways encourages longer-distance travel and may exposure certain areas to emissions without commensurate benefits from the facility. </a:t>
            </a:r>
          </a:p>
          <a:p>
            <a:endParaRPr lang="en-US" dirty="0"/>
          </a:p>
          <a:p>
            <a:r>
              <a:rPr lang="en-US" dirty="0"/>
              <a:t>The temporal variability of traffic flows also produces a corresponding spatial variability due to the directionality of traffic variable schedules for activity at particular locations, especially in regards to special events. The presence of congestion also alters emissions patterns as stop-and-go traffic may concentration emissions in particular locations due to the existence of “bottlenecks”. </a:t>
            </a:r>
          </a:p>
          <a:p>
            <a:endParaRPr lang="en-US" dirty="0"/>
          </a:p>
          <a:p>
            <a:r>
              <a:rPr lang="en-US" dirty="0"/>
              <a:t>Lastly, the fleet operating a particular location may be vastly different than the city at large. For example, vehicle travel on roadways leading to and from a port or intermodal terminal can be dominated by heavy-duty trucks, whereas similar arterials in another area of the region may be almost devoid of truck traffic. Another, often overlooked, factor in determining emissions patterns is the socio-economic status of the users of the facility. While major arterials may be largely representative of the broader fleet, lower functional class roads may reflect a very different userbase.</a:t>
            </a:r>
          </a:p>
        </p:txBody>
      </p:sp>
      <p:sp>
        <p:nvSpPr>
          <p:cNvPr id="4" name="Slide Number Placeholder 3"/>
          <p:cNvSpPr>
            <a:spLocks noGrp="1"/>
          </p:cNvSpPr>
          <p:nvPr>
            <p:ph type="sldNum" sz="quarter" idx="5"/>
          </p:nvPr>
        </p:nvSpPr>
        <p:spPr/>
        <p:txBody>
          <a:bodyPr/>
          <a:lstStyle/>
          <a:p>
            <a:fld id="{E8279E6D-00A9-4B64-8C3A-9DDF802CB60D}" type="slidenum">
              <a:rPr lang="en-US" smtClean="0"/>
              <a:t>14</a:t>
            </a:fld>
            <a:endParaRPr lang="en-US"/>
          </a:p>
        </p:txBody>
      </p:sp>
    </p:spTree>
    <p:extLst>
      <p:ext uri="{BB962C8B-B14F-4D97-AF65-F5344CB8AC3E}">
        <p14:creationId xmlns:p14="http://schemas.microsoft.com/office/powerpoint/2010/main" val="1928893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Highway activity is complex and is driven by many factors. Estimating vehicle activity at a particular time requires consideration of multiple factors. The diurnal fluctuation is traffic is typically driven by the time demands of business and education. Morning peak hour traffic is heavily influenced by commuter activity and movement to schools. Evening peaks have a different spatial pattern, more or less the reverse of the morning activity. Off peak hours feature more shopping and recreational trips and thus show a somewhat different spatial pattern than that of commuters. Lastly, overnight travel shows dramatically more truck traffic and greatly reduced light duty vehicle activity.</a:t>
            </a:r>
          </a:p>
        </p:txBody>
      </p:sp>
      <p:sp>
        <p:nvSpPr>
          <p:cNvPr id="4" name="Slide Number Placeholder 3"/>
          <p:cNvSpPr>
            <a:spLocks noGrp="1"/>
          </p:cNvSpPr>
          <p:nvPr>
            <p:ph type="sldNum" sz="quarter" idx="5"/>
          </p:nvPr>
        </p:nvSpPr>
        <p:spPr/>
        <p:txBody>
          <a:bodyPr/>
          <a:lstStyle/>
          <a:p>
            <a:fld id="{E8279E6D-00A9-4B64-8C3A-9DDF802CB60D}" type="slidenum">
              <a:rPr lang="en-US" smtClean="0"/>
              <a:t>15</a:t>
            </a:fld>
            <a:endParaRPr lang="en-US"/>
          </a:p>
        </p:txBody>
      </p:sp>
    </p:spTree>
    <p:extLst>
      <p:ext uri="{BB962C8B-B14F-4D97-AF65-F5344CB8AC3E}">
        <p14:creationId xmlns:p14="http://schemas.microsoft.com/office/powerpoint/2010/main" val="3168824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longer-term temporal trends in traffic-related air pollution are associated with “the pulse of the year”.  Weekday vs. Weekend travel is an obvious example as are the presence of particular special events (e.g. sporting events and festivals) and individual holidays (e.g. Martin Luther King day) which tend to alter traffic patterns in reasonably predictable ways. When looking at emissions we also need to consider the influence of environmental conditions including temperature and humidity on emissions rates (especially for evaporative emissions).  Along with these environmental changes come changes in fuels with lower volatility fuels in the summer and higher volatility fuels in the winter to partially compensate for the influence of temperature changes on vehicle operations. The summer season also alters travel patterns as does holiday shopping and long-distance holiday travel. </a:t>
            </a:r>
          </a:p>
          <a:p>
            <a:endParaRPr lang="en-US" dirty="0"/>
          </a:p>
          <a:p>
            <a:r>
              <a:rPr lang="en-US" dirty="0"/>
              <a:t>Over the longer term (multiple years) the driver of changes in emissions becomes the growth and development of cities with corresponding changes in land use as well as alterations to the transportation infrastructure itself.  The vehicles using this infrastructure are also changing with a gradual turnover of the fleet (6-7% per year) with older vehicles being replaced by newer, and generally cleaner vehicles. This long-term trend towards cleaner vehicles has, with minor interruptions for nearly five-decades in the United States and nearly that long in Europe and Japan. While emissions from light duty vehicles were the major priority for the first half of that period, heavy-duty Diesel vehicles have seen dramatic reductions in emissions in recent years. These changes are illustrated in the next slide.</a:t>
            </a:r>
          </a:p>
        </p:txBody>
      </p:sp>
      <p:sp>
        <p:nvSpPr>
          <p:cNvPr id="4" name="Slide Number Placeholder 3"/>
          <p:cNvSpPr>
            <a:spLocks noGrp="1"/>
          </p:cNvSpPr>
          <p:nvPr>
            <p:ph type="sldNum" sz="quarter" idx="5"/>
          </p:nvPr>
        </p:nvSpPr>
        <p:spPr/>
        <p:txBody>
          <a:bodyPr/>
          <a:lstStyle/>
          <a:p>
            <a:fld id="{E8279E6D-00A9-4B64-8C3A-9DDF802CB60D}" type="slidenum">
              <a:rPr lang="en-US" smtClean="0"/>
              <a:t>16</a:t>
            </a:fld>
            <a:endParaRPr lang="en-US"/>
          </a:p>
        </p:txBody>
      </p:sp>
    </p:spTree>
    <p:extLst>
      <p:ext uri="{BB962C8B-B14F-4D97-AF65-F5344CB8AC3E}">
        <p14:creationId xmlns:p14="http://schemas.microsoft.com/office/powerpoint/2010/main" val="3541065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Emissions of all types of highway vehicle have been reduced over the last few decades. While emissions from light duty vehicles were significantly reduced in the 1980’s and 1990’s, emissions reductions in heavy duty trucks have mostly come in the last two decades. This graph plots observed on-road emissions (by remote sensing in 2018) from trucks of different (engine) model years vs. the EPA standards for those engines. While the observed on road emissions are significantly higher than the laboratory standard, the plot nevertheless demonstrates the significant downturn in emissions from these vehicles. </a:t>
            </a:r>
          </a:p>
        </p:txBody>
      </p:sp>
      <p:sp>
        <p:nvSpPr>
          <p:cNvPr id="4" name="Slide Number Placeholder 3"/>
          <p:cNvSpPr>
            <a:spLocks noGrp="1"/>
          </p:cNvSpPr>
          <p:nvPr>
            <p:ph type="sldNum" sz="quarter" idx="5"/>
          </p:nvPr>
        </p:nvSpPr>
        <p:spPr/>
        <p:txBody>
          <a:bodyPr/>
          <a:lstStyle/>
          <a:p>
            <a:fld id="{E8279E6D-00A9-4B64-8C3A-9DDF802CB60D}" type="slidenum">
              <a:rPr lang="en-US" smtClean="0"/>
              <a:t>17</a:t>
            </a:fld>
            <a:endParaRPr lang="en-US"/>
          </a:p>
        </p:txBody>
      </p:sp>
    </p:spTree>
    <p:extLst>
      <p:ext uri="{BB962C8B-B14F-4D97-AF65-F5344CB8AC3E}">
        <p14:creationId xmlns:p14="http://schemas.microsoft.com/office/powerpoint/2010/main" val="113362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Knowing the Emissions from a Vehicle at a Particular Moment is Only the First Step in Understanding how it will Influence the Observed Concentrations of Pollutants at Another Location at Some Time in the Future. It is important to realize that the concentration of pollutants at a particular location is produced by the mixing of numerous parcels air into which pollutants from numerous sources have been emitted and then been transported to his location. Estimating the concentration of pollutants at a downstream point requires not only estimating emissions both spatially and temporally but also understanding how these air parcels will be transported (advected) and how various parcels will be mixed with other parcels (dispersion). These estimates requires knowledge of the meteorological conditions present in the planetary boundary layer near the Earth’s Surface as well as an understanding of the mixing processes that can and do occur. Both in the United States and throughout the world there are a range of “dispersion models” that, for given set of meteorological conditions, will estimate how parcels will move with time and how they will mix together in order to estimate future pollutant concentrations downstream of pollution 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18</a:t>
            </a:fld>
            <a:endParaRPr lang="en-US"/>
          </a:p>
        </p:txBody>
      </p:sp>
    </p:spTree>
    <p:extLst>
      <p:ext uri="{BB962C8B-B14F-4D97-AF65-F5344CB8AC3E}">
        <p14:creationId xmlns:p14="http://schemas.microsoft.com/office/powerpoint/2010/main" val="2896097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often important to identify the relative contributions of different types of traffic-related air pollution sources to the concentrations of a particular pollutant at a certain receptor location. While these allocations may be made through modeling of emissions and dispersion of known pollution sources described in the previous slide (source-based methods), they can also be inferred by observations at a receptor (exposure) site through a process called Source Apportionment.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source apportionment modeling depends upon identifying a unique “signature” of a certain pollution source. For example, nitrogen oxides will only come from combustion sources and will not be present in evaporative sources. Similarly, n-heptane will not be present in evaporation of Diesel fuel but it will be present from the evaporation of gasoline/petrol. While unique indicator compounds are preferred, since they identify the source directly, it is not always possible to find such a compound. In this case ratios of other compounds may be used. For example one source may have a ratio of compound “A” to compound “B” of 6:1 while another source may have a ratio of 2:1 for the same compounds. It is important that these indicator compounds be “conserved”, that is, these compounds will not undergo significant chemical or other losses between when they are emitted and observed at the receptor site. Fortunately, a number of hydrocarbon species have relatively long atmospheric lifetimes, making them suitable for use in this application.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final step in the process is to obtain a “best fit” of the observed compound concentrations relative to the source profiles. For example in the case above, if the ratio at the receptor site is 3:1 for compounds A and B then we can find the relative contributions of the two sources using: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6x + 2(1-x) = 3  (where x is the fractional contribution of the first source.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Solving for x we have: 4x +2 = 3 and thus the contribution for the first source is 25% and the second source is 75% which may, or may not, agree with estimates based on source-based methods.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19</a:t>
            </a:fld>
            <a:endParaRPr lang="en-US"/>
          </a:p>
        </p:txBody>
      </p:sp>
    </p:spTree>
    <p:extLst>
      <p:ext uri="{BB962C8B-B14F-4D97-AF65-F5344CB8AC3E}">
        <p14:creationId xmlns:p14="http://schemas.microsoft.com/office/powerpoint/2010/main" val="855509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rabicPeriod"/>
            </a:pPr>
            <a:r>
              <a:rPr lang="en-US" sz="1200" u="sng" kern="1200" dirty="0">
                <a:solidFill>
                  <a:schemeClr val="tx1"/>
                </a:solidFill>
                <a:effectLst/>
                <a:latin typeface="+mn-lt"/>
                <a:ea typeface="+mn-ea"/>
                <a:cs typeface="+mn-cs"/>
              </a:rPr>
              <a:t>Health Track (HT)—mainly targeted at urban planners, transportation planners, and engineers with limited knowledge of public health-related concepts;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u="sng" kern="1200" dirty="0">
                <a:solidFill>
                  <a:schemeClr val="tx1"/>
                </a:solidFill>
                <a:effectLst/>
                <a:latin typeface="+mn-lt"/>
                <a:ea typeface="+mn-ea"/>
                <a:cs typeface="+mn-cs"/>
              </a:rPr>
              <a:t>Transportation Track (TT)—mainly targeted at environmental epidemiologists and public health professionals with limited knowledge of transportation-related concepts; and;</a:t>
            </a:r>
          </a:p>
          <a:p>
            <a:pPr marL="685800" lvl="1" indent="-228600">
              <a:buFont typeface="+mj-lt"/>
              <a:buAutoNum type="arabicPeriod"/>
            </a:pPr>
            <a:r>
              <a:rPr lang="en-US" sz="1200" u="sng" kern="1200" dirty="0">
                <a:solidFill>
                  <a:schemeClr val="tx1"/>
                </a:solidFill>
                <a:effectLst/>
                <a:latin typeface="+mn-lt"/>
                <a:ea typeface="+mn-ea"/>
                <a:cs typeface="+mn-cs"/>
              </a:rPr>
              <a:t>Planning and Policy Track (PPT)—mainly targeted at planners, civil servants, and policy and decision makers with particular interest in the science-policy link.</a:t>
            </a: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2</a:t>
            </a:fld>
            <a:endParaRPr lang="en-US" dirty="0"/>
          </a:p>
        </p:txBody>
      </p:sp>
    </p:spTree>
    <p:extLst>
      <p:ext uri="{BB962C8B-B14F-4D97-AF65-F5344CB8AC3E}">
        <p14:creationId xmlns:p14="http://schemas.microsoft.com/office/powerpoint/2010/main" val="1057162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21</a:t>
            </a:fld>
            <a:endParaRPr lang="en-US"/>
          </a:p>
        </p:txBody>
      </p:sp>
    </p:spTree>
    <p:extLst>
      <p:ext uri="{BB962C8B-B14F-4D97-AF65-F5344CB8AC3E}">
        <p14:creationId xmlns:p14="http://schemas.microsoft.com/office/powerpoint/2010/main" val="2417865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Bullet 1: Per-vehicle-mile emissions of criteria pollutants, other than carbon dioxide, of current model year vehicles are nearly two-orders of magnitude lower than their 1950’s counterparts. While some of these reductions are offset by increased vehicle activity, it is important to recognize that long-term efforts to control emissions have significantly reduced, but have not eliminated, the problem of traffic-related air pollution. This is especially true in developing countries where the rapid expansion of vehicle ownership has actually resulted in increased overall emissions. </a:t>
            </a:r>
          </a:p>
          <a:p>
            <a:endParaRPr lang="en-US" sz="1800" dirty="0"/>
          </a:p>
          <a:p>
            <a:r>
              <a:rPr lang="en-US" sz="1800" dirty="0"/>
              <a:t>Bullet 2: Modern vehicles, even those in developing countries, have relatively low base emissions rates when their fuel and emissions control systems are operating properly.  A side-effect of relying on efficient emissions control systems is that a relatively small failure rate in these control systems can result in a significant increase in emissions.  As an illustration, let’s consider an emissions control system  that can reduce the tailpipe emissions of a certain pollutant (e.g. Carbon Monoxide) by 98% relative to its “engine out” emissions. If that control system is removed or fails completely then the emissions of that vehicle can effectively increase by a factor of 50.  If in the fleet there is a 2% tampering or failure rate of these systems, then the fleet emissions roughly double relative to a fully controlled fleet (i.e. 98% x 1 + 2% x 50 = 1.98x).  This is the primary reason that many countries, including many areas of the U.S., invest in vehicle inspection and maintenance (I/M) programs.</a:t>
            </a:r>
          </a:p>
          <a:p>
            <a:endParaRPr lang="en-US" sz="1800" dirty="0"/>
          </a:p>
          <a:p>
            <a:r>
              <a:rPr lang="en-US" sz="1800" dirty="0"/>
              <a:t>Bullet 3: Due to lower engine compression, hydrocarbon and carbon monoxide emissions are mostly associated with spark-ignition engines. Primary (direct emissions) of fine-particulate matter tend to be much larger in Diesel (CI) engines. While nitrogen oxides are emitted by both types of engines they tend to be a bigger problem for Diesel engines due to their higher combustion temperatures.</a:t>
            </a:r>
          </a:p>
          <a:p>
            <a:endParaRPr lang="en-US" sz="1800" dirty="0"/>
          </a:p>
          <a:p>
            <a:r>
              <a:rPr lang="en-US" sz="1800" dirty="0"/>
              <a:t>Bullet 4: Typically only 6-7% of the light duty vehicle fleet is retired each year and thus it can take more than a decade for a new vehicle technology to be represented in a majority of vehicles on the road.  Medium and Heavy-Duty vehicle fleets turnover even more slowly than the light-duty fleets, however, engine rebuilds, common in heavy trucks, offer an opportunity for introducing new technologies into older vehicles.</a:t>
            </a:r>
          </a:p>
        </p:txBody>
      </p:sp>
      <p:sp>
        <p:nvSpPr>
          <p:cNvPr id="4" name="Slide Number Placeholder 3"/>
          <p:cNvSpPr>
            <a:spLocks noGrp="1"/>
          </p:cNvSpPr>
          <p:nvPr>
            <p:ph type="sldNum" sz="quarter" idx="5"/>
          </p:nvPr>
        </p:nvSpPr>
        <p:spPr/>
        <p:txBody>
          <a:bodyPr/>
          <a:lstStyle/>
          <a:p>
            <a:fld id="{E8279E6D-00A9-4B64-8C3A-9DDF802CB60D}" type="slidenum">
              <a:rPr lang="en-US" smtClean="0"/>
              <a:t>22</a:t>
            </a:fld>
            <a:endParaRPr lang="en-US"/>
          </a:p>
        </p:txBody>
      </p:sp>
    </p:spTree>
    <p:extLst>
      <p:ext uri="{BB962C8B-B14F-4D97-AF65-F5344CB8AC3E}">
        <p14:creationId xmlns:p14="http://schemas.microsoft.com/office/powerpoint/2010/main" val="837464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23</a:t>
            </a:fld>
            <a:endParaRPr lang="en-US"/>
          </a:p>
        </p:txBody>
      </p:sp>
    </p:spTree>
    <p:extLst>
      <p:ext uri="{BB962C8B-B14F-4D97-AF65-F5344CB8AC3E}">
        <p14:creationId xmlns:p14="http://schemas.microsoft.com/office/powerpoint/2010/main" val="168373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24</a:t>
            </a:fld>
            <a:endParaRPr lang="en-US"/>
          </a:p>
        </p:txBody>
      </p:sp>
    </p:spTree>
    <p:extLst>
      <p:ext uri="{BB962C8B-B14F-4D97-AF65-F5344CB8AC3E}">
        <p14:creationId xmlns:p14="http://schemas.microsoft.com/office/powerpoint/2010/main" val="1760115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Stationary sources are generally considered to be large enough sources to be dealt with individually. In the U.S. this is normally defined as a source that emits more than 100 tons of regulated pollutants per year (the threshold for particulate matter is smaller) and thus requires an emissions permit. </a:t>
            </a:r>
          </a:p>
          <a:p>
            <a:endParaRPr lang="en-US" dirty="0"/>
          </a:p>
          <a:p>
            <a:r>
              <a:rPr lang="en-US" dirty="0"/>
              <a:t>Typically an area source is defined as a small source that emits less than 100 tons of regulated pollutants per year. While these sources may be small individually, they are far more numerous than larger sources and thus can make a significant contribution to total emissions. </a:t>
            </a:r>
          </a:p>
          <a:p>
            <a:endParaRPr lang="en-US" dirty="0"/>
          </a:p>
          <a:p>
            <a:r>
              <a:rPr lang="en-US" dirty="0"/>
              <a:t>In addition to the natural sources described in the text, there are also biogenic emissions of certain ozone and particulate matter precursors.  The most important of these are isoprene from many broadleaf trees and monoterpenes from conifers. In many areas of the country (e.g. the southeastern U.S.) these natural emissions are important considerations in developing pollution control strategies.</a:t>
            </a:r>
          </a:p>
          <a:p>
            <a:endParaRPr lang="en-US" dirty="0"/>
          </a:p>
          <a:p>
            <a:r>
              <a:rPr lang="en-US" dirty="0"/>
              <a:t>Non-road sources also include most “small engines” including generators, lawn mowers, etc., that are not directly associated with moving either people or goods.</a:t>
            </a:r>
          </a:p>
          <a:p>
            <a:endParaRPr lang="en-US" dirty="0"/>
          </a:p>
          <a:p>
            <a:r>
              <a:rPr lang="en-US" dirty="0"/>
              <a:t>As will be discussed in the next slide, not all emissions from highway vehicles occur while they are operating on the road network.  These “off highway” emission include refueling losses (both from spillage and release of vapors from the vehicle fuel tank during refueling).  “cold start” and “warm start” emissions (excess emissions that occur before the emissions control systems have “warmed up”), and both “hot soak” and “diurnal” evaporative emissions (fuel evaporation that occurs as the hot engine is cooling down after completion of a trip and overnight emissions respectively).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3</a:t>
            </a:fld>
            <a:endParaRPr lang="en-US"/>
          </a:p>
        </p:txBody>
      </p:sp>
    </p:spTree>
    <p:extLst>
      <p:ext uri="{BB962C8B-B14F-4D97-AF65-F5344CB8AC3E}">
        <p14:creationId xmlns:p14="http://schemas.microsoft.com/office/powerpoint/2010/main" val="1326123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Traffic Related Air pollution</a:t>
            </a:r>
          </a:p>
          <a:p>
            <a:endParaRPr lang="en-US" dirty="0"/>
          </a:p>
          <a:p>
            <a:r>
              <a:rPr lang="en-US" dirty="0"/>
              <a:t>Tailpipe (or stack emissions for Diesel Trucks and Buses) are emissions exhausted into the air and represent “engine out” emissions modified by any downstream emissions control systems.  For gasoline/petrol vehicles emissions these emission control systems are usually anchored by a “three-way” catalyst that sequentially oxidizes unburned hydrocarbons and carbon monoxide to carbon dioxide and chemically reduces nitrogen dioxide to molecular nitrogen. For Diesel vehicles, modern emissions control systems typically employ a Selective Catalytic Reduction (SCR) system to reduce nitrogen oxides and/or a Diesel Particulate Filter to remove particulate matter. </a:t>
            </a:r>
          </a:p>
          <a:p>
            <a:endParaRPr lang="en-US" dirty="0"/>
          </a:p>
          <a:p>
            <a:r>
              <a:rPr lang="en-US" dirty="0"/>
              <a:t>Evaporative “Running Losses” are normally of concern for gasoline/petrol vehicles as the lower volatility of Diesel fuel significantly reduces evaporative losses, except for liquid leaks.  To control evaporative emissions in gasoline/petrol vehicles, regulatory agencies normally require manufactures to include a canister containing an adsorptive material (normally activated charcoal) to hold evaporating vapors from the fuel tank until they can be purged from the canister into the engine. </a:t>
            </a:r>
          </a:p>
          <a:p>
            <a:endParaRPr lang="en-US" dirty="0"/>
          </a:p>
          <a:p>
            <a:r>
              <a:rPr lang="en-US" dirty="0"/>
              <a:t>Brake and Tire (</a:t>
            </a:r>
            <a:r>
              <a:rPr lang="en-US" dirty="0" err="1"/>
              <a:t>Tyre</a:t>
            </a:r>
            <a:r>
              <a:rPr lang="en-US" dirty="0"/>
              <a:t>) Wear produces small particles than normally settle to the surface of the roadway.  However, subsequent traffic can often mechanically “re-entrain” these particles into the atmosphere where they can either resettle to the roadway surface or be transported by air currents to other locations.  Particles from Brake wear are typically found to be in the range of 2 to 6 </a:t>
            </a:r>
            <a:r>
              <a:rPr lang="el-GR" dirty="0"/>
              <a:t>μ</a:t>
            </a:r>
            <a:r>
              <a:rPr lang="en-US" dirty="0"/>
              <a:t>m in diameter.  Particles from tire wear are normally split into two different size distributions with some particles being in the fine (&lt;2.5 </a:t>
            </a:r>
            <a:r>
              <a:rPr lang="el-GR" dirty="0"/>
              <a:t>μ</a:t>
            </a:r>
            <a:r>
              <a:rPr lang="en-US" dirty="0"/>
              <a:t>m) range and others being in the 5 to 7 </a:t>
            </a:r>
            <a:r>
              <a:rPr lang="el-GR" dirty="0"/>
              <a:t>μ</a:t>
            </a:r>
            <a:r>
              <a:rPr lang="en-US" dirty="0"/>
              <a:t>m range. </a:t>
            </a:r>
          </a:p>
          <a:p>
            <a:endParaRPr lang="en-US" dirty="0"/>
          </a:p>
          <a:p>
            <a:r>
              <a:rPr lang="en-US" dirty="0"/>
              <a:t>Extended Idling is common in both Trucks and Buses either at their destinations or at intermediate stops along the way.  Typically these trucks are left idling for environmental control of either the passenger cabin (e.g. buses) or for cargo (e.g.  refrigerated goods). Many jurisdictions have implemented limits on idling time (typically a maximum of 3 to 5 minutes) or “Clean Idle” programs were additional emissions controls are placed on the vehicles to reduce emissions during idling. In the case of refrigerated trucks, auxiliary power units (APU) can be installed to allow maintenance of refrigeration without using the main engine. </a:t>
            </a:r>
          </a:p>
          <a:p>
            <a:endParaRPr lang="en-US" dirty="0"/>
          </a:p>
          <a:p>
            <a:r>
              <a:rPr lang="en-US" dirty="0"/>
              <a:t>Ancillary Emissions</a:t>
            </a:r>
          </a:p>
          <a:p>
            <a:endParaRPr lang="en-US" dirty="0"/>
          </a:p>
          <a:p>
            <a:r>
              <a:rPr lang="en-US" dirty="0"/>
              <a:t>Refueling is normally considered separately from Traffic-related emissions as it occurs in a discrete location. </a:t>
            </a:r>
          </a:p>
          <a:p>
            <a:endParaRPr lang="en-US" dirty="0"/>
          </a:p>
          <a:p>
            <a:r>
              <a:rPr lang="en-US" dirty="0"/>
              <a:t>Start emissions are excess emission associated with starting a vehicle and impacts both gasoline/petrol and Diesel vehicles. When a vehicle starts it is in a non-equilibrium condition relative to normal operations. The engine surfaces may be cold (i.e. a cold start) as are other engine components including the catalytic convertors used in gasoline/petrol vehicles. Non-equilibrium conditions in the engine may make precise control of fuel/air ratios difficult and a catalyst operating below its design temperature may be ineffective at reducing emissions (during normal operations catalyst temperatures are maintained by the engine exhaust). </a:t>
            </a:r>
          </a:p>
          <a:p>
            <a:endParaRPr lang="en-US" dirty="0"/>
          </a:p>
          <a:p>
            <a:r>
              <a:rPr lang="en-US" dirty="0"/>
              <a:t>Ancillary Evaporative emissions occur similarly to running losses except that the engine is not operating and thus vapors must be stored in the canister for prolonged periods. “Hot Soak” emissions occur as the engine is cooling after operations. Evaporation occurring after the engine is cooled are referred to as “diurnal” emissions and can occur over prolonged periods. </a:t>
            </a:r>
          </a:p>
        </p:txBody>
      </p:sp>
      <p:sp>
        <p:nvSpPr>
          <p:cNvPr id="4" name="Slide Number Placeholder 3"/>
          <p:cNvSpPr>
            <a:spLocks noGrp="1"/>
          </p:cNvSpPr>
          <p:nvPr>
            <p:ph type="sldNum" sz="quarter" idx="5"/>
          </p:nvPr>
        </p:nvSpPr>
        <p:spPr/>
        <p:txBody>
          <a:bodyPr/>
          <a:lstStyle/>
          <a:p>
            <a:fld id="{E8279E6D-00A9-4B64-8C3A-9DDF802CB60D}" type="slidenum">
              <a:rPr lang="en-US" smtClean="0"/>
              <a:t>4</a:t>
            </a:fld>
            <a:endParaRPr lang="en-US"/>
          </a:p>
        </p:txBody>
      </p:sp>
    </p:spTree>
    <p:extLst>
      <p:ext uri="{BB962C8B-B14F-4D97-AF65-F5344CB8AC3E}">
        <p14:creationId xmlns:p14="http://schemas.microsoft.com/office/powerpoint/2010/main" val="314220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Carbon monoxide is a criteria pollutant. It is toxic to humans as it preferentially binds to hemoglobin reducing the oxygen carrying capacity of the blood. Due to significant reductions in emissions over the decades, carbon monoxide is normally only problem within limited areas with high traffic concentrations and limited ventilation (e.g. tunnels and some poorly ventilated urban intersections). </a:t>
            </a:r>
          </a:p>
          <a:p>
            <a:endParaRPr lang="en-US" baseline="0" dirty="0"/>
          </a:p>
          <a:p>
            <a:r>
              <a:rPr lang="en-US" baseline="0" dirty="0"/>
              <a:t>Hydrocarbons, other than toxic ones, are primarily of concern as precursors to ozone formation due to photochemical smog. </a:t>
            </a:r>
          </a:p>
          <a:p>
            <a:endParaRPr lang="en-US" baseline="0" dirty="0"/>
          </a:p>
          <a:p>
            <a:r>
              <a:rPr lang="en-US" baseline="0" dirty="0"/>
              <a:t>Like CO, Nitrogen Dioxide (NO</a:t>
            </a:r>
            <a:r>
              <a:rPr lang="en-US" baseline="-25000" dirty="0"/>
              <a:t>2</a:t>
            </a:r>
            <a:r>
              <a:rPr lang="en-US" baseline="0" dirty="0"/>
              <a:t>) is a criteria pollutant but is no longer normally present at toxic levels. Rather nitrogen oxides (NO and NO</a:t>
            </a:r>
            <a:r>
              <a:rPr lang="en-US" baseline="-25000" dirty="0"/>
              <a:t>2</a:t>
            </a:r>
            <a:r>
              <a:rPr lang="en-US" baseline="0" dirty="0"/>
              <a:t>) are of concern as precursors to ozone formation.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PM</a:t>
            </a:r>
            <a:r>
              <a:rPr lang="en-US" baseline="-25000" dirty="0"/>
              <a:t>2.5 </a:t>
            </a:r>
            <a:r>
              <a:rPr lang="en-US" baseline="0" dirty="0"/>
              <a:t>is a criteria pollutant that has adverse effects on human lung function. Along with air toxics, it is the primary traffic-related air pollution hazard in the near-road environment.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Air Toxics any substance emitted that is known to have toxic or other adverse health effects. Most traffic-related air toxics are toxic hydrocarbons (e.g. benzene, or polyaromatic hydrocarbons (PAH)) or trace metals. </a:t>
            </a:r>
            <a:endParaRPr lang="en-US" baseline="-25000" dirty="0"/>
          </a:p>
          <a:p>
            <a:endParaRPr lang="en-US" baseline="0" dirty="0"/>
          </a:p>
        </p:txBody>
      </p:sp>
      <p:sp>
        <p:nvSpPr>
          <p:cNvPr id="4" name="Slide Number Placeholder 3"/>
          <p:cNvSpPr>
            <a:spLocks noGrp="1"/>
          </p:cNvSpPr>
          <p:nvPr>
            <p:ph type="sldNum" sz="quarter" idx="5"/>
          </p:nvPr>
        </p:nvSpPr>
        <p:spPr/>
        <p:txBody>
          <a:bodyPr/>
          <a:lstStyle/>
          <a:p>
            <a:fld id="{E8279E6D-00A9-4B64-8C3A-9DDF802CB60D}" type="slidenum">
              <a:rPr lang="en-US" smtClean="0"/>
              <a:t>5</a:t>
            </a:fld>
            <a:endParaRPr lang="en-US"/>
          </a:p>
        </p:txBody>
      </p:sp>
    </p:spTree>
    <p:extLst>
      <p:ext uri="{BB962C8B-B14F-4D97-AF65-F5344CB8AC3E}">
        <p14:creationId xmlns:p14="http://schemas.microsoft.com/office/powerpoint/2010/main" val="763652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Carbon Monoxide and Hydrocarbons present in the exhaust are caused by incomplete combustion of the fuel. This is caused by not having sufficient oxygen to fully consume the fuel. This can be caused either by too low a ratio of air to fuel overall (i.e. a fuel- rich mixture) or locally by poor mixing of the air and fuel that causes some areas to have excess fuel and others to have excess air. </a:t>
            </a:r>
          </a:p>
          <a:p>
            <a:endParaRPr lang="en-US" baseline="0" dirty="0"/>
          </a:p>
          <a:p>
            <a:r>
              <a:rPr lang="en-US" baseline="0" dirty="0"/>
              <a:t>Since air contains both nitrogen and oxygen, normal combustion processes will produce some nitrogen oxides (NO and NO</a:t>
            </a:r>
            <a:r>
              <a:rPr lang="en-US" baseline="-25000" dirty="0"/>
              <a:t>2</a:t>
            </a:r>
            <a:r>
              <a:rPr lang="en-US" baseline="0" dirty="0"/>
              <a:t>). Higher combustion temperatures result in the formation of more nitrogen oxides. Diesel engines achieve much of their efficiency through the use of higher compression ratios that result in higher combustion temperatures. For this reason Diesel engines emit relative small amounts of CO and hydrocarbons compared to their gasoline/petrol counterparts but tend to produce more nitrogen oxides. Fuel-lean (i.e. more oxygen than is necessary to consume the fuel) mixtures result in higher nitrogen oxide production in gasoline/petrol engines.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Fine particulate matter (</a:t>
            </a:r>
            <a:r>
              <a:rPr lang="en-US" dirty="0"/>
              <a:t>PM</a:t>
            </a:r>
            <a:r>
              <a:rPr lang="en-US" baseline="-25000" dirty="0"/>
              <a:t>2.5</a:t>
            </a:r>
            <a:r>
              <a:rPr lang="en-US" baseline="0" dirty="0"/>
              <a:t>) is mostly produced by the process of gas-to-particle conversion, especially in Diesel engines. The less volatile combustion byproducts of the combustion of Diesel fuel (compared to gasoline/petrol) facilitates the rapid condensation of these materials onto condensation nuclei (often metals) present in the combustion mixture resulting in the formation of very fine (less than 1 </a:t>
            </a:r>
            <a:r>
              <a:rPr lang="el-GR" baseline="0" dirty="0"/>
              <a:t>μ</a:t>
            </a:r>
            <a:r>
              <a:rPr lang="en-US" baseline="0" dirty="0"/>
              <a:t>m) particles. As discussed in the previous slide, tire wear can also produce some fine particulate matter but these particles tend to be in the range of 2-3 </a:t>
            </a:r>
            <a:r>
              <a:rPr lang="el-GR" baseline="0" dirty="0"/>
              <a:t>μ</a:t>
            </a:r>
            <a:r>
              <a:rPr lang="en-US" baseline="0" dirty="0"/>
              <a:t>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There is a wide range of other toxic compounds that can be emitted by both gasoline/petrol and Diesel engines. In the case of gasoline/petrol engines most of these toxic emissions are associated with the presence of these compounds within the gasoline itself. </a:t>
            </a:r>
            <a:endParaRPr lang="en-US" baseline="-25000" dirty="0"/>
          </a:p>
          <a:p>
            <a:endParaRPr lang="en-US" baseline="0" dirty="0"/>
          </a:p>
          <a:p>
            <a:endParaRPr lang="en-US" baseline="0" dirty="0"/>
          </a:p>
          <a:p>
            <a:endParaRPr lang="en-US" baseline="0" dirty="0"/>
          </a:p>
        </p:txBody>
      </p:sp>
      <p:sp>
        <p:nvSpPr>
          <p:cNvPr id="4" name="Slide Number Placeholder 3"/>
          <p:cNvSpPr>
            <a:spLocks noGrp="1"/>
          </p:cNvSpPr>
          <p:nvPr>
            <p:ph type="sldNum" sz="quarter" idx="5"/>
          </p:nvPr>
        </p:nvSpPr>
        <p:spPr/>
        <p:txBody>
          <a:bodyPr/>
          <a:lstStyle/>
          <a:p>
            <a:fld id="{E8279E6D-00A9-4B64-8C3A-9DDF802CB60D}" type="slidenum">
              <a:rPr lang="en-US" smtClean="0"/>
              <a:t>6</a:t>
            </a:fld>
            <a:endParaRPr lang="en-US"/>
          </a:p>
        </p:txBody>
      </p:sp>
    </p:spTree>
    <p:extLst>
      <p:ext uri="{BB962C8B-B14F-4D97-AF65-F5344CB8AC3E}">
        <p14:creationId xmlns:p14="http://schemas.microsoft.com/office/powerpoint/2010/main" val="2399832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illustrates the emissions characteristics described in the previous slide. For “engine out” emissions (top frame) we see the decline of HC and CO emissions with increasing Air Fuel ratio (i.e. increasing combustion temperature) with a corresponding increase in nitrogen oxide emissions. Reducing the air fuel ratio has the opposite effect. </a:t>
            </a:r>
          </a:p>
          <a:p>
            <a:endParaRPr lang="en-US" dirty="0"/>
          </a:p>
          <a:p>
            <a:r>
              <a:rPr lang="en-US" dirty="0"/>
              <a:t>Note the difference in emissions with a catalyst present. This three-way catalyst system has been designed to produce an optimum catalyst temperature for the normal stoichiometric flow from this engine resulting in very low emissions for all pollutants. However small errors in the air fuel ratio do not have a symmetrical effect on emissions. Higher catalyst temperatures caused by a Fuel-lean mixture (higher air fuel ratios) have little or no effect on the efficiency of the oxidation portion of the catalyst used to remove CO and HC from the exhaust but these higher temperatures dramatically reduce the efficiency of the reduction portion of the catalyst used to remove nitrogen oxides. Conversely, for lower air fuel ratios the oxidation catalyst loses efficiency much more quickly than the reduction portion, but less than for high temperature excursions. For this reason, manufactures closely monitor catalyst temperatures and may occasionally order slightly rich fuel mixture into the engine if the catalyst is getting too hot. </a:t>
            </a:r>
          </a:p>
        </p:txBody>
      </p:sp>
      <p:sp>
        <p:nvSpPr>
          <p:cNvPr id="4" name="Slide Number Placeholder 3"/>
          <p:cNvSpPr>
            <a:spLocks noGrp="1"/>
          </p:cNvSpPr>
          <p:nvPr>
            <p:ph type="sldNum" sz="quarter" idx="5"/>
          </p:nvPr>
        </p:nvSpPr>
        <p:spPr/>
        <p:txBody>
          <a:bodyPr/>
          <a:lstStyle/>
          <a:p>
            <a:fld id="{E8279E6D-00A9-4B64-8C3A-9DDF802CB60D}" type="slidenum">
              <a:rPr lang="en-US" smtClean="0"/>
              <a:t>7</a:t>
            </a:fld>
            <a:endParaRPr lang="en-US"/>
          </a:p>
        </p:txBody>
      </p:sp>
    </p:spTree>
    <p:extLst>
      <p:ext uri="{BB962C8B-B14F-4D97-AF65-F5344CB8AC3E}">
        <p14:creationId xmlns:p14="http://schemas.microsoft.com/office/powerpoint/2010/main" val="4212347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only a cursory overview of the refining process. The key takeaways from this discussion is that modern fuels are “created” by the process of cracking and reforming. While the parameters of motor fuels specify a number of characteristics of these fuels (e.g. the boiling point range, temperature fractionation, vapor pressure, octane ratings (for gasoline/petrol) and cetane ratings (for Diesel fuels)) it does not specify exact chemical composition of the mixture (although there are specified limits for some toxic compounds (e.g. benzene in gasoline)). Thus the chemical composition of a fuel is likely to vary with time and location depending on the types of crudes available, the equipment at a particular refinery and the range of other products being produced. </a:t>
            </a:r>
          </a:p>
        </p:txBody>
      </p:sp>
      <p:sp>
        <p:nvSpPr>
          <p:cNvPr id="4" name="Slide Number Placeholder 3"/>
          <p:cNvSpPr>
            <a:spLocks noGrp="1"/>
          </p:cNvSpPr>
          <p:nvPr>
            <p:ph type="sldNum" sz="quarter" idx="5"/>
          </p:nvPr>
        </p:nvSpPr>
        <p:spPr/>
        <p:txBody>
          <a:bodyPr/>
          <a:lstStyle/>
          <a:p>
            <a:fld id="{E8279E6D-00A9-4B64-8C3A-9DDF802CB60D}" type="slidenum">
              <a:rPr lang="en-US" smtClean="0"/>
              <a:t>8</a:t>
            </a:fld>
            <a:endParaRPr lang="en-US"/>
          </a:p>
        </p:txBody>
      </p:sp>
    </p:spTree>
    <p:extLst>
      <p:ext uri="{BB962C8B-B14F-4D97-AF65-F5344CB8AC3E}">
        <p14:creationId xmlns:p14="http://schemas.microsoft.com/office/powerpoint/2010/main" val="4096100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obviously difficult to summarize combustion chemistry in a single slide. In this case the unpaired electron for a radical species is designated by the * symbol. The important message is that the presence of free radicals can speed up the oxidation of hydrocarbons by many orders of magnitude. The heat released by these highly exothermic reactions increases the local temperature and thereby increases the production of more free radicals and accelerates the speed of the reactions (almost all of these reactions have positive temperature coefficients for their reaction rates). If sufficient oxygen is available, these reactions should take all of the hydrogen within the fuel to water and all of the carbon to carbon dioxide.  The heat released by the reactions, of course, raises the local temperature and pressure (the additional reaction products also raise the local gas pressure). This gas pressure in turn then provides the force necessary to move the piston and provide motive power to the vehicle. </a:t>
            </a:r>
          </a:p>
          <a:p>
            <a:endParaRPr lang="en-US" dirty="0"/>
          </a:p>
          <a:p>
            <a:r>
              <a:rPr lang="en-US" dirty="0"/>
              <a:t>The remaining question is how we produce the initial high temperature necessary to create the initial radicals. That is the subject of the next slide.</a:t>
            </a:r>
          </a:p>
        </p:txBody>
      </p:sp>
      <p:sp>
        <p:nvSpPr>
          <p:cNvPr id="4" name="Slide Number Placeholder 3"/>
          <p:cNvSpPr>
            <a:spLocks noGrp="1"/>
          </p:cNvSpPr>
          <p:nvPr>
            <p:ph type="sldNum" sz="quarter" idx="5"/>
          </p:nvPr>
        </p:nvSpPr>
        <p:spPr/>
        <p:txBody>
          <a:bodyPr/>
          <a:lstStyle/>
          <a:p>
            <a:fld id="{E8279E6D-00A9-4B64-8C3A-9DDF802CB60D}" type="slidenum">
              <a:rPr lang="en-US" smtClean="0"/>
              <a:t>9</a:t>
            </a:fld>
            <a:endParaRPr lang="en-US"/>
          </a:p>
        </p:txBody>
      </p:sp>
    </p:spTree>
    <p:extLst>
      <p:ext uri="{BB962C8B-B14F-4D97-AF65-F5344CB8AC3E}">
        <p14:creationId xmlns:p14="http://schemas.microsoft.com/office/powerpoint/2010/main" val="30705799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alphaModFix amt="41000"/>
            <a:extLst>
              <a:ext uri="{28A0092B-C50C-407E-A947-70E740481C1C}">
                <a14:useLocalDpi xmlns:a14="http://schemas.microsoft.com/office/drawing/2010/main"/>
              </a:ext>
            </a:extLst>
          </a:blip>
          <a:srcRect/>
          <a:stretch/>
        </p:blipFill>
        <p:spPr>
          <a:xfrm>
            <a:off x="0" y="1164831"/>
            <a:ext cx="12192000" cy="5715625"/>
          </a:xfrm>
          <a:prstGeom prst="rect">
            <a:avLst/>
          </a:prstGeom>
          <a:solidFill>
            <a:schemeClr val="bg1">
              <a:alpha val="13000"/>
            </a:schemeClr>
          </a:solidFill>
        </p:spPr>
      </p:pic>
      <p:sp>
        <p:nvSpPr>
          <p:cNvPr id="22" name="Rectangle 21"/>
          <p:cNvSpPr/>
          <p:nvPr userDrawn="1"/>
        </p:nvSpPr>
        <p:spPr>
          <a:xfrm>
            <a:off x="0" y="0"/>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16935" y="1585220"/>
            <a:ext cx="10515600" cy="4771129"/>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a:xfrm>
            <a:off x="838200" y="211167"/>
            <a:ext cx="10515600" cy="931207"/>
          </a:xfrm>
        </p:spPr>
        <p:txBody>
          <a:bodyPr/>
          <a:lstStyle>
            <a:lvl1pPr>
              <a:defRPr b="1">
                <a:solidFill>
                  <a:schemeClr val="tx2"/>
                </a:solidFill>
              </a:defRPr>
            </a:lvl1pPr>
          </a:lstStyle>
          <a:p>
            <a:r>
              <a:rPr lang="en-US" dirty="0"/>
              <a:t>Click to edit Master title style</a:t>
            </a:r>
          </a:p>
        </p:txBody>
      </p:sp>
      <p:sp>
        <p:nvSpPr>
          <p:cNvPr id="25" name="Right Triangle 24"/>
          <p:cNvSpPr/>
          <p:nvPr userDrawn="1"/>
        </p:nvSpPr>
        <p:spPr>
          <a:xfrm flipV="1">
            <a:off x="0" y="0"/>
            <a:ext cx="1205799" cy="1154880"/>
          </a:xfrm>
          <a:prstGeom prst="rtTriangle">
            <a:avLst/>
          </a:prstGeom>
          <a:solidFill>
            <a:srgbClr val="77862A">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0" y="1142374"/>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11" name="Rectangle 10"/>
          <p:cNvSpPr/>
          <p:nvPr userDrawn="1"/>
        </p:nvSpPr>
        <p:spPr>
          <a:xfrm>
            <a:off x="0" y="6812281"/>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8" name="Rectangle 17"/>
          <p:cNvSpPr/>
          <p:nvPr userDrawn="1"/>
        </p:nvSpPr>
        <p:spPr>
          <a:xfrm>
            <a:off x="0" y="5715626"/>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4251940" y="1709411"/>
            <a:ext cx="7472354" cy="1938992"/>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4000" b="1" i="0" dirty="0">
                <a:solidFill>
                  <a:srgbClr val="425C2A"/>
                </a:solidFill>
                <a:latin typeface="Calibri" charset="0"/>
                <a:ea typeface="Calibri" charset="0"/>
                <a:cs typeface="Calibri" charset="0"/>
              </a:rPr>
              <a:t>Center</a:t>
            </a:r>
            <a:r>
              <a:rPr lang="en-US" sz="4000" b="1" i="0" baseline="0" dirty="0">
                <a:solidFill>
                  <a:srgbClr val="425C2A"/>
                </a:solidFill>
                <a:latin typeface="Calibri" charset="0"/>
                <a:ea typeface="Calibri" charset="0"/>
                <a:cs typeface="Calibri" charset="0"/>
              </a:rPr>
              <a:t> for Advancing Research</a:t>
            </a:r>
          </a:p>
          <a:p>
            <a:pPr marL="0" marR="0" indent="0" algn="l" defTabSz="457200" rtl="0" eaLnBrk="1" fontAlgn="auto" latinLnBrk="0" hangingPunct="1">
              <a:lnSpc>
                <a:spcPct val="100000"/>
              </a:lnSpc>
              <a:spcBef>
                <a:spcPts val="0"/>
              </a:spcBef>
              <a:spcAft>
                <a:spcPts val="0"/>
              </a:spcAft>
              <a:buClrTx/>
              <a:buSzTx/>
              <a:buFontTx/>
              <a:buNone/>
              <a:tabLst/>
              <a:defRPr/>
            </a:pPr>
            <a:r>
              <a:rPr lang="en-US" sz="4000" b="1" i="0" baseline="0" dirty="0">
                <a:solidFill>
                  <a:srgbClr val="425C2A"/>
                </a:solidFill>
                <a:latin typeface="Calibri" charset="0"/>
                <a:ea typeface="Calibri" charset="0"/>
                <a:cs typeface="Calibri" charset="0"/>
              </a:rPr>
              <a:t>in Transportation Emissions, Energy, and Health</a:t>
            </a:r>
            <a:endParaRPr lang="en-US" sz="4000" b="1" i="0" dirty="0">
              <a:solidFill>
                <a:srgbClr val="425C2A"/>
              </a:solidFill>
              <a:latin typeface="Calibri" charset="0"/>
              <a:ea typeface="Calibri" charset="0"/>
              <a:cs typeface="Calibri" charset="0"/>
            </a:endParaRPr>
          </a:p>
        </p:txBody>
      </p:sp>
      <p:sp>
        <p:nvSpPr>
          <p:cNvPr id="9" name="TextBox 8"/>
          <p:cNvSpPr txBox="1"/>
          <p:nvPr userDrawn="1"/>
        </p:nvSpPr>
        <p:spPr>
          <a:xfrm>
            <a:off x="4296441" y="3852163"/>
            <a:ext cx="7158183" cy="584775"/>
          </a:xfrm>
          <a:prstGeom prst="rect">
            <a:avLst/>
          </a:prstGeom>
          <a:noFill/>
        </p:spPr>
        <p:txBody>
          <a:bodyPr wrap="square" rtlCol="0">
            <a:spAutoFit/>
          </a:bodyPr>
          <a:lstStyle/>
          <a:p>
            <a:r>
              <a:rPr lang="en-US" sz="3200" b="0" i="0" kern="1200" dirty="0">
                <a:solidFill>
                  <a:srgbClr val="5E734A"/>
                </a:solidFill>
                <a:effectLst/>
                <a:latin typeface="+mn-lt"/>
                <a:ea typeface="+mn-ea"/>
                <a:cs typeface="+mn-cs"/>
              </a:rPr>
              <a:t>A USDOT University Transportation Center</a:t>
            </a:r>
            <a:endParaRPr lang="en-US" sz="4000" dirty="0">
              <a:solidFill>
                <a:srgbClr val="5E734A"/>
              </a:solidFill>
            </a:endParaRPr>
          </a:p>
        </p:txBody>
      </p:sp>
      <p:cxnSp>
        <p:nvCxnSpPr>
          <p:cNvPr id="10" name="Straight Connector 9"/>
          <p:cNvCxnSpPr/>
          <p:nvPr userDrawn="1"/>
        </p:nvCxnSpPr>
        <p:spPr>
          <a:xfrm>
            <a:off x="3937766" y="1857192"/>
            <a:ext cx="0" cy="2698837"/>
          </a:xfrm>
          <a:prstGeom prst="line">
            <a:avLst/>
          </a:prstGeom>
          <a:ln w="57150" cmpd="sng">
            <a:solidFill>
              <a:srgbClr val="91AC2C"/>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5562664"/>
            <a:ext cx="12192000" cy="182811"/>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4530" y="1592199"/>
            <a:ext cx="2835530" cy="2874076"/>
          </a:xfrm>
          <a:prstGeom prst="rect">
            <a:avLst/>
          </a:prstGeom>
        </p:spPr>
      </p:pic>
    </p:spTree>
    <p:extLst>
      <p:ext uri="{BB962C8B-B14F-4D97-AF65-F5344CB8AC3E}">
        <p14:creationId xmlns:p14="http://schemas.microsoft.com/office/powerpoint/2010/main" val="2763230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2" name="Right Triangle 11"/>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9" name="Rectangle 8"/>
          <p:cNvSpPr/>
          <p:nvPr userDrawn="1"/>
        </p:nvSpPr>
        <p:spPr>
          <a:xfrm>
            <a:off x="0" y="6841090"/>
            <a:ext cx="12192000" cy="56300"/>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extLst>
      <p:ext uri="{BB962C8B-B14F-4D97-AF65-F5344CB8AC3E}">
        <p14:creationId xmlns:p14="http://schemas.microsoft.com/office/powerpoint/2010/main" val="3139607942"/>
      </p:ext>
    </p:extLst>
  </p:cSld>
  <p:clrMap bg1="lt1" tx1="dk1" bg2="lt2" tx2="dk2" accent1="accent1" accent2="accent2" accent3="accent3" accent4="accent4" accent5="accent5" accent6="accent6" hlink="hlink" folHlink="folHlink"/>
  <p:sldLayoutIdLst>
    <p:sldLayoutId id="2147483662"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Michael.Rodgers@ce.gatech.ed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theicct.org/publications/true-us-database-development-oct2020"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www.epa.gov/air-emissions-inventories/air-pollutant-emissions-trends-data" TargetMode="External"/><Relationship Id="rId5" Type="http://schemas.openxmlformats.org/officeDocument/2006/relationships/hyperlink" Target="https://gispub.epa.gov/air/trendsreport/2020/#home" TargetMode="External"/><Relationship Id="rId4" Type="http://schemas.openxmlformats.org/officeDocument/2006/relationships/hyperlink" Target="https://www.epa.gov/automotive-trends/download-automotive-trends-repor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76721" y="5718844"/>
            <a:ext cx="3415279" cy="11345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solidFill>
                <a:schemeClr val="accent2">
                  <a:lumMod val="50000"/>
                </a:schemeClr>
              </a:solidFill>
              <a:latin typeface="+mn-lt"/>
            </a:endParaRPr>
          </a:p>
        </p:txBody>
      </p:sp>
      <p:sp>
        <p:nvSpPr>
          <p:cNvPr id="6" name="Rectangle 5"/>
          <p:cNvSpPr/>
          <p:nvPr/>
        </p:nvSpPr>
        <p:spPr>
          <a:xfrm>
            <a:off x="549326" y="6121505"/>
            <a:ext cx="2037417" cy="400110"/>
          </a:xfrm>
          <a:prstGeom prst="rect">
            <a:avLst/>
          </a:prstGeom>
        </p:spPr>
        <p:txBody>
          <a:bodyPr wrap="none">
            <a:spAutoFit/>
          </a:bodyPr>
          <a:lstStyle/>
          <a:p>
            <a:r>
              <a:rPr lang="en-US" sz="2000" b="1" dirty="0">
                <a:solidFill>
                  <a:srgbClr val="445436"/>
                </a:solidFill>
              </a:rPr>
              <a:t>www.carteeh.org</a:t>
            </a:r>
          </a:p>
        </p:txBody>
      </p:sp>
    </p:spTree>
    <p:extLst>
      <p:ext uri="{BB962C8B-B14F-4D97-AF65-F5344CB8AC3E}">
        <p14:creationId xmlns:p14="http://schemas.microsoft.com/office/powerpoint/2010/main" val="3671380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682024" y="1360368"/>
            <a:ext cx="10515600" cy="5286465"/>
          </a:xfrm>
        </p:spPr>
        <p:txBody>
          <a:bodyPr>
            <a:normAutofit lnSpcReduction="10000"/>
          </a:bodyPr>
          <a:lstStyle/>
          <a:p>
            <a:r>
              <a:rPr lang="en-US" dirty="0"/>
              <a:t>Gasoline/Petrol and Diesel engines differ principally in terms of how they produce the radicals that are necessary to begin the combustion of the fuel. </a:t>
            </a:r>
          </a:p>
          <a:p>
            <a:r>
              <a:rPr lang="en-US" b="1" dirty="0"/>
              <a:t>Compression Ignition:</a:t>
            </a:r>
          </a:p>
          <a:p>
            <a:pPr lvl="1"/>
            <a:r>
              <a:rPr lang="en-US" dirty="0"/>
              <a:t>Compressing a gas raises the temperature of the mixture by confining the gaseous energy to a smaller volume (</a:t>
            </a:r>
            <a:r>
              <a:rPr lang="en-US" dirty="0" err="1"/>
              <a:t>e.g.a</a:t>
            </a:r>
            <a:r>
              <a:rPr lang="en-US" dirty="0"/>
              <a:t> compressor in an air conditioner). Diesel Engines obtain the high temperatures necessary for radical product by compressing a mixture of air and Diesel fuel into a very small volume. Thus an important characteristic of Diesel fuel is how </a:t>
            </a:r>
            <a:r>
              <a:rPr lang="en-US" i="1" dirty="0"/>
              <a:t>susceptible</a:t>
            </a:r>
            <a:r>
              <a:rPr lang="en-US" dirty="0"/>
              <a:t> it is to compression ignition (cetane rating)</a:t>
            </a:r>
          </a:p>
          <a:p>
            <a:r>
              <a:rPr lang="en-US" b="1" dirty="0"/>
              <a:t>Spark Ignition: </a:t>
            </a:r>
          </a:p>
          <a:p>
            <a:pPr lvl="1"/>
            <a:r>
              <a:rPr lang="en-US" dirty="0"/>
              <a:t>Gasoline/Petrol engines use a high temperature “spark” (from the spark plug) within the fuel/air mix to produce the necessary radicals.  Thus an important characteristic of gasoline is its </a:t>
            </a:r>
            <a:r>
              <a:rPr lang="en-US" i="1" dirty="0"/>
              <a:t>resistance </a:t>
            </a:r>
            <a:r>
              <a:rPr lang="en-US" dirty="0"/>
              <a:t>to compression ignition (octane rating)</a:t>
            </a:r>
            <a:endParaRPr lang="en-US" i="1"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Spark Ignition vs. Compression Ignition Engines</a:t>
            </a:r>
          </a:p>
        </p:txBody>
      </p:sp>
    </p:spTree>
    <p:extLst>
      <p:ext uri="{BB962C8B-B14F-4D97-AF65-F5344CB8AC3E}">
        <p14:creationId xmlns:p14="http://schemas.microsoft.com/office/powerpoint/2010/main" val="2759108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521838" y="1335838"/>
                <a:ext cx="11148324" cy="5522162"/>
              </a:xfrm>
            </p:spPr>
            <p:txBody>
              <a:bodyPr>
                <a:normAutofit/>
              </a:bodyPr>
              <a:lstStyle/>
              <a:p>
                <a14:m>
                  <m:oMath xmlns:m="http://schemas.openxmlformats.org/officeDocument/2006/math">
                    <m:d>
                      <m:dPr>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𝑇𝑜𝑡𝑎𝑙</m:t>
                            </m:r>
                            <m:r>
                              <a:rPr lang="en-US" b="0" i="1" smtClean="0">
                                <a:latin typeface="Cambria Math" panose="02040503050406030204" pitchFamily="18" charset="0"/>
                              </a:rPr>
                              <m:t> </m:t>
                            </m:r>
                            <m:r>
                              <a:rPr lang="en-US" b="0" i="1" smtClean="0">
                                <a:latin typeface="Cambria Math" panose="02040503050406030204" pitchFamily="18" charset="0"/>
                              </a:rPr>
                              <m:t>𝐸𝑚𝑖𝑠𝑠𝑖𝑜𝑛𝑠</m:t>
                            </m:r>
                            <m:r>
                              <a:rPr lang="en-US" b="0" i="1" smtClean="0">
                                <a:latin typeface="Cambria Math" panose="02040503050406030204" pitchFamily="18" charset="0"/>
                              </a:rPr>
                              <m:t> </m:t>
                            </m:r>
                          </m:e>
                          <m:e>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𝑃𝑜𝑙𝑙𝑢𝑡𝑎𝑛𝑡</m:t>
                            </m:r>
                          </m:e>
                        </m:eqAr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𝐸𝑚𝑖𝑠𝑠𝑖𝑜𝑛𝑠</m:t>
                        </m:r>
                        <m:r>
                          <a:rPr lang="en-US" b="0" i="1" smtClean="0">
                            <a:latin typeface="Cambria Math" panose="02040503050406030204" pitchFamily="18" charset="0"/>
                          </a:rPr>
                          <m:t> </m:t>
                        </m:r>
                        <m:r>
                          <a:rPr lang="en-US" b="0" i="1" smtClean="0">
                            <a:latin typeface="Cambria Math" panose="02040503050406030204" pitchFamily="18" charset="0"/>
                          </a:rPr>
                          <m:t>𝐹𝑎𝑐𝑡𝑜𝑟</m:t>
                        </m:r>
                      </m:e>
                    </m:d>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𝐴𝑐𝑡𝑖𝑣𝑖𝑡𝑦</m:t>
                    </m:r>
                    <m:r>
                      <a:rPr lang="en-US" b="0" i="1" smtClean="0">
                        <a:latin typeface="Cambria Math" panose="02040503050406030204" pitchFamily="18" charset="0"/>
                      </a:rPr>
                      <m:t> </m:t>
                    </m:r>
                    <m:r>
                      <a:rPr lang="en-US" b="0" i="1" smtClean="0">
                        <a:latin typeface="Cambria Math" panose="02040503050406030204" pitchFamily="18" charset="0"/>
                      </a:rPr>
                      <m:t>𝐹𝑎𝑐𝑡𝑜𝑟</m:t>
                    </m:r>
                    <m:r>
                      <a:rPr lang="en-US" b="0" i="1" smtClean="0">
                        <a:latin typeface="Cambria Math" panose="02040503050406030204" pitchFamily="18" charset="0"/>
                      </a:rPr>
                      <m:t>)</m:t>
                    </m:r>
                  </m:oMath>
                </a14:m>
                <a:endParaRPr lang="en-US" dirty="0"/>
              </a:p>
              <a:p>
                <a:r>
                  <a:rPr lang="en-US" sz="2400" dirty="0"/>
                  <a:t>Where </a:t>
                </a:r>
                <a14:m>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𝐸𝑚𝑖𝑠𝑠𝑖𝑜𝑛𝑠</m:t>
                        </m:r>
                        <m:r>
                          <a:rPr lang="en-US" sz="2400" b="0" i="1" smtClean="0">
                            <a:latin typeface="Cambria Math" panose="02040503050406030204" pitchFamily="18" charset="0"/>
                          </a:rPr>
                          <m:t> </m:t>
                        </m:r>
                        <m:r>
                          <a:rPr lang="en-US" sz="2400" b="0" i="1" smtClean="0">
                            <a:latin typeface="Cambria Math" panose="02040503050406030204" pitchFamily="18" charset="0"/>
                          </a:rPr>
                          <m:t>𝐹𝑎𝑐𝑡𝑜𝑟</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𝐸𝑚𝑖𝑠𝑠𝑖𝑜𝑛𝑠</m:t>
                        </m:r>
                        <m:r>
                          <a:rPr lang="en-US" sz="2400" b="0" i="1" smtClean="0">
                            <a:latin typeface="Cambria Math" panose="02040503050406030204" pitchFamily="18" charset="0"/>
                          </a:rPr>
                          <m:t> </m:t>
                        </m:r>
                        <m:r>
                          <a:rPr lang="en-US" sz="2400" b="0" i="1" smtClean="0">
                            <a:latin typeface="Cambria Math" panose="02040503050406030204" pitchFamily="18" charset="0"/>
                          </a:rPr>
                          <m:t>𝑝𝑒𝑟</m:t>
                        </m:r>
                        <m:r>
                          <a:rPr lang="en-US" sz="2400" b="0" i="1" smtClean="0">
                            <a:latin typeface="Cambria Math" panose="02040503050406030204" pitchFamily="18" charset="0"/>
                          </a:rPr>
                          <m:t> </m:t>
                        </m:r>
                        <m:r>
                          <a:rPr lang="en-US" sz="2400" b="0" i="1" smtClean="0">
                            <a:latin typeface="Cambria Math" panose="02040503050406030204" pitchFamily="18" charset="0"/>
                          </a:rPr>
                          <m:t>𝑆𝑡𝑎𝑛𝑑𝑎𝑟𝑑</m:t>
                        </m:r>
                        <m:r>
                          <a:rPr lang="en-US" sz="2400" b="0" i="1" smtClean="0">
                            <a:latin typeface="Cambria Math" panose="02040503050406030204" pitchFamily="18" charset="0"/>
                          </a:rPr>
                          <m:t> </m:t>
                        </m:r>
                        <m:r>
                          <a:rPr lang="en-US" sz="2400" b="0" i="1" smtClean="0">
                            <a:latin typeface="Cambria Math" panose="02040503050406030204" pitchFamily="18" charset="0"/>
                          </a:rPr>
                          <m:t>𝑈𝑛𝑖𝑡</m:t>
                        </m:r>
                        <m:r>
                          <a:rPr lang="en-US" sz="2400" b="0" i="1" smtClean="0">
                            <a:latin typeface="Cambria Math" panose="02040503050406030204" pitchFamily="18" charset="0"/>
                          </a:rPr>
                          <m:t> </m:t>
                        </m:r>
                        <m:r>
                          <a:rPr lang="en-US" sz="2400" b="0" i="1" smtClean="0">
                            <a:latin typeface="Cambria Math" panose="02040503050406030204" pitchFamily="18" charset="0"/>
                          </a:rPr>
                          <m:t>𝑜𝑓</m:t>
                        </m:r>
                        <m:r>
                          <a:rPr lang="en-US" sz="2400" b="0" i="1" smtClean="0">
                            <a:latin typeface="Cambria Math" panose="02040503050406030204" pitchFamily="18" charset="0"/>
                          </a:rPr>
                          <m:t> </m:t>
                        </m:r>
                        <m:r>
                          <a:rPr lang="en-US" sz="2400" b="0" i="1" smtClean="0">
                            <a:latin typeface="Cambria Math" panose="02040503050406030204" pitchFamily="18" charset="0"/>
                          </a:rPr>
                          <m:t>𝐴𝑐𝑡𝑖𝑣𝑖𝑡𝑦</m:t>
                        </m:r>
                      </m:e>
                    </m:d>
                    <m:r>
                      <a:rPr lang="en-US" sz="2400" b="0" i="1" smtClean="0">
                        <a:latin typeface="Cambria Math" panose="02040503050406030204" pitchFamily="18" charset="0"/>
                      </a:rPr>
                      <m:t>∗</m:t>
                    </m:r>
                    <m:r>
                      <a:rPr lang="en-US" sz="2400" b="0" i="1" smtClean="0">
                        <a:latin typeface="Cambria Math" panose="02040503050406030204" pitchFamily="18" charset="0"/>
                      </a:rPr>
                      <m:t>𝐶</m:t>
                    </m:r>
                  </m:oMath>
                </a14:m>
                <a:endParaRPr lang="en-US" sz="2400" b="0" dirty="0"/>
              </a:p>
              <a:p>
                <a:pPr marL="0" indent="0">
                  <a:buNone/>
                </a:pPr>
                <a:r>
                  <a:rPr lang="en-US" sz="2600" i="1" dirty="0"/>
                  <a:t>   (Emissions per Standard Unit of Activity ) </a:t>
                </a:r>
                <a:r>
                  <a:rPr lang="en-US" sz="2600" dirty="0"/>
                  <a:t>is the </a:t>
                </a:r>
                <a:r>
                  <a:rPr lang="en-US" sz="2600" b="1" i="1" dirty="0"/>
                  <a:t>Base Emissions Rate</a:t>
                </a:r>
              </a:p>
              <a:p>
                <a:r>
                  <a:rPr lang="en-US" sz="2600" b="0" dirty="0"/>
                  <a:t>And </a:t>
                </a:r>
                <a14:m>
                  <m:oMath xmlns:m="http://schemas.openxmlformats.org/officeDocument/2006/math">
                    <m:r>
                      <a:rPr lang="en-US" sz="2600" b="0" i="1" smtClean="0">
                        <a:latin typeface="Cambria Math" panose="02040503050406030204" pitchFamily="18" charset="0"/>
                      </a:rPr>
                      <m:t>𝐶</m:t>
                    </m:r>
                    <m:r>
                      <a:rPr lang="en-US" sz="2600" b="0" i="1" smtClean="0">
                        <a:latin typeface="Cambria Math" panose="02040503050406030204" pitchFamily="18" charset="0"/>
                      </a:rPr>
                      <m:t>=</m:t>
                    </m:r>
                    <m:d>
                      <m:dPr>
                        <m:ctrlPr>
                          <a:rPr lang="en-US" sz="2600" b="0" i="1" smtClean="0">
                            <a:latin typeface="Cambria Math" panose="02040503050406030204" pitchFamily="18" charset="0"/>
                          </a:rPr>
                        </m:ctrlPr>
                      </m:dPr>
                      <m:e>
                        <m:r>
                          <a:rPr lang="en-US" sz="2600" b="0" i="1" smtClean="0">
                            <a:latin typeface="Cambria Math" panose="02040503050406030204" pitchFamily="18" charset="0"/>
                          </a:rPr>
                          <m:t>𝑐𝑜𝑟𝑟𝑒𝑐𝑡𝑖𝑜𝑛</m:t>
                        </m:r>
                        <m:r>
                          <a:rPr lang="en-US" sz="2600" b="0" i="1" smtClean="0">
                            <a:latin typeface="Cambria Math" panose="02040503050406030204" pitchFamily="18" charset="0"/>
                          </a:rPr>
                          <m:t> </m:t>
                        </m:r>
                        <m:r>
                          <a:rPr lang="en-US" sz="2600" b="0" i="1" smtClean="0">
                            <a:latin typeface="Cambria Math" panose="02040503050406030204" pitchFamily="18" charset="0"/>
                          </a:rPr>
                          <m:t>𝑓𝑎𝑐𝑡𝑜𝑟</m:t>
                        </m:r>
                        <m:r>
                          <a:rPr lang="en-US" sz="2600" b="0" i="1" smtClean="0">
                            <a:latin typeface="Cambria Math" panose="02040503050406030204" pitchFamily="18" charset="0"/>
                          </a:rPr>
                          <m:t> 1</m:t>
                        </m:r>
                      </m:e>
                    </m:d>
                    <m:r>
                      <a:rPr lang="en-US" sz="2600" b="0" i="1" smtClean="0">
                        <a:latin typeface="Cambria Math" panose="02040503050406030204" pitchFamily="18" charset="0"/>
                      </a:rPr>
                      <m:t>∗</m:t>
                    </m:r>
                    <m:d>
                      <m:dPr>
                        <m:ctrlPr>
                          <a:rPr lang="en-US" sz="2600" b="0" i="1" smtClean="0">
                            <a:latin typeface="Cambria Math" panose="02040503050406030204" pitchFamily="18" charset="0"/>
                          </a:rPr>
                        </m:ctrlPr>
                      </m:dPr>
                      <m:e>
                        <m:r>
                          <a:rPr lang="en-US" sz="2600" b="0" i="1" smtClean="0">
                            <a:latin typeface="Cambria Math" panose="02040503050406030204" pitchFamily="18" charset="0"/>
                          </a:rPr>
                          <m:t>𝑐𝑜𝑟𝑟𝑒𝑐𝑡𝑖𝑜𝑛</m:t>
                        </m:r>
                        <m:r>
                          <a:rPr lang="en-US" sz="2600" b="0" i="1" smtClean="0">
                            <a:latin typeface="Cambria Math" panose="02040503050406030204" pitchFamily="18" charset="0"/>
                          </a:rPr>
                          <m:t> </m:t>
                        </m:r>
                        <m:r>
                          <a:rPr lang="en-US" sz="2600" b="0" i="1" smtClean="0">
                            <a:latin typeface="Cambria Math" panose="02040503050406030204" pitchFamily="18" charset="0"/>
                          </a:rPr>
                          <m:t>𝑓𝑎𝑐𝑡𝑜𝑟</m:t>
                        </m:r>
                        <m:r>
                          <a:rPr lang="en-US" sz="2600" b="0" i="1" smtClean="0">
                            <a:latin typeface="Cambria Math" panose="02040503050406030204" pitchFamily="18" charset="0"/>
                          </a:rPr>
                          <m:t> 2</m:t>
                        </m:r>
                      </m:e>
                    </m:d>
                  </m:oMath>
                </a14:m>
                <a:r>
                  <a:rPr lang="en-US" sz="2600" b="0" dirty="0"/>
                  <a:t> *….</a:t>
                </a:r>
              </a:p>
              <a:p>
                <a:r>
                  <a:rPr lang="en-US" sz="2600" dirty="0"/>
                  <a:t>And </a:t>
                </a:r>
                <a14:m>
                  <m:oMath xmlns:m="http://schemas.openxmlformats.org/officeDocument/2006/math">
                    <m:d>
                      <m:dPr>
                        <m:ctrlPr>
                          <a:rPr lang="en-US" sz="2600" b="0" i="1" smtClean="0">
                            <a:latin typeface="Cambria Math" panose="02040503050406030204" pitchFamily="18" charset="0"/>
                          </a:rPr>
                        </m:ctrlPr>
                      </m:dPr>
                      <m:e>
                        <m:r>
                          <a:rPr lang="en-US" sz="2600" b="0" i="1" smtClean="0">
                            <a:latin typeface="Cambria Math" panose="02040503050406030204" pitchFamily="18" charset="0"/>
                          </a:rPr>
                          <m:t>𝐴𝑐𝑡𝑖𝑣𝑖𝑡𝑦</m:t>
                        </m:r>
                        <m:r>
                          <a:rPr lang="en-US" sz="2600" b="0" i="1" smtClean="0">
                            <a:latin typeface="Cambria Math" panose="02040503050406030204" pitchFamily="18" charset="0"/>
                          </a:rPr>
                          <m:t> </m:t>
                        </m:r>
                        <m:r>
                          <a:rPr lang="en-US" sz="2600" b="0" i="1" smtClean="0">
                            <a:latin typeface="Cambria Math" panose="02040503050406030204" pitchFamily="18" charset="0"/>
                          </a:rPr>
                          <m:t>𝐹𝑎𝑐𝑡𝑜𝑟</m:t>
                        </m:r>
                      </m:e>
                    </m:d>
                    <m:r>
                      <a:rPr lang="en-US" sz="2600" b="0" i="1" smtClean="0">
                        <a:latin typeface="Cambria Math" panose="02040503050406030204" pitchFamily="18" charset="0"/>
                      </a:rPr>
                      <m:t>=(</m:t>
                    </m:r>
                    <m:r>
                      <a:rPr lang="en-US" sz="2600" b="0" i="1" smtClean="0">
                        <a:latin typeface="Cambria Math" panose="02040503050406030204" pitchFamily="18" charset="0"/>
                      </a:rPr>
                      <m:t>𝑁𝑢𝑚𝑏𝑒𝑟</m:t>
                    </m:r>
                    <m:r>
                      <a:rPr lang="en-US" sz="2600" b="0" i="1" smtClean="0">
                        <a:latin typeface="Cambria Math" panose="02040503050406030204" pitchFamily="18" charset="0"/>
                      </a:rPr>
                      <m:t> </m:t>
                    </m:r>
                    <m:r>
                      <a:rPr lang="en-US" sz="2600" b="0" i="1" smtClean="0">
                        <a:latin typeface="Cambria Math" panose="02040503050406030204" pitchFamily="18" charset="0"/>
                      </a:rPr>
                      <m:t>𝑜𝑓</m:t>
                    </m:r>
                    <m:r>
                      <a:rPr lang="en-US" sz="2600" b="0" i="1" smtClean="0">
                        <a:latin typeface="Cambria Math" panose="02040503050406030204" pitchFamily="18" charset="0"/>
                      </a:rPr>
                      <m:t> </m:t>
                    </m:r>
                    <m:r>
                      <a:rPr lang="en-US" sz="2600" b="0" i="1" smtClean="0">
                        <a:latin typeface="Cambria Math" panose="02040503050406030204" pitchFamily="18" charset="0"/>
                      </a:rPr>
                      <m:t>𝑈𝑛𝑖𝑡𝑠</m:t>
                    </m:r>
                    <m:r>
                      <a:rPr lang="en-US" sz="2600" b="0" i="1" smtClean="0">
                        <a:latin typeface="Cambria Math" panose="02040503050406030204" pitchFamily="18" charset="0"/>
                      </a:rPr>
                      <m:t> </m:t>
                    </m:r>
                    <m:r>
                      <a:rPr lang="en-US" sz="2600" b="0" i="1" smtClean="0">
                        <a:latin typeface="Cambria Math" panose="02040503050406030204" pitchFamily="18" charset="0"/>
                      </a:rPr>
                      <m:t>𝑜𝑓</m:t>
                    </m:r>
                    <m:r>
                      <a:rPr lang="en-US" sz="2600" b="0" i="1" smtClean="0">
                        <a:latin typeface="Cambria Math" panose="02040503050406030204" pitchFamily="18" charset="0"/>
                      </a:rPr>
                      <m:t> </m:t>
                    </m:r>
                    <m:r>
                      <a:rPr lang="en-US" sz="2600" b="0" i="1" smtClean="0">
                        <a:latin typeface="Cambria Math" panose="02040503050406030204" pitchFamily="18" charset="0"/>
                      </a:rPr>
                      <m:t>𝑆𝑡𝑎𝑛𝑑𝑎𝑟𝑑</m:t>
                    </m:r>
                    <m:r>
                      <a:rPr lang="en-US" sz="2600" b="0" i="1" smtClean="0">
                        <a:latin typeface="Cambria Math" panose="02040503050406030204" pitchFamily="18" charset="0"/>
                      </a:rPr>
                      <m:t> </m:t>
                    </m:r>
                    <m:r>
                      <a:rPr lang="en-US" sz="2600" b="0" i="1" smtClean="0">
                        <a:latin typeface="Cambria Math" panose="02040503050406030204" pitchFamily="18" charset="0"/>
                      </a:rPr>
                      <m:t>𝐴𝑐𝑡𝑖𝑣𝑖𝑡𝑦</m:t>
                    </m:r>
                    <m:r>
                      <a:rPr lang="en-US" sz="2600" b="0" i="1" smtClean="0">
                        <a:latin typeface="Cambria Math" panose="02040503050406030204" pitchFamily="18" charset="0"/>
                      </a:rPr>
                      <m:t>)</m:t>
                    </m:r>
                  </m:oMath>
                </a14:m>
                <a:endParaRPr lang="en-US" sz="2600" b="0" dirty="0"/>
              </a:p>
              <a:p>
                <a:pPr marL="0" indent="0">
                  <a:buNone/>
                </a:pPr>
                <a:r>
                  <a:rPr lang="en-US" sz="2600" dirty="0"/>
                  <a:t>In the U.S. and in many other parts of the world the values for these Base Emissions Rates and Emissions Correction Factors are normally estimated using the U.S. EPA’s </a:t>
                </a:r>
                <a:r>
                  <a:rPr lang="en-US" sz="2600" b="1" dirty="0"/>
                  <a:t>Mo</a:t>
                </a:r>
                <a:r>
                  <a:rPr lang="en-US" sz="2600" dirty="0"/>
                  <a:t>tor </a:t>
                </a:r>
                <a:r>
                  <a:rPr lang="en-US" sz="2600" b="1" dirty="0"/>
                  <a:t>V</a:t>
                </a:r>
                <a:r>
                  <a:rPr lang="en-US" sz="2600" dirty="0"/>
                  <a:t>ehicle </a:t>
                </a:r>
                <a:r>
                  <a:rPr lang="en-US" sz="2600" b="1" dirty="0"/>
                  <a:t>E</a:t>
                </a:r>
                <a:r>
                  <a:rPr lang="en-US" sz="2600" dirty="0"/>
                  <a:t>missions </a:t>
                </a:r>
                <a:r>
                  <a:rPr lang="en-US" sz="2600" b="1" dirty="0"/>
                  <a:t>S</a:t>
                </a:r>
                <a:r>
                  <a:rPr lang="en-US" sz="2600" dirty="0"/>
                  <a:t>imulator (</a:t>
                </a:r>
                <a:r>
                  <a:rPr lang="en-US" sz="2600" b="1" dirty="0"/>
                  <a:t>MOVES</a:t>
                </a:r>
                <a:r>
                  <a:rPr lang="en-US" sz="2600" dirty="0"/>
                  <a:t>) emissions factor model. </a:t>
                </a:r>
              </a:p>
              <a:p>
                <a:pPr marL="0" indent="0">
                  <a:buNone/>
                </a:pPr>
                <a:endParaRPr lang="en-US" sz="3400" dirty="0"/>
              </a:p>
            </p:txBody>
          </p:sp>
        </mc:Choice>
        <mc:Fallback>
          <p:sp>
            <p:nvSpPr>
              <p:cNvPr id="2" name="Content Placeholder 1">
                <a:extLst>
                  <a:ext uri="{FF2B5EF4-FFF2-40B4-BE49-F238E27FC236}">
                    <a16:creationId xmlns:a16="http://schemas.microsoft.com/office/drawing/2014/main" id="{EC950E73-8740-47EE-BCBE-F8CE20A3A3B8}"/>
                  </a:ext>
                </a:extLst>
              </p:cNvPr>
              <p:cNvSpPr>
                <a:spLocks noGrp="1" noRot="1" noChangeAspect="1" noMove="1" noResize="1" noEditPoints="1" noAdjustHandles="1" noChangeArrowheads="1" noChangeShapeType="1" noTextEdit="1"/>
              </p:cNvSpPr>
              <p:nvPr>
                <p:ph idx="1"/>
              </p:nvPr>
            </p:nvSpPr>
            <p:spPr>
              <a:xfrm>
                <a:off x="521838" y="1335838"/>
                <a:ext cx="11148324" cy="5522162"/>
              </a:xfrm>
              <a:blipFill>
                <a:blip r:embed="rId3"/>
                <a:stretch>
                  <a:fillRect l="-98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Estimating Emissions</a:t>
            </a:r>
          </a:p>
        </p:txBody>
      </p:sp>
    </p:spTree>
    <p:extLst>
      <p:ext uri="{BB962C8B-B14F-4D97-AF65-F5344CB8AC3E}">
        <p14:creationId xmlns:p14="http://schemas.microsoft.com/office/powerpoint/2010/main" val="867291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sz="3400" dirty="0"/>
              <a:t>The Challenge is Often to Find the Proper Unit for Activity</a:t>
            </a:r>
          </a:p>
          <a:p>
            <a:pPr lvl="1"/>
            <a:r>
              <a:rPr lang="en-US" sz="3400" dirty="0"/>
              <a:t>Time (per second, per hour, per year)</a:t>
            </a:r>
          </a:p>
          <a:p>
            <a:pPr lvl="1"/>
            <a:r>
              <a:rPr lang="en-US" sz="3400" dirty="0"/>
              <a:t>Dimensional</a:t>
            </a:r>
          </a:p>
          <a:p>
            <a:pPr lvl="2"/>
            <a:r>
              <a:rPr lang="en-US" sz="2900" dirty="0"/>
              <a:t>0-D (Point, for example each instance)</a:t>
            </a:r>
          </a:p>
          <a:p>
            <a:pPr lvl="2"/>
            <a:r>
              <a:rPr lang="en-US" sz="2900" dirty="0"/>
              <a:t>1-D (Distance, for example per kilometer travelled)</a:t>
            </a:r>
          </a:p>
          <a:p>
            <a:pPr lvl="2"/>
            <a:r>
              <a:rPr lang="en-US" sz="2900" dirty="0"/>
              <a:t>2-D (Area, for example per hectare)</a:t>
            </a:r>
          </a:p>
          <a:p>
            <a:pPr lvl="2"/>
            <a:r>
              <a:rPr lang="en-US" sz="2900" dirty="0"/>
              <a:t>3-D (Volume, for example per cubic meter)</a:t>
            </a:r>
          </a:p>
          <a:p>
            <a:pPr lvl="1"/>
            <a:r>
              <a:rPr lang="en-US" sz="3400" dirty="0"/>
              <a:t>Energy Consumption (per kilowatt-hour or per gallon of fuel consumed)</a:t>
            </a:r>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Activity Factors</a:t>
            </a:r>
          </a:p>
        </p:txBody>
      </p:sp>
    </p:spTree>
    <p:extLst>
      <p:ext uri="{BB962C8B-B14F-4D97-AF65-F5344CB8AC3E}">
        <p14:creationId xmlns:p14="http://schemas.microsoft.com/office/powerpoint/2010/main" val="837587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Estimating the characteristics of the vehicle fleet operating on a particular roadway at a certain time is one of the most challenging aspects of emissions estimates.</a:t>
            </a:r>
          </a:p>
          <a:p>
            <a:r>
              <a:rPr lang="en-US" dirty="0"/>
              <a:t>At a minimum you must determine</a:t>
            </a:r>
          </a:p>
          <a:p>
            <a:pPr lvl="1"/>
            <a:r>
              <a:rPr lang="en-US" dirty="0"/>
              <a:t>The Distribution of Vehicle Types (e.g. Heavy-Duty Trucks) Operating </a:t>
            </a:r>
          </a:p>
          <a:p>
            <a:pPr lvl="1"/>
            <a:r>
              <a:rPr lang="en-US" dirty="0"/>
              <a:t>The Total Number of Vehicles </a:t>
            </a:r>
          </a:p>
          <a:p>
            <a:pPr lvl="1"/>
            <a:r>
              <a:rPr lang="en-US" dirty="0"/>
              <a:t>The Average Speed of These Vehicles</a:t>
            </a:r>
          </a:p>
          <a:p>
            <a:pPr lvl="1"/>
            <a:r>
              <a:rPr lang="en-US" dirty="0"/>
              <a:t>The Age Distribution of the Vehicles by Vehicle Type</a:t>
            </a:r>
          </a:p>
          <a:p>
            <a:r>
              <a:rPr lang="en-US" dirty="0"/>
              <a:t>Emissions Estimates Typically Improve with Greater Specificity of these Factors</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pPr lvl="0"/>
            <a:r>
              <a:rPr lang="en-US" dirty="0"/>
              <a:t>Estimating Vehicle Fleets</a:t>
            </a:r>
          </a:p>
        </p:txBody>
      </p:sp>
    </p:spTree>
    <p:extLst>
      <p:ext uri="{BB962C8B-B14F-4D97-AF65-F5344CB8AC3E}">
        <p14:creationId xmlns:p14="http://schemas.microsoft.com/office/powerpoint/2010/main" val="3878235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92500" lnSpcReduction="20000"/>
          </a:bodyPr>
          <a:lstStyle/>
          <a:p>
            <a:r>
              <a:rPr lang="en-US" dirty="0"/>
              <a:t>The Spatial Variation in Traffic-Related Air Pollution is Largely Controlled by:</a:t>
            </a:r>
          </a:p>
          <a:p>
            <a:pPr lvl="1"/>
            <a:r>
              <a:rPr lang="en-US" dirty="0"/>
              <a:t>The Nature of the Transportation Infrastructure</a:t>
            </a:r>
          </a:p>
          <a:p>
            <a:pPr lvl="1"/>
            <a:r>
              <a:rPr lang="en-US" dirty="0"/>
              <a:t>The Operational Characteristics of that Infrastructure</a:t>
            </a:r>
          </a:p>
          <a:p>
            <a:pPr lvl="1"/>
            <a:r>
              <a:rPr lang="en-US" dirty="0"/>
              <a:t>The Vehicle Fleet Operating on that Infrastructure</a:t>
            </a:r>
          </a:p>
          <a:p>
            <a:r>
              <a:rPr lang="en-US" dirty="0"/>
              <a:t>Transportation Infrastructure</a:t>
            </a:r>
          </a:p>
          <a:p>
            <a:pPr lvl="1"/>
            <a:r>
              <a:rPr lang="en-US" dirty="0"/>
              <a:t>Connectivity/Functional Class</a:t>
            </a:r>
          </a:p>
          <a:p>
            <a:pPr lvl="1"/>
            <a:r>
              <a:rPr lang="en-US" dirty="0"/>
              <a:t>Access</a:t>
            </a:r>
          </a:p>
          <a:p>
            <a:pPr lvl="1"/>
            <a:r>
              <a:rPr lang="en-US" dirty="0"/>
              <a:t>Land Use</a:t>
            </a:r>
          </a:p>
          <a:p>
            <a:r>
              <a:rPr lang="en-US" dirty="0"/>
              <a:t>Operational Characteristics</a:t>
            </a:r>
          </a:p>
          <a:p>
            <a:pPr lvl="1"/>
            <a:r>
              <a:rPr lang="en-US" dirty="0"/>
              <a:t>Temporal Distribution </a:t>
            </a:r>
          </a:p>
          <a:p>
            <a:pPr lvl="1"/>
            <a:r>
              <a:rPr lang="en-US" dirty="0"/>
              <a:t>Level-of-Congestion</a:t>
            </a:r>
          </a:p>
          <a:p>
            <a:r>
              <a:rPr lang="en-US" dirty="0"/>
              <a:t>Vehicle Fleet</a:t>
            </a:r>
          </a:p>
          <a:p>
            <a:pPr lvl="1"/>
            <a:r>
              <a:rPr lang="en-US" dirty="0"/>
              <a:t>Truck Fraction</a:t>
            </a:r>
          </a:p>
          <a:p>
            <a:pPr lvl="1"/>
            <a:r>
              <a:rPr lang="en-US" dirty="0"/>
              <a:t>Socio-Economic Parameters</a:t>
            </a:r>
          </a:p>
          <a:p>
            <a:pPr marL="457200" lvl="1"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pPr lvl="0"/>
            <a:r>
              <a:rPr lang="en-US" dirty="0"/>
              <a:t>Spatial Trends</a:t>
            </a:r>
          </a:p>
        </p:txBody>
      </p:sp>
    </p:spTree>
    <p:extLst>
      <p:ext uri="{BB962C8B-B14F-4D97-AF65-F5344CB8AC3E}">
        <p14:creationId xmlns:p14="http://schemas.microsoft.com/office/powerpoint/2010/main" val="2699463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10515600" cy="5061613"/>
          </a:xfrm>
        </p:spPr>
        <p:txBody>
          <a:bodyPr>
            <a:normAutofit fontScale="92500" lnSpcReduction="10000"/>
          </a:bodyPr>
          <a:lstStyle/>
          <a:p>
            <a:r>
              <a:rPr lang="en-US" dirty="0"/>
              <a:t>Traffic-related Air Pollution Varies of a Variety of Time Scales</a:t>
            </a:r>
          </a:p>
          <a:p>
            <a:pPr lvl="1"/>
            <a:r>
              <a:rPr lang="en-US" dirty="0"/>
              <a:t>Diurnal</a:t>
            </a:r>
          </a:p>
          <a:p>
            <a:pPr lvl="1"/>
            <a:r>
              <a:rPr lang="en-US" dirty="0"/>
              <a:t>Day of Week</a:t>
            </a:r>
          </a:p>
          <a:p>
            <a:pPr lvl="1"/>
            <a:r>
              <a:rPr lang="en-US" dirty="0"/>
              <a:t>Episodically </a:t>
            </a:r>
          </a:p>
          <a:p>
            <a:pPr lvl="1"/>
            <a:r>
              <a:rPr lang="en-US" dirty="0"/>
              <a:t>Seasonally</a:t>
            </a:r>
          </a:p>
          <a:p>
            <a:pPr lvl="1"/>
            <a:r>
              <a:rPr lang="en-US" dirty="0"/>
              <a:t>Annually</a:t>
            </a:r>
          </a:p>
          <a:p>
            <a:r>
              <a:rPr lang="en-US" dirty="0"/>
              <a:t>Each of these Variations is Driven by Different Factors and Emissions at a Particular Time will need to Consider all of these Factors.</a:t>
            </a:r>
          </a:p>
          <a:p>
            <a:r>
              <a:rPr lang="en-US" dirty="0"/>
              <a:t>Diurnal (Hourly) Variations</a:t>
            </a:r>
          </a:p>
          <a:p>
            <a:pPr lvl="1"/>
            <a:r>
              <a:rPr lang="en-US" dirty="0"/>
              <a:t>Morning Peak</a:t>
            </a:r>
          </a:p>
          <a:p>
            <a:pPr lvl="1"/>
            <a:r>
              <a:rPr lang="en-US" dirty="0"/>
              <a:t>Daytime Off Peak</a:t>
            </a:r>
          </a:p>
          <a:p>
            <a:pPr lvl="1"/>
            <a:r>
              <a:rPr lang="en-US" dirty="0"/>
              <a:t>Evening Peak</a:t>
            </a:r>
          </a:p>
          <a:p>
            <a:pPr lvl="1"/>
            <a:r>
              <a:rPr lang="en-US" dirty="0"/>
              <a:t>Evening Off Peak</a:t>
            </a:r>
          </a:p>
          <a:p>
            <a:pPr lvl="1"/>
            <a:r>
              <a:rPr lang="en-US" dirty="0"/>
              <a:t>Overnight</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Temporal Trends in Traffic-Related Air Pollution</a:t>
            </a:r>
          </a:p>
        </p:txBody>
      </p:sp>
    </p:spTree>
    <p:extLst>
      <p:ext uri="{BB962C8B-B14F-4D97-AF65-F5344CB8AC3E}">
        <p14:creationId xmlns:p14="http://schemas.microsoft.com/office/powerpoint/2010/main" val="4172571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lnSpcReduction="10000"/>
          </a:bodyPr>
          <a:lstStyle/>
          <a:p>
            <a:r>
              <a:rPr lang="en-US" dirty="0"/>
              <a:t>Day-of-Week and Episodic Variations</a:t>
            </a:r>
          </a:p>
          <a:p>
            <a:pPr lvl="1"/>
            <a:r>
              <a:rPr lang="en-US" dirty="0"/>
              <a:t>Weekday vs. Weekend</a:t>
            </a:r>
          </a:p>
          <a:p>
            <a:pPr lvl="1"/>
            <a:r>
              <a:rPr lang="en-US" dirty="0"/>
              <a:t>Special Events</a:t>
            </a:r>
          </a:p>
          <a:p>
            <a:pPr lvl="1"/>
            <a:r>
              <a:rPr lang="en-US" dirty="0"/>
              <a:t>Individual Holidays </a:t>
            </a:r>
          </a:p>
          <a:p>
            <a:r>
              <a:rPr lang="en-US" dirty="0"/>
              <a:t>Seasonal Variations</a:t>
            </a:r>
          </a:p>
          <a:p>
            <a:pPr lvl="1"/>
            <a:r>
              <a:rPr lang="en-US" dirty="0"/>
              <a:t>Summer and Winter Fuels</a:t>
            </a:r>
          </a:p>
          <a:p>
            <a:pPr lvl="1"/>
            <a:r>
              <a:rPr lang="en-US" dirty="0"/>
              <a:t>Summer Vacations</a:t>
            </a:r>
          </a:p>
          <a:p>
            <a:pPr lvl="1"/>
            <a:r>
              <a:rPr lang="en-US" dirty="0"/>
              <a:t>Holiday Season</a:t>
            </a:r>
          </a:p>
          <a:p>
            <a:r>
              <a:rPr lang="en-US" dirty="0"/>
              <a:t>Longer Term Variations</a:t>
            </a:r>
          </a:p>
          <a:p>
            <a:pPr lvl="1"/>
            <a:r>
              <a:rPr lang="en-US" dirty="0"/>
              <a:t>Regulatory Changes</a:t>
            </a:r>
          </a:p>
          <a:p>
            <a:pPr lvl="1"/>
            <a:r>
              <a:rPr lang="en-US" dirty="0"/>
              <a:t>Fleet Turnover</a:t>
            </a:r>
          </a:p>
          <a:p>
            <a:pPr lvl="1"/>
            <a:r>
              <a:rPr lang="en-US" dirty="0"/>
              <a:t>Land Use Changes</a:t>
            </a:r>
          </a:p>
          <a:p>
            <a:pPr lvl="1"/>
            <a:endParaRPr lang="en-US" dirty="0"/>
          </a:p>
          <a:p>
            <a:pPr marL="457200" lvl="1" indent="0">
              <a:buNone/>
            </a:pPr>
            <a:endParaRPr lang="en-US" dirty="0"/>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Longer Term Temporal Trends</a:t>
            </a:r>
          </a:p>
        </p:txBody>
      </p:sp>
    </p:spTree>
    <p:extLst>
      <p:ext uri="{BB962C8B-B14F-4D97-AF65-F5344CB8AC3E}">
        <p14:creationId xmlns:p14="http://schemas.microsoft.com/office/powerpoint/2010/main" val="10003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365521" y="1585220"/>
            <a:ext cx="3626610" cy="2856151"/>
          </a:xfrm>
        </p:spPr>
        <p:txBody>
          <a:bodyPr>
            <a:normAutofit/>
          </a:bodyPr>
          <a:lstStyle/>
          <a:p>
            <a:r>
              <a:rPr lang="en-US" dirty="0"/>
              <a:t>Observed emissions of nitrogen oxides from U.S. Heavy-Duty trucks by model year (solid line) vs. U.S. EPA standards (boxes)</a:t>
            </a:r>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pPr lvl="0"/>
            <a:r>
              <a:rPr lang="en-US" dirty="0"/>
              <a:t>Long-Term Trends in Heavy-Duty Emissions</a:t>
            </a:r>
          </a:p>
        </p:txBody>
      </p:sp>
      <p:pic>
        <p:nvPicPr>
          <p:cNvPr id="5" name="Snagit_SNG822">
            <a:extLst>
              <a:ext uri="{FF2B5EF4-FFF2-40B4-BE49-F238E27FC236}">
                <a16:creationId xmlns:a16="http://schemas.microsoft.com/office/drawing/2014/main" id="{89821745-BBCC-4BD9-A49C-233ADCF622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869" y="1585219"/>
            <a:ext cx="7874031" cy="4771129"/>
          </a:xfrm>
          <a:prstGeom prst="rect">
            <a:avLst/>
          </a:prstGeom>
        </p:spPr>
      </p:pic>
      <p:sp>
        <p:nvSpPr>
          <p:cNvPr id="6" name="TextBox 5">
            <a:extLst>
              <a:ext uri="{FF2B5EF4-FFF2-40B4-BE49-F238E27FC236}">
                <a16:creationId xmlns:a16="http://schemas.microsoft.com/office/drawing/2014/main" id="{C98877E7-240F-42F1-BD3A-C1C261BE7109}"/>
              </a:ext>
            </a:extLst>
          </p:cNvPr>
          <p:cNvSpPr txBox="1"/>
          <p:nvPr/>
        </p:nvSpPr>
        <p:spPr>
          <a:xfrm>
            <a:off x="6102977" y="6356348"/>
            <a:ext cx="2116733" cy="369332"/>
          </a:xfrm>
          <a:prstGeom prst="rect">
            <a:avLst/>
          </a:prstGeom>
          <a:noFill/>
        </p:spPr>
        <p:txBody>
          <a:bodyPr wrap="none" rtlCol="0">
            <a:spAutoFit/>
          </a:bodyPr>
          <a:lstStyle/>
          <a:p>
            <a:r>
              <a:rPr lang="en-US" dirty="0"/>
              <a:t>Bernard et al. (2020)</a:t>
            </a:r>
          </a:p>
        </p:txBody>
      </p:sp>
    </p:spTree>
    <p:extLst>
      <p:ext uri="{BB962C8B-B14F-4D97-AF65-F5344CB8AC3E}">
        <p14:creationId xmlns:p14="http://schemas.microsoft.com/office/powerpoint/2010/main" val="3277972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275350" y="1251980"/>
            <a:ext cx="11431546" cy="5394853"/>
          </a:xfrm>
        </p:spPr>
        <p:txBody>
          <a:bodyPr>
            <a:normAutofit lnSpcReduction="10000"/>
          </a:bodyPr>
          <a:lstStyle/>
          <a:p>
            <a:r>
              <a:rPr lang="en-US" dirty="0"/>
              <a:t>The first step in estimating concentrations of pollutants arriving at a particular site is to establish the location and time of pollutant emissions that are meteorologically “upstream” of  a particular location. (Emissions Field estimated by MOVES)</a:t>
            </a:r>
          </a:p>
          <a:p>
            <a:r>
              <a:rPr lang="en-US" dirty="0"/>
              <a:t>Second, we must estimate the concentration of pollutants arriving with parcels entering the Emissions Field (Background Concentrations from monitoring data)</a:t>
            </a:r>
          </a:p>
          <a:p>
            <a:r>
              <a:rPr lang="en-US" dirty="0"/>
              <a:t>Third, we must understand the horizontal wind field and vertical mixing that is occurring over the spatial extent of the Emissions Field (Wind Field) to understand how air parcels will move (advection) and how they are likely to mix together (dispersion). This last step requires the use of an </a:t>
            </a:r>
            <a:r>
              <a:rPr lang="en-US" b="1" dirty="0"/>
              <a:t>Atmospheric Dispersion Model </a:t>
            </a:r>
            <a:r>
              <a:rPr lang="en-US" dirty="0"/>
              <a:t>that will estimate the downstream Concentration Field. While there are many such models in use around the world, the two most popular models in the U.S. are AERMOD and CALINE.</a:t>
            </a:r>
            <a:endParaRPr lang="en-US" b="1" dirty="0"/>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fontScale="90000"/>
          </a:bodyPr>
          <a:lstStyle/>
          <a:p>
            <a:pPr lvl="0"/>
            <a:r>
              <a:rPr lang="en-US" dirty="0"/>
              <a:t>Critical Factors Affecting Observed Concentrations</a:t>
            </a:r>
          </a:p>
        </p:txBody>
      </p:sp>
    </p:spTree>
    <p:extLst>
      <p:ext uri="{BB962C8B-B14F-4D97-AF65-F5344CB8AC3E}">
        <p14:creationId xmlns:p14="http://schemas.microsoft.com/office/powerpoint/2010/main" val="4184919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352282"/>
            <a:ext cx="10515600" cy="5294551"/>
          </a:xfrm>
        </p:spPr>
        <p:txBody>
          <a:bodyPr>
            <a:normAutofit fontScale="85000" lnSpcReduction="20000"/>
          </a:bodyPr>
          <a:lstStyle/>
          <a:p>
            <a:r>
              <a:rPr lang="en-US" dirty="0"/>
              <a:t>Air Pollution Sources</a:t>
            </a:r>
          </a:p>
          <a:p>
            <a:pPr lvl="1"/>
            <a:r>
              <a:rPr lang="en-US" b="1" dirty="0"/>
              <a:t>Diesel Combustion </a:t>
            </a:r>
          </a:p>
          <a:p>
            <a:pPr lvl="1"/>
            <a:r>
              <a:rPr lang="en-US" b="1" dirty="0"/>
              <a:t>Gasoline/Petrol Combustion</a:t>
            </a:r>
          </a:p>
          <a:p>
            <a:pPr lvl="1"/>
            <a:r>
              <a:rPr lang="en-US" b="1" dirty="0"/>
              <a:t>Diesel Evaporation</a:t>
            </a:r>
          </a:p>
          <a:p>
            <a:pPr lvl="1"/>
            <a:r>
              <a:rPr lang="en-US" b="1" dirty="0"/>
              <a:t>Gasoline/Petrol Evaporation</a:t>
            </a:r>
          </a:p>
          <a:p>
            <a:pPr lvl="1"/>
            <a:r>
              <a:rPr lang="en-US" dirty="0"/>
              <a:t>Area Sources</a:t>
            </a:r>
          </a:p>
          <a:p>
            <a:pPr lvl="1"/>
            <a:r>
              <a:rPr lang="en-US" dirty="0"/>
              <a:t>Stationary Sources</a:t>
            </a:r>
          </a:p>
          <a:p>
            <a:r>
              <a:rPr lang="en-US" dirty="0"/>
              <a:t>Observed Concentrations at Receptor Site</a:t>
            </a:r>
          </a:p>
          <a:p>
            <a:pPr lvl="1"/>
            <a:r>
              <a:rPr lang="en-US" dirty="0"/>
              <a:t>Compounds of Concern</a:t>
            </a:r>
          </a:p>
          <a:p>
            <a:pPr lvl="1"/>
            <a:r>
              <a:rPr lang="en-US" dirty="0"/>
              <a:t>Indicator Compounds</a:t>
            </a:r>
          </a:p>
          <a:p>
            <a:r>
              <a:rPr lang="en-US" dirty="0"/>
              <a:t>Source Profiles</a:t>
            </a:r>
          </a:p>
          <a:p>
            <a:pPr lvl="1"/>
            <a:r>
              <a:rPr lang="en-US" dirty="0"/>
              <a:t>Compounds of Concern (toxic or hazardous compound)</a:t>
            </a:r>
          </a:p>
          <a:p>
            <a:pPr lvl="1"/>
            <a:r>
              <a:rPr lang="en-US" dirty="0"/>
              <a:t>Indicator Compounds (tracers)</a:t>
            </a:r>
          </a:p>
          <a:p>
            <a:pPr lvl="2"/>
            <a:r>
              <a:rPr lang="en-US" dirty="0"/>
              <a:t>Unique (only from that source)</a:t>
            </a:r>
          </a:p>
          <a:p>
            <a:pPr lvl="2"/>
            <a:r>
              <a:rPr lang="en-US" dirty="0"/>
              <a:t>Ratios of Shared Compounds (sources have a different ratio of emissions for two or more compounds)</a:t>
            </a:r>
          </a:p>
          <a:p>
            <a:r>
              <a:rPr lang="en-US" dirty="0"/>
              <a:t>Source Apportionment</a:t>
            </a:r>
          </a:p>
          <a:p>
            <a:pPr lvl="1"/>
            <a:r>
              <a:rPr lang="en-US" dirty="0"/>
              <a:t>Best fit to source profiles based on observed concentration ratios</a:t>
            </a:r>
          </a:p>
          <a:p>
            <a:pPr lvl="1"/>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pPr lvl="0"/>
            <a:r>
              <a:rPr lang="en-US" dirty="0"/>
              <a:t>Source Apportionment</a:t>
            </a:r>
          </a:p>
        </p:txBody>
      </p:sp>
    </p:spTree>
    <p:extLst>
      <p:ext uri="{BB962C8B-B14F-4D97-AF65-F5344CB8AC3E}">
        <p14:creationId xmlns:p14="http://schemas.microsoft.com/office/powerpoint/2010/main" val="2313974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a:bodyPr>
          <a:lstStyle/>
          <a:p>
            <a:r>
              <a:rPr lang="en-US" dirty="0"/>
              <a:t>Lecture #2: Traffic-Related Air Pollution</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
        <p:nvSpPr>
          <p:cNvPr id="7" name="TextBox 6">
            <a:extLst>
              <a:ext uri="{FF2B5EF4-FFF2-40B4-BE49-F238E27FC236}">
                <a16:creationId xmlns:a16="http://schemas.microsoft.com/office/drawing/2014/main" id="{5E5B6D5D-5836-487B-869C-1F1BA08F3CB0}"/>
              </a:ext>
            </a:extLst>
          </p:cNvPr>
          <p:cNvSpPr txBox="1"/>
          <p:nvPr/>
        </p:nvSpPr>
        <p:spPr>
          <a:xfrm>
            <a:off x="784913" y="1494304"/>
            <a:ext cx="10298723" cy="4524315"/>
          </a:xfrm>
          <a:prstGeom prst="rect">
            <a:avLst/>
          </a:prstGeom>
          <a:noFill/>
        </p:spPr>
        <p:txBody>
          <a:bodyPr wrap="square" rtlCol="0">
            <a:spAutoFit/>
          </a:bodyPr>
          <a:lstStyle/>
          <a:p>
            <a:pPr algn="ctr"/>
            <a:r>
              <a:rPr lang="en-US" sz="2400" b="1" dirty="0"/>
              <a:t>Michael O. Rodgers, Ph.D.</a:t>
            </a:r>
          </a:p>
          <a:p>
            <a:pPr algn="ctr"/>
            <a:r>
              <a:rPr lang="en-US" sz="2400" b="1" dirty="0"/>
              <a:t>Regents Researcher and Adjunct Regents Professor</a:t>
            </a:r>
          </a:p>
          <a:p>
            <a:pPr algn="ctr"/>
            <a:r>
              <a:rPr lang="en-US" sz="2400" b="1" dirty="0"/>
              <a:t>School of Civil and Environmental Engineering and School of Public Policy</a:t>
            </a:r>
          </a:p>
          <a:p>
            <a:pPr algn="ctr"/>
            <a:r>
              <a:rPr lang="en-US" sz="2400" b="1" dirty="0"/>
              <a:t>Georgia Institute of Technology</a:t>
            </a:r>
          </a:p>
          <a:p>
            <a:pPr algn="ctr"/>
            <a:r>
              <a:rPr lang="en-US" sz="2400" b="1" dirty="0"/>
              <a:t>Atlanta, GA 30332</a:t>
            </a:r>
          </a:p>
          <a:p>
            <a:pPr algn="ctr"/>
            <a:r>
              <a:rPr lang="en-US" sz="2400" b="1" dirty="0">
                <a:hlinkClick r:id="rId3"/>
              </a:rPr>
              <a:t>Michael.Rodgers@ce.gatech.edu</a:t>
            </a:r>
            <a:r>
              <a:rPr lang="en-US" sz="2400" b="1" dirty="0"/>
              <a:t>,  (404) 385-0569</a:t>
            </a:r>
          </a:p>
          <a:p>
            <a:pPr algn="ctr"/>
            <a:endParaRPr lang="en-US" sz="2400" b="1" dirty="0"/>
          </a:p>
          <a:p>
            <a:pPr algn="ctr"/>
            <a:r>
              <a:rPr lang="en-US" sz="2400" b="1" dirty="0"/>
              <a:t>In addition to his academic affiliation, Dr. Rodgers is a Principal at Avatar Environmental and Technical Services, Marietta, GA 30062</a:t>
            </a:r>
          </a:p>
          <a:p>
            <a:pPr algn="ctr"/>
            <a:r>
              <a:rPr lang="en-US" sz="2400" b="1" dirty="0"/>
              <a:t>The author has no known conflicts of interest.</a:t>
            </a:r>
          </a:p>
          <a:p>
            <a:pPr algn="ctr"/>
            <a:endParaRPr lang="en-US" sz="2400" b="1" dirty="0"/>
          </a:p>
          <a:p>
            <a:pPr algn="ctr"/>
            <a:r>
              <a:rPr lang="en-US" sz="2400" b="1" dirty="0"/>
              <a:t>Lecture Track(s): HT/TT/PPT</a:t>
            </a:r>
            <a:endParaRPr lang="en-US" sz="2400" b="1" dirty="0">
              <a:solidFill>
                <a:srgbClr val="FF0000"/>
              </a:solidFill>
            </a:endParaRPr>
          </a:p>
        </p:txBody>
      </p:sp>
    </p:spTree>
    <p:extLst>
      <p:ext uri="{BB962C8B-B14F-4D97-AF65-F5344CB8AC3E}">
        <p14:creationId xmlns:p14="http://schemas.microsoft.com/office/powerpoint/2010/main" val="1994140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lnSpcReduction="10000"/>
          </a:bodyPr>
          <a:lstStyle/>
          <a:p>
            <a:r>
              <a:rPr lang="en-US" dirty="0"/>
              <a:t>Traffic-related Air Pollution Emissions differ from emissions estimates of other sources in a number of important ways</a:t>
            </a:r>
          </a:p>
          <a:p>
            <a:pPr lvl="1"/>
            <a:r>
              <a:rPr lang="en-US" dirty="0"/>
              <a:t>Since the sources are moving, errors in the time dependency of emissions can also result in spatial errors in estimates. This is much less true for stationary and area sources as temporal errors (for example the emissions occurred five minutes earlier than estimated) is not likely to impact the spatial average.</a:t>
            </a:r>
          </a:p>
          <a:p>
            <a:pPr lvl="1"/>
            <a:r>
              <a:rPr lang="en-US" dirty="0"/>
              <a:t>The fleet is constantly changing as new vehicles are added and older ones are retired and motor vehicle activity changes over a variety of time scales</a:t>
            </a:r>
          </a:p>
          <a:p>
            <a:pPr lvl="1"/>
            <a:r>
              <a:rPr lang="en-US" dirty="0"/>
              <a:t>On the other hand the on-road fleet also changes more slowly than many other sources since only a small portion of the fleet will be retired in a particular year. </a:t>
            </a:r>
          </a:p>
          <a:p>
            <a:pPr lvl="1"/>
            <a:r>
              <a:rPr lang="en-US" dirty="0"/>
              <a:t>Since motor vehicles are now so highly controlled the failure of emissions control system in only a tiny portion of the fleet can have a disproportionate impact on overall traffic-related emissions.</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fontScale="90000"/>
          </a:bodyPr>
          <a:lstStyle/>
          <a:p>
            <a:pPr lvl="0"/>
            <a:r>
              <a:rPr lang="en-US" dirty="0"/>
              <a:t>Key Differences Compared to Air Pollutants from Other Sources</a:t>
            </a:r>
            <a:endParaRPr lang="en-US" sz="5400" dirty="0">
              <a:solidFill>
                <a:srgbClr val="FF0000"/>
              </a:solidFill>
            </a:endParaRPr>
          </a:p>
        </p:txBody>
      </p:sp>
    </p:spTree>
    <p:extLst>
      <p:ext uri="{BB962C8B-B14F-4D97-AF65-F5344CB8AC3E}">
        <p14:creationId xmlns:p14="http://schemas.microsoft.com/office/powerpoint/2010/main" val="1298548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92500"/>
          </a:bodyPr>
          <a:lstStyle/>
          <a:p>
            <a:r>
              <a:rPr lang="en-US" dirty="0"/>
              <a:t>Reliable estimates regarding the on-road fleet operating in various locations and there is a strong need for improved methods of estimating these fleets without the effort and expense of detailed license plate surveys. </a:t>
            </a:r>
          </a:p>
          <a:p>
            <a:r>
              <a:rPr lang="en-US" dirty="0"/>
              <a:t>Recent trends in vehicles in which there is a greater range potential fuels (e.g. liquified natural gas trucks), increased numbers of conventional and plug-in hybrid electric vehicles as well as fully electric and fuel cell vehicles are likely to make estimating future fleet composition even more challenging</a:t>
            </a:r>
          </a:p>
          <a:p>
            <a:r>
              <a:rPr lang="en-US" dirty="0"/>
              <a:t>Increased emphasis on evaluating the impacts of air toxics are likely to require additional adaptation of existing modeling tools or development of a new generation of emissions and dispersion models.</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Research Gaps and Future Directions</a:t>
            </a:r>
          </a:p>
        </p:txBody>
      </p:sp>
    </p:spTree>
    <p:extLst>
      <p:ext uri="{BB962C8B-B14F-4D97-AF65-F5344CB8AC3E}">
        <p14:creationId xmlns:p14="http://schemas.microsoft.com/office/powerpoint/2010/main" val="923254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Despite decades of progress traffic-related air pollution remains a significant public health problem.</a:t>
            </a:r>
          </a:p>
          <a:p>
            <a:r>
              <a:rPr lang="en-US" dirty="0"/>
              <a:t>A significant fraction of overall emissions can be attributed to a relatively small number of high-emitting vehicles. </a:t>
            </a:r>
          </a:p>
          <a:p>
            <a:r>
              <a:rPr lang="en-US" dirty="0"/>
              <a:t>There are significant differences in emissions associated with spark-ignition (gasoline/petrol) and compression-ignition (Diesel) engines.</a:t>
            </a:r>
          </a:p>
          <a:p>
            <a:r>
              <a:rPr lang="en-US" dirty="0"/>
              <a:t>Even with an increased number of electric (zero tailpipe emissions) and ultra-low emitting vehicles being introduced into the fleet, traffic-related air pollution will remain a problem for many years to come due to the relatively slow turnover of the vehicle fleet.</a:t>
            </a:r>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Take-Home Messages</a:t>
            </a:r>
          </a:p>
        </p:txBody>
      </p:sp>
    </p:spTree>
    <p:extLst>
      <p:ext uri="{BB962C8B-B14F-4D97-AF65-F5344CB8AC3E}">
        <p14:creationId xmlns:p14="http://schemas.microsoft.com/office/powerpoint/2010/main" val="197543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750834" y="1276748"/>
            <a:ext cx="10515600" cy="4771129"/>
          </a:xfrm>
        </p:spPr>
        <p:txBody>
          <a:bodyPr>
            <a:normAutofit fontScale="77500" lnSpcReduction="20000"/>
          </a:bodyPr>
          <a:lstStyle/>
          <a:p>
            <a:r>
              <a:rPr lang="el-GR" dirty="0"/>
              <a:t>μ</a:t>
            </a:r>
            <a:r>
              <a:rPr lang="en-US" dirty="0"/>
              <a:t>m		micro (10</a:t>
            </a:r>
            <a:r>
              <a:rPr lang="en-US" baseline="30000" dirty="0"/>
              <a:t>-6 </a:t>
            </a:r>
            <a:r>
              <a:rPr lang="en-US" dirty="0"/>
              <a:t>) meter</a:t>
            </a:r>
          </a:p>
          <a:p>
            <a:r>
              <a:rPr lang="en-US" dirty="0"/>
              <a:t>AFR		Air/Fuel Ratio</a:t>
            </a:r>
          </a:p>
          <a:p>
            <a:r>
              <a:rPr lang="en-US" dirty="0"/>
              <a:t>APU		Auxiliary Power Unit</a:t>
            </a:r>
          </a:p>
          <a:p>
            <a:r>
              <a:rPr lang="en-US" dirty="0"/>
              <a:t>CO		Carbon Monoxide</a:t>
            </a:r>
          </a:p>
          <a:p>
            <a:r>
              <a:rPr lang="en-US" dirty="0"/>
              <a:t>EPA		United States Environmental Protection Agency</a:t>
            </a:r>
          </a:p>
          <a:p>
            <a:r>
              <a:rPr lang="en-US" dirty="0"/>
              <a:t>HAPS		Hazardous Air Pollutants</a:t>
            </a:r>
          </a:p>
          <a:p>
            <a:r>
              <a:rPr lang="en-US" dirty="0"/>
              <a:t>HC		Hydrocarbons</a:t>
            </a:r>
          </a:p>
          <a:p>
            <a:r>
              <a:rPr lang="en-US" dirty="0"/>
              <a:t>I/M		Vehicle Inspection and Maintenance</a:t>
            </a:r>
          </a:p>
          <a:p>
            <a:r>
              <a:rPr lang="en-US" dirty="0"/>
              <a:t>MOVES	U.S. EPA’s Motor Vehicle Emissions Simulator Model</a:t>
            </a:r>
          </a:p>
          <a:p>
            <a:r>
              <a:rPr lang="en-US" dirty="0"/>
              <a:t>PAH		Polyaromatic Hydrocarbons</a:t>
            </a:r>
          </a:p>
          <a:p>
            <a:r>
              <a:rPr lang="en-US" dirty="0"/>
              <a:t>NO		Nitric Oxide</a:t>
            </a:r>
          </a:p>
          <a:p>
            <a:r>
              <a:rPr lang="en-US" dirty="0"/>
              <a:t>NO</a:t>
            </a:r>
            <a:r>
              <a:rPr lang="en-US" baseline="-25000" dirty="0"/>
              <a:t>2 		</a:t>
            </a:r>
            <a:r>
              <a:rPr lang="en-US" dirty="0"/>
              <a:t>Nitrogen Dioxide</a:t>
            </a:r>
            <a:endParaRPr lang="en-US" baseline="-25000" dirty="0"/>
          </a:p>
          <a:p>
            <a:r>
              <a:rPr lang="en-US" dirty="0"/>
              <a:t>NO</a:t>
            </a:r>
            <a:r>
              <a:rPr lang="en-US" baseline="-25000" dirty="0"/>
              <a:t>x</a:t>
            </a:r>
            <a:r>
              <a:rPr lang="en-US" dirty="0"/>
              <a:t> 		Nitrogen Oxides (NO + NO</a:t>
            </a:r>
            <a:r>
              <a:rPr lang="en-US" baseline="-25000" dirty="0"/>
              <a:t>2</a:t>
            </a:r>
            <a:r>
              <a:rPr lang="en-US" dirty="0"/>
              <a:t>)</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List of Abbreviations</a:t>
            </a:r>
          </a:p>
        </p:txBody>
      </p:sp>
    </p:spTree>
    <p:extLst>
      <p:ext uri="{BB962C8B-B14F-4D97-AF65-F5344CB8AC3E}">
        <p14:creationId xmlns:p14="http://schemas.microsoft.com/office/powerpoint/2010/main" val="1573085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85000" lnSpcReduction="20000"/>
          </a:bodyPr>
          <a:lstStyle/>
          <a:p>
            <a:r>
              <a:rPr lang="en-US" dirty="0"/>
              <a:t>Bernard, Y., </a:t>
            </a:r>
            <a:r>
              <a:rPr lang="en-US" dirty="0" err="1"/>
              <a:t>Dallman</a:t>
            </a:r>
            <a:r>
              <a:rPr lang="en-US" dirty="0"/>
              <a:t>, T., </a:t>
            </a:r>
            <a:r>
              <a:rPr lang="en-US" dirty="0" err="1"/>
              <a:t>Tietge</a:t>
            </a:r>
            <a:r>
              <a:rPr lang="en-US" dirty="0"/>
              <a:t>, U., Badshah, H., and German, J. 2020. Development and Application of a United States Real-World Vehicle Emissions Database. International Council on Clean Transportation, Washington, DC. Available at: </a:t>
            </a:r>
            <a:r>
              <a:rPr lang="en-US" dirty="0">
                <a:hlinkClick r:id="rId3"/>
              </a:rPr>
              <a:t>https://theicct.org/publications/true-us-database-development-oct2020</a:t>
            </a:r>
            <a:r>
              <a:rPr lang="en-US" dirty="0"/>
              <a:t>.</a:t>
            </a:r>
          </a:p>
          <a:p>
            <a:r>
              <a:rPr lang="en-US" dirty="0"/>
              <a:t>EPA, 2020a. The 2019 EPA Automotive Trends Report, U.S. Environmental Protection Agency, Washington, DC.  Available at: </a:t>
            </a:r>
            <a:r>
              <a:rPr lang="en-US" dirty="0">
                <a:hlinkClick r:id="rId4"/>
              </a:rPr>
              <a:t>https://www.epa.gov/automotive-trends/download-automotive-trends-report</a:t>
            </a:r>
            <a:r>
              <a:rPr lang="en-US" dirty="0"/>
              <a:t>.</a:t>
            </a:r>
          </a:p>
          <a:p>
            <a:r>
              <a:rPr lang="en-US" dirty="0"/>
              <a:t>EPA, 2020b. Our Nations Air: 2020, U.S. Environmental Protection Agency, Washington, DC. Available at: </a:t>
            </a:r>
            <a:r>
              <a:rPr lang="en-US" dirty="0">
                <a:hlinkClick r:id="rId5"/>
              </a:rPr>
              <a:t>https://gispub.epa.gov/air/trendsreport/2020/#home</a:t>
            </a:r>
            <a:endParaRPr lang="en-US" dirty="0"/>
          </a:p>
          <a:p>
            <a:r>
              <a:rPr lang="en-US" dirty="0"/>
              <a:t>EPA, 2020c. National Annual Emissions Trend: Criteria Pollutants National Tier 1 for 1970 to 2019. U.S. Environmental Protection Agency, Washington, DC. Available at: </a:t>
            </a:r>
            <a:r>
              <a:rPr lang="en-US" dirty="0">
                <a:hlinkClick r:id="rId6"/>
              </a:rPr>
              <a:t>https://www.epa.gov/air-emissions-inventories/air-pollutant-emissions-trends-data</a:t>
            </a:r>
            <a:endParaRPr lang="en-US" dirty="0"/>
          </a:p>
          <a:p>
            <a:endParaRPr lang="en-US" dirty="0"/>
          </a:p>
          <a:p>
            <a:endParaRPr lang="en-US" dirty="0"/>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98107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747361" y="1316864"/>
            <a:ext cx="10515600" cy="5223084"/>
          </a:xfrm>
        </p:spPr>
        <p:txBody>
          <a:bodyPr>
            <a:normAutofit fontScale="85000" lnSpcReduction="20000"/>
          </a:bodyPr>
          <a:lstStyle/>
          <a:p>
            <a:r>
              <a:rPr lang="en-US" b="1" dirty="0"/>
              <a:t>Air Pollutant emissions can be broadly classified into several categories</a:t>
            </a:r>
          </a:p>
          <a:p>
            <a:pPr lvl="1"/>
            <a:r>
              <a:rPr lang="en-US" b="1" dirty="0"/>
              <a:t>Stationary Sources </a:t>
            </a:r>
          </a:p>
          <a:p>
            <a:pPr lvl="2"/>
            <a:r>
              <a:rPr lang="en-US" b="1" dirty="0"/>
              <a:t>Large Individual Sources in a Fixed Location</a:t>
            </a:r>
          </a:p>
          <a:p>
            <a:pPr lvl="2"/>
            <a:r>
              <a:rPr lang="en-US" b="1" dirty="0"/>
              <a:t>Power Plants, Factories, Sewage Treatment Plants, Oil Refineries, etc.</a:t>
            </a:r>
          </a:p>
          <a:p>
            <a:pPr lvl="1"/>
            <a:r>
              <a:rPr lang="en-US" b="1" dirty="0"/>
              <a:t>Area Sources</a:t>
            </a:r>
          </a:p>
          <a:p>
            <a:pPr lvl="2"/>
            <a:r>
              <a:rPr lang="en-US" b="1" dirty="0"/>
              <a:t>Smaller Sources Distributed Across a City, Town or Agricultural Area</a:t>
            </a:r>
          </a:p>
          <a:p>
            <a:pPr lvl="2"/>
            <a:r>
              <a:rPr lang="en-US" b="1" dirty="0"/>
              <a:t>Dry Cleaners, Wood-Burning Fireplaces, House Painting, etc.</a:t>
            </a:r>
          </a:p>
          <a:p>
            <a:pPr lvl="1"/>
            <a:r>
              <a:rPr lang="en-US" b="1" dirty="0"/>
              <a:t>Natural Sources</a:t>
            </a:r>
          </a:p>
          <a:p>
            <a:pPr lvl="2"/>
            <a:r>
              <a:rPr lang="en-US" b="1" dirty="0"/>
              <a:t>Wildfires, Windborne Dust, Volcanoes, etc.</a:t>
            </a:r>
          </a:p>
          <a:p>
            <a:pPr lvl="1"/>
            <a:r>
              <a:rPr lang="en-US" b="1" dirty="0"/>
              <a:t>Mobile Sources</a:t>
            </a:r>
          </a:p>
          <a:p>
            <a:pPr lvl="2"/>
            <a:r>
              <a:rPr lang="en-US" b="1" dirty="0"/>
              <a:t>Anything that moves</a:t>
            </a:r>
          </a:p>
          <a:p>
            <a:r>
              <a:rPr lang="en-US" b="1" dirty="0"/>
              <a:t>Mobile Sources can be further divided</a:t>
            </a:r>
          </a:p>
          <a:p>
            <a:pPr lvl="1"/>
            <a:r>
              <a:rPr lang="en-US" b="1" dirty="0"/>
              <a:t>Non-Road Emissions</a:t>
            </a:r>
          </a:p>
          <a:p>
            <a:pPr lvl="2"/>
            <a:r>
              <a:rPr lang="en-US" b="1" dirty="0"/>
              <a:t>Maritime, Inland Marine, Locomotives, Construction Vehicles, Agricultural Equipment, Aircraft, Aviation Ground Service Equipment, Snowmobiles, etc. </a:t>
            </a:r>
          </a:p>
          <a:p>
            <a:pPr lvl="1"/>
            <a:r>
              <a:rPr lang="en-US" b="1" dirty="0"/>
              <a:t>On Road (Highway Vehicle) Emissions</a:t>
            </a:r>
          </a:p>
          <a:p>
            <a:pPr lvl="2"/>
            <a:r>
              <a:rPr lang="en-US" b="1" dirty="0"/>
              <a:t>Cars and Light Duty Trucks</a:t>
            </a:r>
          </a:p>
          <a:p>
            <a:pPr lvl="2"/>
            <a:r>
              <a:rPr lang="en-US" b="1" dirty="0"/>
              <a:t>Medium and Heavy-Duty Trucks</a:t>
            </a:r>
          </a:p>
          <a:p>
            <a:pPr lvl="2"/>
            <a:r>
              <a:rPr lang="en-US" b="1" dirty="0"/>
              <a:t>Buses and Motorcycles</a:t>
            </a:r>
          </a:p>
          <a:p>
            <a:endParaRPr lang="en-US" b="1"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Sources of Air Pollution Emissions</a:t>
            </a:r>
          </a:p>
        </p:txBody>
      </p:sp>
    </p:spTree>
    <p:extLst>
      <p:ext uri="{BB962C8B-B14F-4D97-AF65-F5344CB8AC3E}">
        <p14:creationId xmlns:p14="http://schemas.microsoft.com/office/powerpoint/2010/main" val="4175139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38200" y="1328045"/>
            <a:ext cx="10515600" cy="5187055"/>
          </a:xfrm>
        </p:spPr>
        <p:txBody>
          <a:bodyPr>
            <a:normAutofit fontScale="92500" lnSpcReduction="20000"/>
          </a:bodyPr>
          <a:lstStyle/>
          <a:p>
            <a:r>
              <a:rPr lang="en-US" dirty="0"/>
              <a:t>Traffic-Related Air Pollution</a:t>
            </a:r>
          </a:p>
          <a:p>
            <a:pPr lvl="1"/>
            <a:r>
              <a:rPr lang="en-US" dirty="0"/>
              <a:t>Emissions that occur during vehicle operations on the roadway </a:t>
            </a:r>
          </a:p>
          <a:p>
            <a:pPr lvl="2"/>
            <a:r>
              <a:rPr lang="en-US" dirty="0"/>
              <a:t>Tailpipe/Stack Emissions </a:t>
            </a:r>
          </a:p>
          <a:p>
            <a:pPr lvl="2"/>
            <a:r>
              <a:rPr lang="en-US" dirty="0"/>
              <a:t>Evaporative “Running Losses”</a:t>
            </a:r>
          </a:p>
          <a:p>
            <a:pPr lvl="2"/>
            <a:r>
              <a:rPr lang="en-US" dirty="0"/>
              <a:t>Brake and </a:t>
            </a:r>
            <a:r>
              <a:rPr lang="en-US"/>
              <a:t>Tire Wear</a:t>
            </a:r>
            <a:endParaRPr lang="en-US" dirty="0"/>
          </a:p>
          <a:p>
            <a:pPr lvl="1"/>
            <a:r>
              <a:rPr lang="en-US" dirty="0"/>
              <a:t>Extended Idling for Trucks and Buses </a:t>
            </a:r>
          </a:p>
          <a:p>
            <a:pPr lvl="2"/>
            <a:r>
              <a:rPr lang="en-US" dirty="0"/>
              <a:t>Typically to Maintain Cabin or Cargo Environmental Control</a:t>
            </a:r>
          </a:p>
          <a:p>
            <a:r>
              <a:rPr lang="en-US" dirty="0"/>
              <a:t>Ancillary Highway Vehicle Emissions</a:t>
            </a:r>
          </a:p>
          <a:p>
            <a:pPr lvl="1"/>
            <a:r>
              <a:rPr lang="en-US" dirty="0"/>
              <a:t>Refueling Losses</a:t>
            </a:r>
          </a:p>
          <a:p>
            <a:pPr lvl="2"/>
            <a:r>
              <a:rPr lang="en-US" dirty="0"/>
              <a:t>Fuel Spillage</a:t>
            </a:r>
          </a:p>
          <a:p>
            <a:pPr lvl="2"/>
            <a:r>
              <a:rPr lang="en-US" dirty="0"/>
              <a:t>Vapor Release from Vehicle Fuel Tank During Refueling</a:t>
            </a:r>
          </a:p>
          <a:p>
            <a:pPr lvl="1"/>
            <a:r>
              <a:rPr lang="en-US" dirty="0"/>
              <a:t>Start Emissions</a:t>
            </a:r>
          </a:p>
          <a:p>
            <a:pPr lvl="2"/>
            <a:r>
              <a:rPr lang="en-US" dirty="0"/>
              <a:t>“Cold Start” and “Warm Start” </a:t>
            </a:r>
          </a:p>
          <a:p>
            <a:pPr lvl="2"/>
            <a:r>
              <a:rPr lang="en-US" dirty="0"/>
              <a:t>Excess Emissions Associated with Starting Vehicle</a:t>
            </a:r>
          </a:p>
          <a:p>
            <a:pPr lvl="1"/>
            <a:r>
              <a:rPr lang="en-US" dirty="0"/>
              <a:t>Evaporative Emissions</a:t>
            </a:r>
          </a:p>
          <a:p>
            <a:pPr lvl="2"/>
            <a:r>
              <a:rPr lang="en-US" dirty="0"/>
              <a:t>“Hot Soak” (Evaporation of Fuel as Hot Engine Cools after Completion of Trip)</a:t>
            </a:r>
          </a:p>
          <a:p>
            <a:pPr lvl="2"/>
            <a:r>
              <a:rPr lang="en-US" dirty="0"/>
              <a:t>“Diurnal Evaporation” (Evaporation of Fuel due to Ambient Environmental Conditions)</a:t>
            </a:r>
          </a:p>
          <a:p>
            <a:pPr lvl="2"/>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Highway Vehicle Emissions</a:t>
            </a:r>
          </a:p>
        </p:txBody>
      </p:sp>
    </p:spTree>
    <p:extLst>
      <p:ext uri="{BB962C8B-B14F-4D97-AF65-F5344CB8AC3E}">
        <p14:creationId xmlns:p14="http://schemas.microsoft.com/office/powerpoint/2010/main" val="280428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Carbon Monoxide (CO)</a:t>
            </a:r>
          </a:p>
          <a:p>
            <a:r>
              <a:rPr lang="en-US" dirty="0"/>
              <a:t>Hydrocarbons </a:t>
            </a:r>
          </a:p>
          <a:p>
            <a:r>
              <a:rPr lang="en-US" dirty="0"/>
              <a:t>Nitrogen Oxides (NO</a:t>
            </a:r>
            <a:r>
              <a:rPr lang="en-US" baseline="-25000" dirty="0"/>
              <a:t>x</a:t>
            </a:r>
            <a:r>
              <a:rPr lang="en-US" dirty="0"/>
              <a:t>)</a:t>
            </a:r>
          </a:p>
          <a:p>
            <a:r>
              <a:rPr lang="en-US" dirty="0"/>
              <a:t>Particulate Matter</a:t>
            </a:r>
          </a:p>
          <a:p>
            <a:pPr lvl="1"/>
            <a:r>
              <a:rPr lang="en-US" dirty="0"/>
              <a:t>PM</a:t>
            </a:r>
            <a:r>
              <a:rPr lang="en-US" baseline="-25000" dirty="0"/>
              <a:t>2.5</a:t>
            </a:r>
          </a:p>
          <a:p>
            <a:pPr lvl="1"/>
            <a:r>
              <a:rPr lang="en-US" dirty="0"/>
              <a:t>PM</a:t>
            </a:r>
            <a:r>
              <a:rPr lang="en-US" baseline="-25000" dirty="0"/>
              <a:t>10</a:t>
            </a:r>
          </a:p>
          <a:p>
            <a:r>
              <a:rPr lang="en-US" dirty="0"/>
              <a:t>Air Toxics and other Hazardous Air Pollutants (HAPS)</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pPr lvl="0"/>
            <a:r>
              <a:rPr lang="en-US" dirty="0"/>
              <a:t>Traffic-related air pollutants</a:t>
            </a:r>
          </a:p>
        </p:txBody>
      </p:sp>
    </p:spTree>
    <p:extLst>
      <p:ext uri="{BB962C8B-B14F-4D97-AF65-F5344CB8AC3E}">
        <p14:creationId xmlns:p14="http://schemas.microsoft.com/office/powerpoint/2010/main" val="37929816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7467749" cy="4771129"/>
          </a:xfrm>
        </p:spPr>
        <p:txBody>
          <a:bodyPr/>
          <a:lstStyle/>
          <a:p>
            <a:r>
              <a:rPr lang="en-US" dirty="0"/>
              <a:t>Carbon Monoxide (CO)</a:t>
            </a:r>
          </a:p>
          <a:p>
            <a:r>
              <a:rPr lang="en-US" dirty="0"/>
              <a:t>Hydrocarbons </a:t>
            </a:r>
          </a:p>
          <a:p>
            <a:r>
              <a:rPr lang="en-US" dirty="0"/>
              <a:t>Nitrogen Oxides (NO</a:t>
            </a:r>
            <a:r>
              <a:rPr lang="en-US" baseline="-25000" dirty="0"/>
              <a:t>x</a:t>
            </a:r>
            <a:r>
              <a:rPr lang="en-US" dirty="0"/>
              <a:t>)</a:t>
            </a:r>
          </a:p>
          <a:p>
            <a:r>
              <a:rPr lang="en-US" dirty="0"/>
              <a:t>Particulate Matter</a:t>
            </a:r>
          </a:p>
          <a:p>
            <a:pPr lvl="1"/>
            <a:r>
              <a:rPr lang="en-US" dirty="0"/>
              <a:t>PM</a:t>
            </a:r>
            <a:r>
              <a:rPr lang="en-US" baseline="-25000" dirty="0"/>
              <a:t>2.5</a:t>
            </a:r>
          </a:p>
          <a:p>
            <a:pPr lvl="1"/>
            <a:r>
              <a:rPr lang="en-US" dirty="0"/>
              <a:t>PM</a:t>
            </a:r>
            <a:r>
              <a:rPr lang="en-US" baseline="-25000" dirty="0"/>
              <a:t>10</a:t>
            </a:r>
          </a:p>
          <a:p>
            <a:r>
              <a:rPr lang="en-US" dirty="0"/>
              <a:t>Air Toxics</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pPr lvl="0"/>
            <a:r>
              <a:rPr lang="en-US" dirty="0"/>
              <a:t>Traffic-related air pollutants</a:t>
            </a:r>
          </a:p>
        </p:txBody>
      </p:sp>
      <p:sp>
        <p:nvSpPr>
          <p:cNvPr id="6" name="Arrow: Right 5">
            <a:extLst>
              <a:ext uri="{FF2B5EF4-FFF2-40B4-BE49-F238E27FC236}">
                <a16:creationId xmlns:a16="http://schemas.microsoft.com/office/drawing/2014/main" id="{8975F45E-C331-433D-AF27-D38F3CE2906B}"/>
              </a:ext>
            </a:extLst>
          </p:cNvPr>
          <p:cNvSpPr/>
          <p:nvPr/>
        </p:nvSpPr>
        <p:spPr>
          <a:xfrm>
            <a:off x="4581105" y="1702106"/>
            <a:ext cx="2741289" cy="2313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C1A085AD-CDB6-4E0C-AB6F-D8197D2AE429}"/>
              </a:ext>
            </a:extLst>
          </p:cNvPr>
          <p:cNvSpPr/>
          <p:nvPr/>
        </p:nvSpPr>
        <p:spPr>
          <a:xfrm>
            <a:off x="4581107" y="2260629"/>
            <a:ext cx="2741288" cy="2313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711EE03F-19F8-4E75-B3E2-2A2C23D0E632}"/>
              </a:ext>
            </a:extLst>
          </p:cNvPr>
          <p:cNvSpPr/>
          <p:nvPr/>
        </p:nvSpPr>
        <p:spPr>
          <a:xfrm>
            <a:off x="4581105" y="2819151"/>
            <a:ext cx="2741288" cy="2595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1886124C-3BD9-4E44-B0DD-971028225863}"/>
              </a:ext>
            </a:extLst>
          </p:cNvPr>
          <p:cNvSpPr/>
          <p:nvPr/>
        </p:nvSpPr>
        <p:spPr>
          <a:xfrm>
            <a:off x="2577948" y="3665351"/>
            <a:ext cx="4744446" cy="2059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69EEF98A-27AE-47BA-B707-1C24F9AD5564}"/>
              </a:ext>
            </a:extLst>
          </p:cNvPr>
          <p:cNvSpPr/>
          <p:nvPr/>
        </p:nvSpPr>
        <p:spPr>
          <a:xfrm>
            <a:off x="2577948" y="4095496"/>
            <a:ext cx="4744446" cy="2313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12">
            <a:extLst>
              <a:ext uri="{FF2B5EF4-FFF2-40B4-BE49-F238E27FC236}">
                <a16:creationId xmlns:a16="http://schemas.microsoft.com/office/drawing/2014/main" id="{7018FD68-F6EF-4794-96F6-5C0FF7D152F5}"/>
              </a:ext>
            </a:extLst>
          </p:cNvPr>
          <p:cNvSpPr/>
          <p:nvPr/>
        </p:nvSpPr>
        <p:spPr>
          <a:xfrm>
            <a:off x="2577946" y="4551043"/>
            <a:ext cx="4744447" cy="2313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C29D4E4-71A1-4CFC-AAA7-6300C587713A}"/>
              </a:ext>
            </a:extLst>
          </p:cNvPr>
          <p:cNvSpPr txBox="1"/>
          <p:nvPr/>
        </p:nvSpPr>
        <p:spPr>
          <a:xfrm>
            <a:off x="7469436" y="1576908"/>
            <a:ext cx="3764171" cy="523220"/>
          </a:xfrm>
          <a:prstGeom prst="rect">
            <a:avLst/>
          </a:prstGeom>
          <a:noFill/>
        </p:spPr>
        <p:txBody>
          <a:bodyPr wrap="square" rtlCol="0">
            <a:spAutoFit/>
          </a:bodyPr>
          <a:lstStyle/>
          <a:p>
            <a:r>
              <a:rPr lang="en-US" sz="2800" dirty="0"/>
              <a:t>Incomplete Combustion</a:t>
            </a:r>
          </a:p>
        </p:txBody>
      </p:sp>
      <p:sp>
        <p:nvSpPr>
          <p:cNvPr id="16" name="TextBox 15">
            <a:extLst>
              <a:ext uri="{FF2B5EF4-FFF2-40B4-BE49-F238E27FC236}">
                <a16:creationId xmlns:a16="http://schemas.microsoft.com/office/drawing/2014/main" id="{DF13B99E-EF64-4507-880D-A441092F73E4}"/>
              </a:ext>
            </a:extLst>
          </p:cNvPr>
          <p:cNvSpPr txBox="1"/>
          <p:nvPr/>
        </p:nvSpPr>
        <p:spPr>
          <a:xfrm>
            <a:off x="7469436" y="2122829"/>
            <a:ext cx="3764171" cy="523220"/>
          </a:xfrm>
          <a:prstGeom prst="rect">
            <a:avLst/>
          </a:prstGeom>
          <a:noFill/>
        </p:spPr>
        <p:txBody>
          <a:bodyPr wrap="square" rtlCol="0">
            <a:spAutoFit/>
          </a:bodyPr>
          <a:lstStyle/>
          <a:p>
            <a:r>
              <a:rPr lang="en-US" sz="2800" dirty="0"/>
              <a:t>Incomplete Combustion</a:t>
            </a:r>
          </a:p>
        </p:txBody>
      </p:sp>
      <p:sp>
        <p:nvSpPr>
          <p:cNvPr id="17" name="TextBox 16">
            <a:extLst>
              <a:ext uri="{FF2B5EF4-FFF2-40B4-BE49-F238E27FC236}">
                <a16:creationId xmlns:a16="http://schemas.microsoft.com/office/drawing/2014/main" id="{08293F80-DBE5-4288-BE35-89F7C708331D}"/>
              </a:ext>
            </a:extLst>
          </p:cNvPr>
          <p:cNvSpPr txBox="1"/>
          <p:nvPr/>
        </p:nvSpPr>
        <p:spPr>
          <a:xfrm>
            <a:off x="7469436" y="2676459"/>
            <a:ext cx="4722564" cy="523220"/>
          </a:xfrm>
          <a:prstGeom prst="rect">
            <a:avLst/>
          </a:prstGeom>
          <a:noFill/>
        </p:spPr>
        <p:txBody>
          <a:bodyPr wrap="square" rtlCol="0">
            <a:spAutoFit/>
          </a:bodyPr>
          <a:lstStyle/>
          <a:p>
            <a:r>
              <a:rPr lang="en-US" sz="2800" dirty="0"/>
              <a:t>High Temperature Combustion</a:t>
            </a:r>
          </a:p>
        </p:txBody>
      </p:sp>
      <p:sp>
        <p:nvSpPr>
          <p:cNvPr id="18" name="TextBox 17">
            <a:extLst>
              <a:ext uri="{FF2B5EF4-FFF2-40B4-BE49-F238E27FC236}">
                <a16:creationId xmlns:a16="http://schemas.microsoft.com/office/drawing/2014/main" id="{212110B2-7491-41C7-99C6-6BAB7CD5501C}"/>
              </a:ext>
            </a:extLst>
          </p:cNvPr>
          <p:cNvSpPr txBox="1"/>
          <p:nvPr/>
        </p:nvSpPr>
        <p:spPr>
          <a:xfrm>
            <a:off x="7469436" y="3527987"/>
            <a:ext cx="4722564" cy="523220"/>
          </a:xfrm>
          <a:prstGeom prst="rect">
            <a:avLst/>
          </a:prstGeom>
          <a:noFill/>
        </p:spPr>
        <p:txBody>
          <a:bodyPr wrap="square" rtlCol="0">
            <a:spAutoFit/>
          </a:bodyPr>
          <a:lstStyle/>
          <a:p>
            <a:r>
              <a:rPr lang="en-US" sz="2800" dirty="0"/>
              <a:t>Combustion Chemistry &amp; Wear</a:t>
            </a:r>
          </a:p>
        </p:txBody>
      </p:sp>
      <p:sp>
        <p:nvSpPr>
          <p:cNvPr id="19" name="TextBox 18">
            <a:extLst>
              <a:ext uri="{FF2B5EF4-FFF2-40B4-BE49-F238E27FC236}">
                <a16:creationId xmlns:a16="http://schemas.microsoft.com/office/drawing/2014/main" id="{9EF1CB59-B2CF-481F-8499-C8293B70C632}"/>
              </a:ext>
            </a:extLst>
          </p:cNvPr>
          <p:cNvSpPr txBox="1"/>
          <p:nvPr/>
        </p:nvSpPr>
        <p:spPr>
          <a:xfrm>
            <a:off x="7469436" y="3970784"/>
            <a:ext cx="3764171" cy="523220"/>
          </a:xfrm>
          <a:prstGeom prst="rect">
            <a:avLst/>
          </a:prstGeom>
          <a:noFill/>
        </p:spPr>
        <p:txBody>
          <a:bodyPr wrap="square" rtlCol="0">
            <a:spAutoFit/>
          </a:bodyPr>
          <a:lstStyle/>
          <a:p>
            <a:r>
              <a:rPr lang="en-US" sz="2800" dirty="0"/>
              <a:t>Tire &amp; Brake Wear</a:t>
            </a:r>
          </a:p>
        </p:txBody>
      </p:sp>
      <p:sp>
        <p:nvSpPr>
          <p:cNvPr id="20" name="TextBox 19">
            <a:extLst>
              <a:ext uri="{FF2B5EF4-FFF2-40B4-BE49-F238E27FC236}">
                <a16:creationId xmlns:a16="http://schemas.microsoft.com/office/drawing/2014/main" id="{A56B1B91-3DD3-4F00-8DB9-FAE432D3C1FC}"/>
              </a:ext>
            </a:extLst>
          </p:cNvPr>
          <p:cNvSpPr txBox="1"/>
          <p:nvPr/>
        </p:nvSpPr>
        <p:spPr>
          <a:xfrm>
            <a:off x="7469436" y="4405318"/>
            <a:ext cx="3764171" cy="523220"/>
          </a:xfrm>
          <a:prstGeom prst="rect">
            <a:avLst/>
          </a:prstGeom>
          <a:noFill/>
        </p:spPr>
        <p:txBody>
          <a:bodyPr wrap="square" rtlCol="0">
            <a:spAutoFit/>
          </a:bodyPr>
          <a:lstStyle/>
          <a:p>
            <a:r>
              <a:rPr lang="en-US" sz="2800" dirty="0"/>
              <a:t>Engine Wear and Fuel</a:t>
            </a:r>
          </a:p>
        </p:txBody>
      </p:sp>
    </p:spTree>
    <p:extLst>
      <p:ext uri="{BB962C8B-B14F-4D97-AF65-F5344CB8AC3E}">
        <p14:creationId xmlns:p14="http://schemas.microsoft.com/office/powerpoint/2010/main" val="1063021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5475384" y="1539775"/>
            <a:ext cx="5581729" cy="4551180"/>
          </a:xfrm>
        </p:spPr>
        <p:txBody>
          <a:bodyPr>
            <a:normAutofit lnSpcReduction="10000"/>
          </a:bodyPr>
          <a:lstStyle/>
          <a:p>
            <a:r>
              <a:rPr lang="en-US" dirty="0"/>
              <a:t>For pure gasoline/petrol a 14.7:1 air to fuel ratio (AFR) allows complete combustion of the fuel with no excess of either component (stoichiometric ratio).</a:t>
            </a:r>
          </a:p>
          <a:p>
            <a:r>
              <a:rPr lang="en-US" dirty="0"/>
              <a:t>Lower AFR result in higher “engine out” emission of HC and CO while higher AFR increase NOx.</a:t>
            </a:r>
          </a:p>
          <a:p>
            <a:r>
              <a:rPr lang="en-US" dirty="0"/>
              <a:t>The best tailpipe emissions with a catalytic convertor are achieved from a well mixed air/fuel mixture at a stoichiometric ratio  </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Emissions vs. Air to Fuel Ratio </a:t>
            </a:r>
          </a:p>
        </p:txBody>
      </p:sp>
      <p:pic>
        <p:nvPicPr>
          <p:cNvPr id="5" name="Snagit_SNG81B">
            <a:extLst>
              <a:ext uri="{FF2B5EF4-FFF2-40B4-BE49-F238E27FC236}">
                <a16:creationId xmlns:a16="http://schemas.microsoft.com/office/drawing/2014/main" id="{C483B387-10C9-450C-ACB0-F344642343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422" y="1325234"/>
            <a:ext cx="4966838" cy="4980263"/>
          </a:xfrm>
          <a:prstGeom prst="rect">
            <a:avLst/>
          </a:prstGeom>
        </p:spPr>
      </p:pic>
      <p:sp>
        <p:nvSpPr>
          <p:cNvPr id="6" name="TextBox 5">
            <a:extLst>
              <a:ext uri="{FF2B5EF4-FFF2-40B4-BE49-F238E27FC236}">
                <a16:creationId xmlns:a16="http://schemas.microsoft.com/office/drawing/2014/main" id="{70DAE253-E7E5-4904-9737-59D4FFA2D4AE}"/>
              </a:ext>
            </a:extLst>
          </p:cNvPr>
          <p:cNvSpPr txBox="1"/>
          <p:nvPr/>
        </p:nvSpPr>
        <p:spPr>
          <a:xfrm>
            <a:off x="451692" y="6365246"/>
            <a:ext cx="4209807" cy="246221"/>
          </a:xfrm>
          <a:prstGeom prst="rect">
            <a:avLst/>
          </a:prstGeom>
          <a:noFill/>
        </p:spPr>
        <p:txBody>
          <a:bodyPr wrap="none" rtlCol="0">
            <a:spAutoFit/>
          </a:bodyPr>
          <a:lstStyle/>
          <a:p>
            <a:r>
              <a:rPr lang="en-US" sz="1000" dirty="0"/>
              <a:t>https://x-engineer.org/automotive-engineering/internal-combustion-engines</a:t>
            </a:r>
          </a:p>
        </p:txBody>
      </p:sp>
    </p:spTree>
    <p:extLst>
      <p:ext uri="{BB962C8B-B14F-4D97-AF65-F5344CB8AC3E}">
        <p14:creationId xmlns:p14="http://schemas.microsoft.com/office/powerpoint/2010/main" val="2308157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38200" y="1408950"/>
            <a:ext cx="10515600" cy="4771129"/>
          </a:xfrm>
        </p:spPr>
        <p:txBody>
          <a:bodyPr>
            <a:normAutofit fontScale="85000" lnSpcReduction="20000"/>
          </a:bodyPr>
          <a:lstStyle/>
          <a:p>
            <a:r>
              <a:rPr lang="en-US" dirty="0"/>
              <a:t>Crude oil is a mixture of hundreds of different compounds </a:t>
            </a:r>
          </a:p>
          <a:p>
            <a:pPr lvl="1"/>
            <a:r>
              <a:rPr lang="en-US" dirty="0"/>
              <a:t>While mostly carbon by mass, crude oil may contain significant quantities of sulfur (sour crudes), phosphorus and other compounds. </a:t>
            </a:r>
          </a:p>
          <a:p>
            <a:pPr lvl="1"/>
            <a:r>
              <a:rPr lang="en-US" dirty="0"/>
              <a:t>Crude oils may differ significantly in the average molecular weight of its hydrocarbon compounds (light vs. heavy crudes) but most of these compounds are far heavier than those in either gasoline or Diesel fuel</a:t>
            </a:r>
          </a:p>
          <a:p>
            <a:pPr lvl="1"/>
            <a:r>
              <a:rPr lang="en-US" dirty="0"/>
              <a:t>Refiners separate these compounds through the process of distillation (i.e. lighter compounds of the same type have lower boiling point temperatures) and create more valuable compounds by both breaking compounds apart (cracking) and assembling new compounds through the addition of hydrogen or other compounds (reforming)</a:t>
            </a:r>
          </a:p>
          <a:p>
            <a:pPr lvl="1"/>
            <a:r>
              <a:rPr lang="en-US" dirty="0"/>
              <a:t>During this process, refiners must remove impurities (e.g. sulfur and trace metals) to meet the specifications for motor fuels</a:t>
            </a:r>
          </a:p>
          <a:p>
            <a:r>
              <a:rPr lang="en-US" dirty="0"/>
              <a:t>Motor fuels including gasoline/petrol and Diesel fuel are composed almost entirely of relatively low molecular weight hydrocarbons. </a:t>
            </a:r>
          </a:p>
          <a:p>
            <a:pPr lvl="1"/>
            <a:r>
              <a:rPr lang="en-US" dirty="0"/>
              <a:t>The hydrocarbons in Diesel fuel are roughly twice the molecular weight of those in gasoline</a:t>
            </a:r>
          </a:p>
          <a:p>
            <a:pPr lvl="1"/>
            <a:r>
              <a:rPr lang="en-US" dirty="0"/>
              <a:t>Whereas the hydrocarbons in gasoline/petrol may contain many compounds with double bonds, those in Diesel fuel contain many more compounds with only single bonds (saturated compounds)</a:t>
            </a:r>
          </a:p>
          <a:p>
            <a:pPr lvl="1"/>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pPr lvl="0"/>
            <a:r>
              <a:rPr lang="en-US" dirty="0"/>
              <a:t>Production of Petroleum Based Fuels</a:t>
            </a:r>
          </a:p>
        </p:txBody>
      </p:sp>
    </p:spTree>
    <p:extLst>
      <p:ext uri="{BB962C8B-B14F-4D97-AF65-F5344CB8AC3E}">
        <p14:creationId xmlns:p14="http://schemas.microsoft.com/office/powerpoint/2010/main" val="842257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557561" y="1356620"/>
            <a:ext cx="11251579" cy="4984219"/>
          </a:xfrm>
        </p:spPr>
        <p:txBody>
          <a:bodyPr>
            <a:normAutofit lnSpcReduction="10000"/>
          </a:bodyPr>
          <a:lstStyle/>
          <a:p>
            <a:r>
              <a:rPr lang="en-US" sz="2400" dirty="0"/>
              <a:t>Although combustion requires both a fuel (e.g. gasoline/petrol or Diesel fuel) and an oxidizer (e.g. the oxygen in air) “something else” is required to get the combustion process started.</a:t>
            </a:r>
          </a:p>
          <a:p>
            <a:r>
              <a:rPr lang="en-US" sz="2400" dirty="0"/>
              <a:t>That “something else” is the presence of “free radicals”, highly reactive compounds with an unpaired electron. </a:t>
            </a:r>
          </a:p>
          <a:p>
            <a:r>
              <a:rPr lang="en-US" sz="2400" dirty="0"/>
              <a:t>In the case of motor fuel combustion these free radicals are formed at high temperatures by the thermal degradation of other compounds (e.g. water or components of the fuel).</a:t>
            </a:r>
          </a:p>
          <a:p>
            <a:r>
              <a:rPr lang="en-US" sz="2400" dirty="0"/>
              <a:t>The most important of these free radicals is the hydroxyl radical (OH</a:t>
            </a:r>
            <a:r>
              <a:rPr lang="en-US" sz="2400" baseline="30000" dirty="0"/>
              <a:t>*</a:t>
            </a:r>
            <a:r>
              <a:rPr lang="en-US" sz="2400" dirty="0"/>
              <a:t>) that can rapidly remove a proton from a hydrocarbon compound to produce water (H</a:t>
            </a:r>
            <a:r>
              <a:rPr lang="en-US" sz="2400" baseline="-25000" dirty="0"/>
              <a:t>2</a:t>
            </a:r>
            <a:r>
              <a:rPr lang="en-US" sz="2400" dirty="0"/>
              <a:t>O) resulting in the release of a substantial quantity of energy and creating a new radical.</a:t>
            </a:r>
          </a:p>
          <a:p>
            <a:pPr lvl="2"/>
            <a:r>
              <a:rPr lang="en-US" dirty="0"/>
              <a:t>OH* + RH  </a:t>
            </a:r>
            <a:r>
              <a:rPr lang="en-US" dirty="0">
                <a:sym typeface="Wingdings" panose="05000000000000000000" pitchFamily="2" charset="2"/>
              </a:rPr>
              <a:t> </a:t>
            </a:r>
            <a:r>
              <a:rPr lang="en-US" dirty="0"/>
              <a:t>H</a:t>
            </a:r>
            <a:r>
              <a:rPr lang="en-US" baseline="-25000" dirty="0"/>
              <a:t>2</a:t>
            </a:r>
            <a:r>
              <a:rPr lang="en-US" dirty="0"/>
              <a:t>O + R* + Heat</a:t>
            </a:r>
          </a:p>
          <a:p>
            <a:pPr lvl="2"/>
            <a:r>
              <a:rPr lang="en-US" dirty="0"/>
              <a:t>R* + O</a:t>
            </a:r>
            <a:r>
              <a:rPr lang="en-US" baseline="-25000" dirty="0"/>
              <a:t>2 </a:t>
            </a:r>
            <a:r>
              <a:rPr lang="en-US" dirty="0">
                <a:sym typeface="Wingdings" panose="05000000000000000000" pitchFamily="2" charset="2"/>
              </a:rPr>
              <a:t> Products + OH* + Heat</a:t>
            </a:r>
          </a:p>
          <a:p>
            <a:pPr lvl="2"/>
            <a:r>
              <a:rPr lang="en-US" dirty="0">
                <a:sym typeface="Wingdings" panose="05000000000000000000" pitchFamily="2" charset="2"/>
              </a:rPr>
              <a:t>Products + </a:t>
            </a:r>
            <a:r>
              <a:rPr lang="en-US" dirty="0"/>
              <a:t>O</a:t>
            </a:r>
            <a:r>
              <a:rPr lang="en-US" baseline="-25000" dirty="0"/>
              <a:t>2 </a:t>
            </a:r>
            <a:r>
              <a:rPr lang="en-US" dirty="0"/>
              <a:t> (+OH*) </a:t>
            </a:r>
            <a:r>
              <a:rPr lang="en-US" dirty="0">
                <a:sym typeface="Wingdings" panose="05000000000000000000" pitchFamily="2" charset="2"/>
              </a:rPr>
              <a:t> </a:t>
            </a:r>
            <a:r>
              <a:rPr lang="en-US" dirty="0"/>
              <a:t>H</a:t>
            </a:r>
            <a:r>
              <a:rPr lang="en-US" baseline="-25000" dirty="0"/>
              <a:t>2</a:t>
            </a:r>
            <a:r>
              <a:rPr lang="en-US" dirty="0"/>
              <a:t>O + CO</a:t>
            </a:r>
            <a:r>
              <a:rPr lang="en-US" baseline="-25000" dirty="0"/>
              <a:t>2</a:t>
            </a:r>
            <a:r>
              <a:rPr lang="en-US" dirty="0"/>
              <a:t> + Heat</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Combustion of Petroleum Based Fuels</a:t>
            </a:r>
          </a:p>
        </p:txBody>
      </p:sp>
    </p:spTree>
    <p:extLst>
      <p:ext uri="{BB962C8B-B14F-4D97-AF65-F5344CB8AC3E}">
        <p14:creationId xmlns:p14="http://schemas.microsoft.com/office/powerpoint/2010/main" val="678840354"/>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425B2A"/>
      </a:dk2>
      <a:lt2>
        <a:srgbClr val="E7E6E6"/>
      </a:lt2>
      <a:accent1>
        <a:srgbClr val="AECE3F"/>
      </a:accent1>
      <a:accent2>
        <a:srgbClr val="A0B73A"/>
      </a:accent2>
      <a:accent3>
        <a:srgbClr val="A5A5A5"/>
      </a:accent3>
      <a:accent4>
        <a:srgbClr val="FFC000"/>
      </a:accent4>
      <a:accent5>
        <a:srgbClr val="D4F0FF"/>
      </a:accent5>
      <a:accent6>
        <a:srgbClr val="AAD0D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1725</TotalTime>
  <Words>6855</Words>
  <Application>Microsoft Office PowerPoint</Application>
  <PresentationFormat>Widescreen</PresentationFormat>
  <Paragraphs>345</Paragraphs>
  <Slides>24</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Cambria Math</vt:lpstr>
      <vt:lpstr>Office Theme</vt:lpstr>
      <vt:lpstr>PowerPoint Presentation</vt:lpstr>
      <vt:lpstr>Lecture #2: Traffic-Related Air Pollution</vt:lpstr>
      <vt:lpstr>Sources of Air Pollution Emissions</vt:lpstr>
      <vt:lpstr>Highway Vehicle Emissions</vt:lpstr>
      <vt:lpstr>Traffic-related air pollutants</vt:lpstr>
      <vt:lpstr>Traffic-related air pollutants</vt:lpstr>
      <vt:lpstr>Emissions vs. Air to Fuel Ratio </vt:lpstr>
      <vt:lpstr>Production of Petroleum Based Fuels</vt:lpstr>
      <vt:lpstr>Combustion of Petroleum Based Fuels</vt:lpstr>
      <vt:lpstr>Spark Ignition vs. Compression Ignition Engines</vt:lpstr>
      <vt:lpstr>Estimating Emissions</vt:lpstr>
      <vt:lpstr>Activity Factors</vt:lpstr>
      <vt:lpstr>Estimating Vehicle Fleets</vt:lpstr>
      <vt:lpstr>Spatial Trends</vt:lpstr>
      <vt:lpstr>Temporal Trends in Traffic-Related Air Pollution</vt:lpstr>
      <vt:lpstr>Longer Term Temporal Trends</vt:lpstr>
      <vt:lpstr>Long-Term Trends in Heavy-Duty Emissions</vt:lpstr>
      <vt:lpstr>Critical Factors Affecting Observed Concentrations</vt:lpstr>
      <vt:lpstr>Source Apportionment</vt:lpstr>
      <vt:lpstr>Key Differences Compared to Air Pollutants from Other Sources</vt:lpstr>
      <vt:lpstr>Research Gaps and Future Directions</vt:lpstr>
      <vt:lpstr>Take-Home Messages</vt:lpstr>
      <vt:lpstr>List of Abbreviations</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Glazener, Andrew</dc:creator>
  <cp:lastModifiedBy>Rodgers, Michael O</cp:lastModifiedBy>
  <cp:revision>183</cp:revision>
  <dcterms:created xsi:type="dcterms:W3CDTF">2019-05-01T18:04:34Z</dcterms:created>
  <dcterms:modified xsi:type="dcterms:W3CDTF">2020-11-10T18:38:10Z</dcterms:modified>
</cp:coreProperties>
</file>