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45" r:id="rId2"/>
    <p:sldId id="446" r:id="rId3"/>
    <p:sldId id="457" r:id="rId4"/>
    <p:sldId id="466" r:id="rId5"/>
    <p:sldId id="467" r:id="rId6"/>
    <p:sldId id="468" r:id="rId7"/>
    <p:sldId id="485" r:id="rId8"/>
    <p:sldId id="486" r:id="rId9"/>
    <p:sldId id="482" r:id="rId10"/>
    <p:sldId id="483" r:id="rId11"/>
    <p:sldId id="484" r:id="rId12"/>
    <p:sldId id="469" r:id="rId13"/>
    <p:sldId id="470" r:id="rId14"/>
    <p:sldId id="310" r:id="rId15"/>
    <p:sldId id="262" r:id="rId16"/>
    <p:sldId id="263" r:id="rId17"/>
    <p:sldId id="471" r:id="rId18"/>
    <p:sldId id="487" r:id="rId19"/>
    <p:sldId id="472" r:id="rId20"/>
    <p:sldId id="473" r:id="rId21"/>
    <p:sldId id="474" r:id="rId22"/>
    <p:sldId id="475" r:id="rId23"/>
    <p:sldId id="476" r:id="rId24"/>
    <p:sldId id="480" r:id="rId25"/>
    <p:sldId id="488" r:id="rId26"/>
    <p:sldId id="489" r:id="rId27"/>
    <p:sldId id="481" r:id="rId28"/>
    <p:sldId id="459" r:id="rId29"/>
    <p:sldId id="460" r:id="rId30"/>
    <p:sldId id="461" r:id="rId31"/>
    <p:sldId id="462" r:id="rId32"/>
    <p:sldId id="463" r:id="rId33"/>
    <p:sldId id="4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79" d="100"/>
          <a:sy n="79" d="100"/>
        </p:scale>
        <p:origin x="411" y="51"/>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demand is strongly associated with where we live, work, shop, socialize and recreate. Thus, the design of cities has a substantial impact of how often and how far we travel and consequently the demands that we place on the transportation system. Transportation planning is normally conducted by organizations that have far-reaching authority for city and/or regional planning and thus can influence the design of the cities that they represent.  These metropolitan planning organizations (MPOs) or regional planning organization (for areas lacking an urbanized area of &gt;50,000 population) often control, or strongly influence, planning and zoning for areas within their jurisdiction and potentially have access to a range of tools that influence land use and thereby transportation demand.  For example, </a:t>
            </a:r>
            <a:r>
              <a:rPr lang="en-US" b="1" dirty="0"/>
              <a:t>Growth Management</a:t>
            </a:r>
            <a:r>
              <a:rPr lang="en-US" b="0" dirty="0"/>
              <a:t> refers to a range of tools that can control the rate and location where a city grows. These tools include </a:t>
            </a:r>
            <a:r>
              <a:rPr lang="en-US" b="0" i="1" dirty="0"/>
              <a:t>urban growth boundaries</a:t>
            </a:r>
            <a:r>
              <a:rPr lang="en-US" b="0" i="0" dirty="0"/>
              <a:t> beyond which city services will be provided or </a:t>
            </a:r>
            <a:r>
              <a:rPr lang="en-US" b="0" i="1" dirty="0"/>
              <a:t>limitations on building permits</a:t>
            </a:r>
            <a:r>
              <a:rPr lang="en-US" b="0" i="0" dirty="0"/>
              <a:t> that can control the rate of population growth to allow the transportation, and other urban systems, to “keep up” with this growth. Likewise, </a:t>
            </a:r>
            <a:r>
              <a:rPr lang="en-US" b="1" i="0" dirty="0"/>
              <a:t>Planning and Zoning </a:t>
            </a:r>
            <a:r>
              <a:rPr lang="en-US" b="0" i="0" dirty="0"/>
              <a:t>aims to separate certain types of land uses from each other. This tool can be very useful for concentrating goods movements (e.g. intermodal facilities) in certain locations within a city where they can be more effectively managed. </a:t>
            </a:r>
            <a:r>
              <a:rPr lang="en-US" b="1" i="0" dirty="0"/>
              <a:t>Phasing/Adequacy </a:t>
            </a:r>
            <a:r>
              <a:rPr lang="en-US" b="0" i="0" dirty="0"/>
              <a:t>is aimed at ensuring the all of the necessary elements of a project, including the transportation infrastructure, are in place and are of adequate capacity as the project is implemented. </a:t>
            </a:r>
            <a:r>
              <a:rPr lang="en-US" b="1" i="0" dirty="0"/>
              <a:t>Urban Design and Mixed-Use Development </a:t>
            </a:r>
            <a:r>
              <a:rPr lang="en-US" b="0" i="0" dirty="0"/>
              <a:t>aim to minimize travel distance by ensuring that shopping, recreational and educational facilities are located in close proximity to where people live or work. </a:t>
            </a:r>
            <a:r>
              <a:rPr lang="en-US" b="1" i="0" dirty="0"/>
              <a:t>Density </a:t>
            </a:r>
            <a:r>
              <a:rPr lang="en-US" b="0" i="0" dirty="0"/>
              <a:t>is an important consideration in effective mass transit systems by ensuring that a sufficient number of users can reach the transit system to be cost-effective.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65364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cities, roadways and other transportation systems have adequate capacity to carry the </a:t>
            </a:r>
            <a:r>
              <a:rPr lang="en-US" i="1" dirty="0"/>
              <a:t>average </a:t>
            </a:r>
            <a:r>
              <a:rPr lang="en-US" i="0" dirty="0"/>
              <a:t>demand that they face.  Congestion of these systems, and the resulting economic and environmental cost of the resulting delays, is therefore mostly associated with the </a:t>
            </a:r>
            <a:r>
              <a:rPr lang="en-US" i="1" dirty="0"/>
              <a:t>peak </a:t>
            </a:r>
            <a:r>
              <a:rPr lang="en-US" i="0" dirty="0"/>
              <a:t>demand on these systems. Planners can therefore improve the performance of the transportation system by efforts to eliminate unnecessary trips and/or spreading these trips out in time to minimize the peak demand on the system. </a:t>
            </a:r>
            <a:r>
              <a:rPr lang="en-US" b="1" i="0" dirty="0"/>
              <a:t>Alternative Work Schedules</a:t>
            </a:r>
            <a:r>
              <a:rPr lang="en-US" b="0" i="0" dirty="0"/>
              <a:t> have proven to be effective in many areas by staggering the times in which employees are expected to arrive at their work locations.  Similarly, </a:t>
            </a:r>
            <a:r>
              <a:rPr lang="en-US" b="1" i="0" dirty="0"/>
              <a:t>Alternative Work Locations</a:t>
            </a:r>
            <a:r>
              <a:rPr lang="en-US" b="0" i="0" dirty="0"/>
              <a:t> including telecommuting from the employee’s home on a periodic or permanent basis can reduce trips or minimize the distance between an employee’s residence and their work location. The COVID-19 pandemic has proven to be an excellent demonstration of how much alteration of work schedules or locations can impact urban congestion. </a:t>
            </a:r>
            <a:r>
              <a:rPr lang="en-US" b="1" i="0" dirty="0"/>
              <a:t>Employer Programs </a:t>
            </a:r>
            <a:r>
              <a:rPr lang="en-US" b="0" i="0" dirty="0"/>
              <a:t>are often used by employers to incentivize employees to carpool or use transit </a:t>
            </a:r>
            <a:r>
              <a:rPr lang="en-US" b="1" i="0" dirty="0"/>
              <a:t>(Alternative Modes).</a:t>
            </a:r>
            <a:r>
              <a:rPr lang="en-US" b="0" i="0" dirty="0"/>
              <a:t> For their part, many MPOs provide </a:t>
            </a:r>
            <a:r>
              <a:rPr lang="en-US" b="0" i="1" dirty="0"/>
              <a:t>guaranteed ride home </a:t>
            </a:r>
            <a:r>
              <a:rPr lang="en-US" b="0" i="0" dirty="0"/>
              <a:t>programs for employees enrolled in these Employer programs to ensure that these participants have the flexibility to meet unexpected transportation needs (e.g. needing to pick up a sick child from school).  Some transportation and/or planning organizations may offer other </a:t>
            </a:r>
            <a:r>
              <a:rPr lang="en-US" b="1" i="0" dirty="0"/>
              <a:t>Alternative Mode</a:t>
            </a:r>
            <a:r>
              <a:rPr lang="en-US" b="0" i="0" dirty="0"/>
              <a:t> programs for persons without access to Employer programs. For example, many Departments of Transportation offer various forms of carpool/vanpool programs to residents that commute long distances into a city. One of the most potent tools for influencing demand is through </a:t>
            </a:r>
            <a:r>
              <a:rPr lang="en-US" b="1" i="0" dirty="0"/>
              <a:t>Pricing </a:t>
            </a:r>
            <a:r>
              <a:rPr lang="en-US" b="0" i="0" dirty="0"/>
              <a:t>programs. For example, many toll roads may charge a higher “peak hour” rate to encourage users to avoid these periods. Similarly, many cities offer reduced parking rates if a user arrives before (or after) a specified time.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358381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element in the “value” triangle for transportation planning is its influence on economic development. Most major world cities have their origins as major transportation hubs and most begin their existence as oceanic ports or were located on navigable waterways as the railroad had not been invented when these cities first developed. Perhaps the first major city that owes its origin the railroad is Atlanta, Georgia which literally began its existence as the terminus for a railroad line although much of the development of Chicago can be attributed to its role as America’s foremost railroad hub. </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42101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direct discussions of the environmental impacts of transportation are provided in other lectures in this series. This slide summarizes some of these effects. In the U.S., mobile sources account for about half of the emissions of air toxics into the atmosphere (approximately 27% from on-road vehicles (cars and trucks) and 23% from non-road sources (aviation, rail, water, construction, agriculture, etc.). Transportation also contributes  a majority of the emissions of nitrogen oxides, particulate matter and volatile organic compounds although the exact fraction varies by location. Stormwater runoff from roads is a source of non-point source water pollution and elevated roadbeds can contribute significantly to local flooding conditions and erosion.  Vehicles and transportation infrastructure also have significant impacts on wildlife both due to direct collisions with motor vehicles as well as damage to habitat due to highway construction or subsequent impacts on migratory patterns or hydrology. </a:t>
            </a:r>
          </a:p>
          <a:p>
            <a:endParaRPr lang="en-US" dirty="0"/>
          </a:p>
          <a:p>
            <a:r>
              <a:rPr lang="en-US" dirty="0"/>
              <a:t>In terms of indirect effects, transportation contributes approximately one-third of the emissions of greenhouse gases (in terms of carbon dioxide equivalents) and a majority of the emissions of fine particulate matter. Collectively, greenhouse gases and particulate matters are referred to as Radiatively Important Trace Substances (RITS). If your students find this confusing, please feel free to change the slide to greenhouse gases. Transportation infrastructure can also impact local geomorphology (the shape of the Earth’s surface) due to “cut and fill” and can influence local microclimates, especially in mountainous areas.  Transportation infrastructure can also result in fragmentation of habitat and can have a major impact on apex predators that require large hunting ranges.  Transportation Infrastructure, including roadways and parking lots, are also major contributors to the development of urban heat islands.  </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365759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that shows the contribution of the transportation sector, mostly highway modes, to overall U.S. Greenhouse gas emissions. </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294843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that shows the impacts of transportation infrastructure on local hydrology</a:t>
            </a: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24846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illustrating the urban heat island effect</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25922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it is important that the planners for the various urban systems interact effectively to ensure that the systems for which they are responsible interact properly. The concept of “transportation conformity” was introduced into the Clean Air Act Amendments of 1990 to ensure that environmental and transportation planners were using the same assumptions regarding future transportation activity and economic growth.  Conformity had a “rocky start” in the 1990’s with several major cities (e.g. Atlanta, GA) losing federal highway funds since their transportation plans did not match up with their environmental compliance (state implementation) plans. By the early 2000’s, these discrepancies had largely disappeared as the planning process for both were largely conducted jointly. This is an example of a policy that introduced substantive changes into how both Transportation and Air Quality Management plans were formulated. </a:t>
            </a:r>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300454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instructors may find it useful to reintroduce this earlier slide to show how transportation data and performance measures are introduced into the planning process. </a:t>
            </a:r>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333178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relative importance of the various evaluation criteria will vary based on the type of project and the projected impacts.  For example, new construction is likely to require more evaluation of equity and environmental impacts than an infrastructure rehabilitation project would require. Likewise, some projects may be mandated by other requirements, for example funds for construction of a major facility may be required to be spent only on that facility. In this case, the evaluation process is between alternative ways of delivering the same project rather than between various projects. </a:t>
            </a:r>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261639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of course, discusses only a subset of potential data used in transportation planning. In practice, data requirements vary widely by type of project and specific legal requirements. For example, many safety improvements may require an evaluation of the expected reduction in crashes and/or serious injuries/deaths to evaluate the most effective way to spend limited funds. In this slide, “Travel Surveys” are meant to describe a range of local data collection efforts. These surveys, typically conducted by the MPO itself, aim to examine local attitudes and conditions. These may include surveys of employers, roadway users (e.g. trucking or delivery companies), as well a private citizens regarding their travel behavior, travel activity or plans for the future. The emissions modeling and inventory data are typically produced by state or local environmental compliance organizations and are used to meet the transportation conformity requirements of the Clean Air Act Amendments. </a:t>
            </a:r>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4091525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designed to show how transportation planning responsibilities are divided among the various levels of government in the United States federal system. Under this system, the federal level is responsible for overall regulations, much of the funding of the highway system and other elements of the transportation system (e.g. transportation safety, airports, motor trucking regulations, etc.) while delegating responsibility for the design, construction, operations and maintenance of the system to the States. For their part, the States coordinate with each other in the details of the connections between their jurisdictions as a part of the national highway system (i.e. the interstate network and the U.S. highway system) and provide the overall direction of planning process within their boundaries as well as coordinating their state highway network in cooperation with local authorities. Most of the detailed decisions regarding prioritization and implementation of transportation projects for non-state or federal facilities are, in turn, delegated to local decision makers with MPOs coordinating with various local governments (counties and municipalities) within their jurisdiction. Other counties, especially larger ones, tend to have similar tiered systems but the relative authority of the different levels can vary widely. </a:t>
            </a:r>
          </a:p>
        </p:txBody>
      </p:sp>
      <p:sp>
        <p:nvSpPr>
          <p:cNvPr id="4" name="Slide Number Placeholder 3"/>
          <p:cNvSpPr>
            <a:spLocks noGrp="1"/>
          </p:cNvSpPr>
          <p:nvPr>
            <p:ph type="sldNum" sz="quarter" idx="5"/>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61520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simplified version of the division of powers regarding transportation between the branches of the U.S. government at the federal level. For its part, the legislative branch provides the primary authorizing legislation for the allocation and expenditure of federal transportation funding derived from the federal motor fuels and excise taxes as well as certain other activities (e.g. some safety programs). Unlike annual federal budgets, these “reauthorization acts” (currently MAP-21 passed in June 2012 and since extended) last for several years and their expiration date is often extended until Congress decides to develop a new reauthorization bill becomes law. Transportation planning is also impacted by other laws (for example the Clean Water Act, the Clean Air Act and Amendments, as well as the National Environmental Policy Act that mandates Environmental Impact Evaluations and mandates a public involvement process in transportation planning decisions). These laws are expanded by regulations established the executive branch including the U.S. Department of Transportation (USDOT) and the Environmental Protection Agency (EPA) as well as other agencies (e.g. the National Highway Transportation Safety Administration). The exact administration of these laws and regulations are also influenced by court decisions within the Judiciary branch. As described earlier, many of the actual decisions under these acts are delegated to the States as shown in the arrows to the left. </a:t>
            </a:r>
          </a:p>
        </p:txBody>
      </p:sp>
      <p:sp>
        <p:nvSpPr>
          <p:cNvPr id="4" name="Slide Number Placeholder 3"/>
          <p:cNvSpPr>
            <a:spLocks noGrp="1"/>
          </p:cNvSpPr>
          <p:nvPr>
            <p:ph type="sldNum" sz="quarter" idx="5"/>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207949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each of the several States as well as U.S. Territories and the District of Columbia are subject to the same legal requirements, the exact methods by which they go about executing these responsibilities differ significantly. While no definitive statements can be made regarding these differences, large and more populous states tend to delegate more authority to local governments whereas, not surprisingly, smaller states tend to centralize more functions at the state level. </a:t>
            </a:r>
          </a:p>
        </p:txBody>
      </p:sp>
      <p:sp>
        <p:nvSpPr>
          <p:cNvPr id="4" name="Slide Number Placeholder 3"/>
          <p:cNvSpPr>
            <a:spLocks noGrp="1"/>
          </p:cNvSpPr>
          <p:nvPr>
            <p:ph type="sldNum" sz="quarter" idx="5"/>
          </p:nvPr>
        </p:nvSpPr>
        <p:spPr/>
        <p:txBody>
          <a:bodyPr/>
          <a:lstStyle/>
          <a:p>
            <a:fld id="{E8279E6D-00A9-4B64-8C3A-9DDF802CB60D}" type="slidenum">
              <a:rPr lang="en-US" smtClean="0"/>
              <a:t>23</a:t>
            </a:fld>
            <a:endParaRPr lang="en-US"/>
          </a:p>
        </p:txBody>
      </p:sp>
    </p:spTree>
    <p:extLst>
      <p:ext uri="{BB962C8B-B14F-4D97-AF65-F5344CB8AC3E}">
        <p14:creationId xmlns:p14="http://schemas.microsoft.com/office/powerpoint/2010/main" val="223188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 large extent in most countries, but especially in the United States, transportation planning and prioritization is delegated to local governments. This delegation facilitates more detailed examination of all of the aspects of a project, including specific details that may significantly alter the value, or perceived value, of a project to local residents. This local input can be both formal (e.g. through a public comment period) or informal (e.g. informal information sessions) and can range from highly-technical comments on the design of a project to general observations on the overall desirability of a project. These processes are inherently political in the classical sense, that is opposing values and opinions are resolved through a formal vetting process to reach a final decision. </a:t>
            </a:r>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52007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bicycle and pedestrian infrastructure has been a priority for European Nations for many decades, public interest and support for such infrastructure in the U.S. has been increasing steadily over time and many jurisdictions have adopted “complete streets” policies over the last ten to fifteen years. Similarly, many jurisdictions have developed significant long and short-term plans for significantly expanded networks of off-road multi-use pathways based on strong public support. The U.S. Federal “rails-to-trails” program has supported conversions of abandoned railroad right-of-way into a range of such pathways with many now extending dozens of kilometers. Support for transit is more problematic. While public support for transit is high, most jurisdictions are suffering from declining ridership and the long-term effect of ride-hailing services such as Uber and Lyft on long-term transit demand is, at best, uncertain. The introduction of self-driving (autonomous) vehicles onto the roadways also represents a number of challenges for transportation planners. While such vehicles are designed to operate on conventional roadways, their lane-keeping and navigation systems are likely to be more sensitive to the state-of-repair (e.g. the quality of lane markings) of the roadway system than conventional vehicles. This may result in an increased demand for maintenance of existing infrastructure in a time of level or declining budgets. </a:t>
            </a:r>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1278072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almost all states that have zoning ordinances, there is a formal process for seeking public input on zoning decisions. These typically occur in the form of public meetings that formally seek input from people potentially impacted by the decision.  Similarly, in most jurisdictions the development of both the RTP and TIP offers a period for formal public comment, mostly in written form. In the case of particular projects that have potential environmental impacts, the National Environmental Policy Act requires the relevant agency, typically a State or County Department of Transportation to hold both a formal public meeting and to solicit and accept written comments on the proposed design. Some jurisdictions also have formal public involvement processes in other contexts as well. </a:t>
            </a:r>
          </a:p>
          <a:p>
            <a:endParaRPr lang="en-US" dirty="0"/>
          </a:p>
          <a:p>
            <a:r>
              <a:rPr lang="en-US" dirty="0"/>
              <a:t>Beyond these legal requirements, many MPOs seek user input into the overall project development process. This input can be collected by a number of means, but largely aims at understanding existing and future concerns of particular transportation users in order to develop potential projects for evaluation. </a:t>
            </a:r>
          </a:p>
        </p:txBody>
      </p:sp>
      <p:sp>
        <p:nvSpPr>
          <p:cNvPr id="4" name="Slide Number Placeholder 3"/>
          <p:cNvSpPr>
            <a:spLocks noGrp="1"/>
          </p:cNvSpPr>
          <p:nvPr>
            <p:ph type="sldNum" sz="quarter" idx="5"/>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317885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context of the particular course, the instructor may wish to emphasis other elements of the discussion </a:t>
            </a:r>
            <a:r>
              <a:rPr lang="en-US"/>
              <a:t>as well.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27</a:t>
            </a:fld>
            <a:endParaRPr lang="en-US"/>
          </a:p>
        </p:txBody>
      </p:sp>
    </p:spTree>
    <p:extLst>
      <p:ext uri="{BB962C8B-B14F-4D97-AF65-F5344CB8AC3E}">
        <p14:creationId xmlns:p14="http://schemas.microsoft.com/office/powerpoint/2010/main" val="277139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Planners are also facing an increasingly polarized political environment where consensus on goals and objectives may be more difficult to achieve. While these challenges are significant, they are in no way unpresented. It is useful to remember that a century ago, most highways were unpaved, motor vehicles were much less common than today, and a much smaller fraction of the population lived in urban areas. Transportation planners have always faced challenges and will continue to do so for the foreseeable future. </a:t>
            </a:r>
          </a:p>
        </p:txBody>
      </p:sp>
      <p:sp>
        <p:nvSpPr>
          <p:cNvPr id="4" name="Slide Number Placeholder 3"/>
          <p:cNvSpPr>
            <a:spLocks noGrp="1"/>
          </p:cNvSpPr>
          <p:nvPr>
            <p:ph type="sldNum" sz="quarter" idx="10"/>
          </p:nvPr>
        </p:nvSpPr>
        <p:spPr/>
        <p:txBody>
          <a:bodyPr/>
          <a:lstStyle/>
          <a:p>
            <a:fld id="{E8279E6D-00A9-4B64-8C3A-9DDF802CB60D}" type="slidenum">
              <a:rPr lang="en-US" smtClean="0"/>
              <a:t>28</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introduction is designed to place the concept of transportation within the broader contest of the </a:t>
            </a:r>
            <a:r>
              <a:rPr lang="en-US" b="1" dirty="0"/>
              <a:t>Urban Systems </a:t>
            </a:r>
            <a:r>
              <a:rPr lang="en-US" b="0" dirty="0"/>
              <a:t>necessary to support human society. Transportation, broadly defined, makes up about one-sixth of the economy as is highly interactive with each of the other systems. With the exception of recreational travel, transportation is rarely the central element in any of these systems but rather plays a supporting role.  As such, students often fail to realize how failures within the transportation system are likely to impact virtually every are of their lives from the availability of food and other goods to their ability to play online video games (construction and maintenance of internet requires the use of literally millions of vehicles). In the next slide we will begin the discussion of the transportation planning process developed from the concept of three “core values” of a good transportation system.  One that provides mobility and accessibility for users; contributes to other systems (economic development), while ensuring environmental quality. </a:t>
            </a:r>
            <a:endParaRPr lang="en-US" b="1"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02764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designed to show the numerous interactions between needs, objectives and tools available in the planning process.  Beginning on the left, the Transportation “vision” seeks to balance the simultaneous interests of economic development, mobility and accessibility and preservation of the environment.  This balance is a close approximation to, and derived from, the “three-legged stool” of sustainable development (i.e. economic sustainability, environmental sustainability, and social sustainability). For students not familiar with these concepts, adding additional materials regarding sustainable development may be desirable.  Continuing through the diagram, this vision leads to particular goals and objectives within the transportation planning process. Evaluation of the current state of the transportation system, as well as current and future trends is based on particular “performance measures” selected to reflect the degree to which the systems performs relative to its objectives.  These “performance measures” can range from objective measures, such as travel time and congestion delays, to more subjective measures such as degrees of customer satisfaction. Through collection and analysis of data from various sources as well other sources of project ideas (e.g. new technologies or potential economic development needs), planners can develop a range of potential improvement strategies for the transportation system that can be evaluated for both their desirability and potential effectiveness. The evaluation (planning process) will typically also include an evaluation of the various tools available for implementation of the projects/plans as well as the timing and scope of these projects/plans based on available resources.  These evaluations are typically presented for both public comment and to decision makers for their approval and/or modifications. In the United States, these projects are required to be approved by designated authorities and organized into both long-range plans (regional transportation plan or RTP) and short-term plans (transportation improvement program or TIP) before implementation.  The upper arrows on the diagram show the continuous feedback between implemented projects/plans and system operations and planning.  </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540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“Value” cornerstones of the Transportation Planning process described in the previous slide is that of “Mobility and Accessibility”.  This concept relates to all types of movements within the economy and involves the movements of people, goods and the delivery of services. Given this definition, transportation impacts virtually every aspect of life and economic activity.  As a consequence, transportation is responsible for roughly one sixth of the world economy and the ability to effectively move people and goods and to efficiently deliver services is a major differentiator between economies. Very often, it is the lack of access to effective, reliable and efficient transportation that limits economic activity in developing countries. The transportation system itself is composed of three interacting systems. These are, vehicles, fuels and infrastructure. The transportation planning process described in this lecture is largely focused on ensuring the necessary infrastructure for the operation of vehicles and their fuel (energy) supply is available, reliable and effectively managed.  In the next slides we will be discussing the different users of the transportation system and the mechanisms available to ensure that transportation infrastructure is adequate to meet societal needs. </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177629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mobility is a social good.  Mobility allows individuals to move between locations for work (economic), shopping (both required and discretionary), social interactions, religious purposes, recreation and sight seeing, and a variety of other purposes.  While transportation is often equated to mobility, the concept of accessibility is also important. Lack of access to transportation vehicles, fuels or infrastructure can be, and is, an important consideration for social equity. Populations with limited transportation access are at a significant economic and social disadvantage to groups with better access. Thus, transportation planning must consider both mobility and accessibility in developing an equitable allocation of transportation resources.  That being said, there are often significant tradeoffs in considering both aspects together. For example,  construction of transportation infrastructure (e.g. and interstate highway) may significant increase mobility for certain users with reducing access to those services for others. </a:t>
            </a: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45980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individuals, especially in urban areas, often equate the transportation with personal mobility. However, from both an economic and human perspective the efficient movement of goods is an essential aspect of the transportation systems. From a human perspective, no large city is self sufficient in food, medicine, fuels and other goods and must be continually resupplied to allow city life to continue.  One the first impacts of natural or man-made disasters that impact the transportation systems is a widespread shortage of goods. </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270860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In addition to people and goods, an effective transportation system must consider the need to deliver both essential and desirable services to locations where they are needed. Fire, police and ambulance services are well known examples but the actual usage of transportation for services is much greater than normally realized.  Most home and commercial services (e.g. lawn and garden, plumbing, electrical) as well construction and maintenance (e.g. utility trucks) are other examples. </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260264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Transportation planners have a number of tools at their disposal to ensure that the transportation system can meet the needs for personal mobility, goods movement and service delivery. The first, and perhaps most obvious method, is in managing the supply (capacity) of the transportation system across all transportation modes.  Some, but not all, of these methods are listed in the slide. </a:t>
            </a:r>
            <a:r>
              <a:rPr lang="en-US" sz="900" b="1" dirty="0"/>
              <a:t>Highway Capacity </a:t>
            </a:r>
            <a:r>
              <a:rPr lang="en-US" sz="900" b="0" dirty="0"/>
              <a:t>includes the number of roadways, the number of vehicle lanes on these roadways and their network interconnectivity.  Highway capacity, perhaps more than any other area, demonstrates the tradeoffs between mobility and accessibility. Local roads have high accessibility (i.e. they are close to users and have many connections to other roads) but limited capacity, whereas interstate highways have limited access (i.e. only at dedicated locations) but can sustain high vehicle flows. Planners often try to balance these considerations by designing networks that take advantage of the best features of each roadway type. </a:t>
            </a:r>
            <a:r>
              <a:rPr lang="en-US" sz="900" b="1" dirty="0"/>
              <a:t>Bike and Pedestrian </a:t>
            </a:r>
            <a:r>
              <a:rPr lang="en-US" sz="900" b="0" dirty="0"/>
              <a:t>facilities provide energy efficient means to effectively provide personal mobility over smaller distances as well as providing recreational and sightseeing opportunities. </a:t>
            </a:r>
            <a:r>
              <a:rPr lang="en-US" sz="900" b="1" dirty="0"/>
              <a:t>Traffic Engineering</a:t>
            </a:r>
            <a:r>
              <a:rPr lang="en-US" sz="900" b="0" dirty="0"/>
              <a:t> ensures that signs, signals and other controls make the best and most productive use of roadway capacity while ensuring safe operations. </a:t>
            </a:r>
            <a:r>
              <a:rPr lang="en-US" sz="900" b="1" dirty="0"/>
              <a:t>System Operations</a:t>
            </a:r>
            <a:r>
              <a:rPr lang="en-US" sz="900" b="0" dirty="0"/>
              <a:t> aims to ensure that controllable interruptions in the transportation system are minimized including maintenance, incident response (e.g. removal of crashed or stalled vehicles), toll roads, and other activities. </a:t>
            </a:r>
            <a:r>
              <a:rPr lang="en-US" sz="900" b="1" dirty="0"/>
              <a:t>Intermodal Facilities and Services</a:t>
            </a:r>
            <a:r>
              <a:rPr lang="en-US" sz="900" b="0" dirty="0"/>
              <a:t> ensure that the goods movement systems operate as efficiently as possible. </a:t>
            </a:r>
            <a:r>
              <a:rPr lang="en-US" sz="900" b="1" dirty="0"/>
              <a:t>Transit Facilities and Services</a:t>
            </a:r>
            <a:r>
              <a:rPr lang="en-US" sz="900" b="0" dirty="0"/>
              <a:t> aim at using high-capacity vehicles to provide more efficient personal movements by reducing the number of roadway users and to provide an alternative means of personal mobility for those lacking access to vehicles. </a:t>
            </a:r>
            <a:r>
              <a:rPr lang="en-US" sz="900" b="1" dirty="0"/>
              <a:t>Intelligent Transportation Systems </a:t>
            </a:r>
            <a:r>
              <a:rPr lang="en-US" sz="900" b="0" dirty="0"/>
              <a:t>describe a range of technologies to improve vehicle movements by increasing the flow of information (e.g. variable message signs) to transportation system users. </a:t>
            </a:r>
            <a:endParaRPr lang="en-US" sz="900"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071341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37DEF-E81F-4E28-848C-1D2E2D52833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8D94B-5F51-4D3E-AAE2-49C78EC266EB}" type="slidenum">
              <a:rPr lang="en-US" smtClean="0"/>
              <a:t>‹#›</a:t>
            </a:fld>
            <a:endParaRPr lang="en-US"/>
          </a:p>
        </p:txBody>
      </p:sp>
    </p:spTree>
    <p:extLst>
      <p:ext uri="{BB962C8B-B14F-4D97-AF65-F5344CB8AC3E}">
        <p14:creationId xmlns:p14="http://schemas.microsoft.com/office/powerpoint/2010/main" val="145795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537DEF-E81F-4E28-848C-1D2E2D528330}"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8D94B-5F51-4D3E-AAE2-49C78EC266EB}" type="slidenum">
              <a:rPr lang="en-US" smtClean="0"/>
              <a:t>‹#›</a:t>
            </a:fld>
            <a:endParaRPr lang="en-US"/>
          </a:p>
        </p:txBody>
      </p:sp>
    </p:spTree>
    <p:extLst>
      <p:ext uri="{BB962C8B-B14F-4D97-AF65-F5344CB8AC3E}">
        <p14:creationId xmlns:p14="http://schemas.microsoft.com/office/powerpoint/2010/main" val="1346824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andall.guensler@ce.gatech.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Michael.rodgers@ce.gatech.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Planning to Meet Transportation Needs</a:t>
            </a:r>
          </a:p>
        </p:txBody>
      </p:sp>
      <p:sp>
        <p:nvSpPr>
          <p:cNvPr id="4" name="Rectangle 3">
            <a:extLst>
              <a:ext uri="{FF2B5EF4-FFF2-40B4-BE49-F238E27FC236}">
                <a16:creationId xmlns:a16="http://schemas.microsoft.com/office/drawing/2014/main" id="{FC98A47E-D558-45CD-AE4F-83A1C04F006C}"/>
              </a:ext>
            </a:extLst>
          </p:cNvPr>
          <p:cNvSpPr>
            <a:spLocks noChangeArrowheads="1"/>
          </p:cNvSpPr>
          <p:nvPr/>
        </p:nvSpPr>
        <p:spPr bwMode="auto">
          <a:xfrm>
            <a:off x="4991100" y="4021685"/>
            <a:ext cx="2209800" cy="1382713"/>
          </a:xfrm>
          <a:prstGeom prst="rect">
            <a:avLst/>
          </a:prstGeom>
          <a:ln>
            <a:noFill/>
            <a:headEnd/>
            <a:tailEnd/>
          </a:ln>
          <a:effectLst/>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Mobility </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and</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 Accessibility   </a:t>
            </a:r>
          </a:p>
        </p:txBody>
      </p:sp>
      <p:sp>
        <p:nvSpPr>
          <p:cNvPr id="5" name="AutoShape 2">
            <a:extLst>
              <a:ext uri="{FF2B5EF4-FFF2-40B4-BE49-F238E27FC236}">
                <a16:creationId xmlns:a16="http://schemas.microsoft.com/office/drawing/2014/main" id="{36C1CFF6-A0D6-4E30-8EC3-214F511AD2AD}"/>
              </a:ext>
            </a:extLst>
          </p:cNvPr>
          <p:cNvSpPr>
            <a:spLocks noChangeArrowheads="1"/>
          </p:cNvSpPr>
          <p:nvPr/>
        </p:nvSpPr>
        <p:spPr bwMode="auto">
          <a:xfrm>
            <a:off x="4076700" y="2232212"/>
            <a:ext cx="4038600" cy="3289871"/>
          </a:xfrm>
          <a:prstGeom prst="triangle">
            <a:avLst>
              <a:gd name="adj" fmla="val 49995"/>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endParaRPr lang="en-US" altLang="en-US"/>
          </a:p>
        </p:txBody>
      </p:sp>
      <p:sp>
        <p:nvSpPr>
          <p:cNvPr id="7" name="Rectangle 4">
            <a:extLst>
              <a:ext uri="{FF2B5EF4-FFF2-40B4-BE49-F238E27FC236}">
                <a16:creationId xmlns:a16="http://schemas.microsoft.com/office/drawing/2014/main" id="{40E4485F-15FC-4659-86D4-861924BC1968}"/>
              </a:ext>
            </a:extLst>
          </p:cNvPr>
          <p:cNvSpPr>
            <a:spLocks noChangeArrowheads="1"/>
          </p:cNvSpPr>
          <p:nvPr/>
        </p:nvSpPr>
        <p:spPr bwMode="auto">
          <a:xfrm rot="18120000">
            <a:off x="2680440" y="3474985"/>
            <a:ext cx="4013937" cy="4701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sz="2000" b="1" dirty="0"/>
              <a:t>  </a:t>
            </a:r>
            <a:r>
              <a:rPr lang="en-US" altLang="en-US" b="1" dirty="0">
                <a:solidFill>
                  <a:srgbClr val="FFFF66"/>
                </a:solidFill>
              </a:rPr>
              <a:t>SUPPLY MANAGEMENT</a:t>
            </a:r>
            <a:endParaRPr lang="en-US" altLang="en-US" b="1" dirty="0">
              <a:solidFill>
                <a:schemeClr val="tx1"/>
              </a:solidFill>
              <a:effectLst>
                <a:outerShdw blurRad="38100" dist="38100" dir="2700000" algn="tl">
                  <a:srgbClr val="69676D"/>
                </a:outerShdw>
              </a:effectLst>
            </a:endParaRPr>
          </a:p>
        </p:txBody>
      </p:sp>
      <p:sp>
        <p:nvSpPr>
          <p:cNvPr id="8" name="Rectangle 13">
            <a:extLst>
              <a:ext uri="{FF2B5EF4-FFF2-40B4-BE49-F238E27FC236}">
                <a16:creationId xmlns:a16="http://schemas.microsoft.com/office/drawing/2014/main" id="{9415418D-A9D0-4587-9C1E-5E366B473DA2}"/>
              </a:ext>
            </a:extLst>
          </p:cNvPr>
          <p:cNvSpPr>
            <a:spLocks noChangeArrowheads="1"/>
          </p:cNvSpPr>
          <p:nvPr/>
        </p:nvSpPr>
        <p:spPr bwMode="auto">
          <a:xfrm>
            <a:off x="1762910" y="1510744"/>
            <a:ext cx="3962400" cy="43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marL="228600" indent="-228600">
              <a:buFont typeface="Arial"/>
              <a:buChar char="•"/>
            </a:pPr>
            <a:r>
              <a:rPr lang="en-US" altLang="en-US" sz="2000" b="1" dirty="0">
                <a:solidFill>
                  <a:schemeClr val="accent2">
                    <a:lumMod val="25000"/>
                  </a:schemeClr>
                </a:solidFill>
                <a:latin typeface="Arial"/>
                <a:cs typeface="Arial"/>
              </a:rPr>
              <a:t>Intelligent Transportation Systems</a:t>
            </a:r>
          </a:p>
          <a:p>
            <a:pPr marL="228600" indent="-228600">
              <a:buFont typeface="Arial"/>
              <a:buChar char="•"/>
            </a:pPr>
            <a:r>
              <a:rPr lang="en-US" altLang="en-US" sz="2000" b="1" dirty="0">
                <a:solidFill>
                  <a:schemeClr val="accent2">
                    <a:lumMod val="25000"/>
                  </a:schemeClr>
                </a:solidFill>
                <a:latin typeface="Arial"/>
                <a:cs typeface="Arial"/>
              </a:rPr>
              <a:t>Transit Facilities</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and Services</a:t>
            </a:r>
          </a:p>
          <a:p>
            <a:pPr marL="228600" indent="-228600">
              <a:buFont typeface="Arial"/>
              <a:buChar char="•"/>
            </a:pPr>
            <a:r>
              <a:rPr lang="en-US" altLang="en-US" sz="2000" b="1" dirty="0">
                <a:solidFill>
                  <a:schemeClr val="accent2">
                    <a:lumMod val="25000"/>
                  </a:schemeClr>
                </a:solidFill>
                <a:latin typeface="Arial"/>
                <a:cs typeface="Arial"/>
              </a:rPr>
              <a:t>Intermodal Facilities</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and Services</a:t>
            </a:r>
          </a:p>
          <a:p>
            <a:pPr marL="228600" indent="-228600">
              <a:buFont typeface="Arial"/>
              <a:buChar char="•"/>
            </a:pPr>
            <a:r>
              <a:rPr lang="en-US" altLang="en-US" sz="2000" b="1" dirty="0">
                <a:solidFill>
                  <a:schemeClr val="accent2">
                    <a:lumMod val="25000"/>
                  </a:schemeClr>
                </a:solidFill>
                <a:latin typeface="Arial"/>
                <a:cs typeface="Arial"/>
              </a:rPr>
              <a:t>System Operations</a:t>
            </a:r>
          </a:p>
          <a:p>
            <a:pPr marL="228600" indent="-228600">
              <a:buFont typeface="Arial"/>
              <a:buChar char="•"/>
            </a:pPr>
            <a:r>
              <a:rPr lang="en-US" altLang="en-US" sz="2000" b="1" dirty="0">
                <a:solidFill>
                  <a:schemeClr val="accent2">
                    <a:lumMod val="25000"/>
                  </a:schemeClr>
                </a:solidFill>
                <a:latin typeface="Arial"/>
                <a:cs typeface="Arial"/>
              </a:rPr>
              <a:t>Traffic</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Engineering</a:t>
            </a:r>
          </a:p>
          <a:p>
            <a:pPr marL="228600" indent="-228600">
              <a:buFont typeface="Arial"/>
              <a:buChar char="•"/>
            </a:pPr>
            <a:r>
              <a:rPr lang="en-US" altLang="en-US" sz="2000" b="1" dirty="0">
                <a:solidFill>
                  <a:schemeClr val="accent2">
                    <a:lumMod val="25000"/>
                  </a:schemeClr>
                </a:solidFill>
                <a:latin typeface="Arial"/>
                <a:cs typeface="Arial"/>
              </a:rPr>
              <a:t>Bike and </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Pedestrian</a:t>
            </a:r>
          </a:p>
          <a:p>
            <a:pPr marL="228600" indent="-228600">
              <a:buFont typeface="Arial"/>
              <a:buChar char="•"/>
            </a:pPr>
            <a:r>
              <a:rPr lang="en-US" altLang="en-US" sz="2000" b="1" dirty="0">
                <a:solidFill>
                  <a:schemeClr val="accent2">
                    <a:lumMod val="25000"/>
                  </a:schemeClr>
                </a:solidFill>
                <a:latin typeface="Arial"/>
                <a:cs typeface="Arial"/>
              </a:rPr>
              <a:t>Highway </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Capacity</a:t>
            </a:r>
          </a:p>
          <a:p>
            <a:pPr marL="228600" indent="-228600">
              <a:buFont typeface="Arial"/>
              <a:buChar char="•"/>
            </a:pPr>
            <a:endParaRPr lang="en-US" altLang="en-US" sz="2000" b="1" dirty="0">
              <a:solidFill>
                <a:schemeClr val="accent2">
                  <a:lumMod val="25000"/>
                </a:schemeClr>
              </a:solidFill>
              <a:latin typeface="Arial"/>
              <a:cs typeface="Arial"/>
            </a:endParaRPr>
          </a:p>
        </p:txBody>
      </p:sp>
      <p:sp>
        <p:nvSpPr>
          <p:cNvPr id="2" name="TextBox 1">
            <a:extLst>
              <a:ext uri="{FF2B5EF4-FFF2-40B4-BE49-F238E27FC236}">
                <a16:creationId xmlns:a16="http://schemas.microsoft.com/office/drawing/2014/main" id="{08B8EFD7-A3AD-49AD-854A-485C193F3D8F}"/>
              </a:ext>
            </a:extLst>
          </p:cNvPr>
          <p:cNvSpPr txBox="1"/>
          <p:nvPr/>
        </p:nvSpPr>
        <p:spPr>
          <a:xfrm>
            <a:off x="838200" y="6462167"/>
            <a:ext cx="3221075" cy="369332"/>
          </a:xfrm>
          <a:prstGeom prst="rect">
            <a:avLst/>
          </a:prstGeom>
          <a:noFill/>
        </p:spPr>
        <p:txBody>
          <a:bodyPr wrap="none" rtlCol="0">
            <a:spAutoFit/>
          </a:bodyPr>
          <a:lstStyle/>
          <a:p>
            <a:r>
              <a:rPr lang="en-US" dirty="0"/>
              <a:t>Source: Meyer and Miller (2014)</a:t>
            </a:r>
          </a:p>
        </p:txBody>
      </p:sp>
      <p:sp>
        <p:nvSpPr>
          <p:cNvPr id="9" name="Rectangle 6">
            <a:extLst>
              <a:ext uri="{FF2B5EF4-FFF2-40B4-BE49-F238E27FC236}">
                <a16:creationId xmlns:a16="http://schemas.microsoft.com/office/drawing/2014/main" id="{FA1FAFBA-D43B-4145-AE15-4D1FC1A8DB92}"/>
              </a:ext>
            </a:extLst>
          </p:cNvPr>
          <p:cNvSpPr>
            <a:spLocks noChangeArrowheads="1"/>
          </p:cNvSpPr>
          <p:nvPr/>
        </p:nvSpPr>
        <p:spPr bwMode="auto">
          <a:xfrm rot="3540000">
            <a:off x="5357989" y="3463221"/>
            <a:ext cx="4168885" cy="464172"/>
          </a:xfrm>
          <a:prstGeom prst="rect">
            <a:avLst/>
          </a:prstGeom>
          <a:solidFill>
            <a:srgbClr val="1F5D99"/>
          </a:solidFill>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b="1" dirty="0">
                <a:solidFill>
                  <a:srgbClr val="FFFF66"/>
                </a:solidFill>
              </a:rPr>
              <a:t>LAND USE MANAGEMENT</a:t>
            </a:r>
            <a:endParaRPr lang="en-US" altLang="en-US" b="1" dirty="0">
              <a:effectLst>
                <a:outerShdw blurRad="38100" dist="38100" dir="2700000" algn="tl">
                  <a:srgbClr val="FFFFFF"/>
                </a:outerShdw>
              </a:effectLst>
            </a:endParaRPr>
          </a:p>
        </p:txBody>
      </p:sp>
      <p:sp>
        <p:nvSpPr>
          <p:cNvPr id="10" name="Rectangle 8">
            <a:extLst>
              <a:ext uri="{FF2B5EF4-FFF2-40B4-BE49-F238E27FC236}">
                <a16:creationId xmlns:a16="http://schemas.microsoft.com/office/drawing/2014/main" id="{D7FECA7B-A1D3-4BB5-9CE6-CB38CFC06283}"/>
              </a:ext>
            </a:extLst>
          </p:cNvPr>
          <p:cNvSpPr>
            <a:spLocks noChangeArrowheads="1"/>
          </p:cNvSpPr>
          <p:nvPr/>
        </p:nvSpPr>
        <p:spPr bwMode="auto">
          <a:xfrm>
            <a:off x="7505700" y="2765612"/>
            <a:ext cx="251671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a:solidFill>
                  <a:schemeClr val="accent6">
                    <a:lumMod val="50000"/>
                  </a:schemeClr>
                </a:solidFill>
                <a:latin typeface="Arial"/>
                <a:cs typeface="Arial"/>
              </a:rPr>
              <a:t>Planning &amp; Zoning</a:t>
            </a:r>
          </a:p>
        </p:txBody>
      </p:sp>
      <p:sp>
        <p:nvSpPr>
          <p:cNvPr id="11" name="Rectangle 10">
            <a:extLst>
              <a:ext uri="{FF2B5EF4-FFF2-40B4-BE49-F238E27FC236}">
                <a16:creationId xmlns:a16="http://schemas.microsoft.com/office/drawing/2014/main" id="{2C01D926-DD1B-4E5B-BE95-9C59AAEF8B4F}"/>
              </a:ext>
            </a:extLst>
          </p:cNvPr>
          <p:cNvSpPr>
            <a:spLocks noChangeArrowheads="1"/>
          </p:cNvSpPr>
          <p:nvPr/>
        </p:nvSpPr>
        <p:spPr bwMode="auto">
          <a:xfrm>
            <a:off x="8801100" y="4670612"/>
            <a:ext cx="120866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dirty="0">
                <a:solidFill>
                  <a:schemeClr val="accent6">
                    <a:lumMod val="50000"/>
                  </a:schemeClr>
                </a:solidFill>
                <a:latin typeface="Arial"/>
                <a:cs typeface="Arial"/>
              </a:rPr>
              <a:t>Density</a:t>
            </a:r>
          </a:p>
        </p:txBody>
      </p:sp>
      <p:sp>
        <p:nvSpPr>
          <p:cNvPr id="12" name="Rectangle 11">
            <a:extLst>
              <a:ext uri="{FF2B5EF4-FFF2-40B4-BE49-F238E27FC236}">
                <a16:creationId xmlns:a16="http://schemas.microsoft.com/office/drawing/2014/main" id="{33B6DE2D-D81E-4182-9892-9FE5F24BE206}"/>
              </a:ext>
            </a:extLst>
          </p:cNvPr>
          <p:cNvSpPr>
            <a:spLocks noChangeArrowheads="1"/>
          </p:cNvSpPr>
          <p:nvPr/>
        </p:nvSpPr>
        <p:spPr bwMode="auto">
          <a:xfrm>
            <a:off x="8496300" y="4213412"/>
            <a:ext cx="152926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a:solidFill>
                  <a:schemeClr val="accent6">
                    <a:lumMod val="50000"/>
                  </a:schemeClr>
                </a:solidFill>
                <a:latin typeface="Arial"/>
                <a:cs typeface="Arial"/>
              </a:rPr>
              <a:t>Mixed Use</a:t>
            </a:r>
          </a:p>
        </p:txBody>
      </p:sp>
      <p:sp>
        <p:nvSpPr>
          <p:cNvPr id="13" name="Rectangle 12">
            <a:extLst>
              <a:ext uri="{FF2B5EF4-FFF2-40B4-BE49-F238E27FC236}">
                <a16:creationId xmlns:a16="http://schemas.microsoft.com/office/drawing/2014/main" id="{9CF0ECFA-4853-4C37-951C-6A4CDFDCD56C}"/>
              </a:ext>
            </a:extLst>
          </p:cNvPr>
          <p:cNvSpPr>
            <a:spLocks noChangeArrowheads="1"/>
          </p:cNvSpPr>
          <p:nvPr/>
        </p:nvSpPr>
        <p:spPr bwMode="auto">
          <a:xfrm>
            <a:off x="8191500" y="3786375"/>
            <a:ext cx="192681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a:solidFill>
                  <a:schemeClr val="accent6">
                    <a:lumMod val="50000"/>
                  </a:schemeClr>
                </a:solidFill>
                <a:latin typeface="Arial"/>
                <a:cs typeface="Arial"/>
              </a:rPr>
              <a:t>Urban Design</a:t>
            </a:r>
          </a:p>
        </p:txBody>
      </p:sp>
      <p:sp>
        <p:nvSpPr>
          <p:cNvPr id="14" name="Text Box 28">
            <a:extLst>
              <a:ext uri="{FF2B5EF4-FFF2-40B4-BE49-F238E27FC236}">
                <a16:creationId xmlns:a16="http://schemas.microsoft.com/office/drawing/2014/main" id="{A2FEF3F5-4CE8-479E-AD5B-750FD52B4849}"/>
              </a:ext>
            </a:extLst>
          </p:cNvPr>
          <p:cNvSpPr txBox="1">
            <a:spLocks noChangeArrowheads="1"/>
          </p:cNvSpPr>
          <p:nvPr/>
        </p:nvSpPr>
        <p:spPr bwMode="auto">
          <a:xfrm>
            <a:off x="7200900" y="2232212"/>
            <a:ext cx="2800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dirty="0">
                <a:solidFill>
                  <a:schemeClr val="accent6">
                    <a:lumMod val="50000"/>
                  </a:schemeClr>
                </a:solidFill>
                <a:latin typeface="Arial"/>
                <a:cs typeface="Arial"/>
              </a:rPr>
              <a:t>Growth Management</a:t>
            </a:r>
            <a:endParaRPr lang="en-US" altLang="en-US" sz="2000" dirty="0">
              <a:solidFill>
                <a:schemeClr val="accent6">
                  <a:lumMod val="50000"/>
                </a:schemeClr>
              </a:solidFill>
              <a:latin typeface="Arial"/>
              <a:cs typeface="Arial"/>
            </a:endParaRPr>
          </a:p>
        </p:txBody>
      </p:sp>
      <p:sp>
        <p:nvSpPr>
          <p:cNvPr id="15" name="Rectangle 9">
            <a:extLst>
              <a:ext uri="{FF2B5EF4-FFF2-40B4-BE49-F238E27FC236}">
                <a16:creationId xmlns:a16="http://schemas.microsoft.com/office/drawing/2014/main" id="{6BD2E885-4530-4150-ADB5-E213116F3AF2}"/>
              </a:ext>
            </a:extLst>
          </p:cNvPr>
          <p:cNvSpPr>
            <a:spLocks noChangeArrowheads="1"/>
          </p:cNvSpPr>
          <p:nvPr/>
        </p:nvSpPr>
        <p:spPr bwMode="auto">
          <a:xfrm>
            <a:off x="7864487" y="3275993"/>
            <a:ext cx="258083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dirty="0">
                <a:solidFill>
                  <a:schemeClr val="accent6">
                    <a:lumMod val="50000"/>
                  </a:schemeClr>
                </a:solidFill>
                <a:latin typeface="Arial"/>
                <a:cs typeface="Arial"/>
              </a:rPr>
              <a:t>Phasing/Adequacy</a:t>
            </a:r>
          </a:p>
        </p:txBody>
      </p:sp>
    </p:spTree>
    <p:extLst>
      <p:ext uri="{BB962C8B-B14F-4D97-AF65-F5344CB8AC3E}">
        <p14:creationId xmlns:p14="http://schemas.microsoft.com/office/powerpoint/2010/main" val="72160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Planning to Meet Transportation Needs</a:t>
            </a:r>
          </a:p>
        </p:txBody>
      </p:sp>
      <p:sp>
        <p:nvSpPr>
          <p:cNvPr id="4" name="Rectangle 3">
            <a:extLst>
              <a:ext uri="{FF2B5EF4-FFF2-40B4-BE49-F238E27FC236}">
                <a16:creationId xmlns:a16="http://schemas.microsoft.com/office/drawing/2014/main" id="{FC98A47E-D558-45CD-AE4F-83A1C04F006C}"/>
              </a:ext>
            </a:extLst>
          </p:cNvPr>
          <p:cNvSpPr>
            <a:spLocks noChangeArrowheads="1"/>
          </p:cNvSpPr>
          <p:nvPr/>
        </p:nvSpPr>
        <p:spPr bwMode="auto">
          <a:xfrm>
            <a:off x="4991100" y="4021685"/>
            <a:ext cx="2209800" cy="1382713"/>
          </a:xfrm>
          <a:prstGeom prst="rect">
            <a:avLst/>
          </a:prstGeom>
          <a:ln>
            <a:noFill/>
            <a:headEnd/>
            <a:tailEnd/>
          </a:ln>
          <a:effectLst/>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Mobility </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and</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 Accessibility   </a:t>
            </a:r>
          </a:p>
        </p:txBody>
      </p:sp>
      <p:sp>
        <p:nvSpPr>
          <p:cNvPr id="5" name="AutoShape 2">
            <a:extLst>
              <a:ext uri="{FF2B5EF4-FFF2-40B4-BE49-F238E27FC236}">
                <a16:creationId xmlns:a16="http://schemas.microsoft.com/office/drawing/2014/main" id="{36C1CFF6-A0D6-4E30-8EC3-214F511AD2AD}"/>
              </a:ext>
            </a:extLst>
          </p:cNvPr>
          <p:cNvSpPr>
            <a:spLocks noChangeArrowheads="1"/>
          </p:cNvSpPr>
          <p:nvPr/>
        </p:nvSpPr>
        <p:spPr bwMode="auto">
          <a:xfrm>
            <a:off x="4076700" y="2232212"/>
            <a:ext cx="4038600" cy="3289871"/>
          </a:xfrm>
          <a:prstGeom prst="triangle">
            <a:avLst>
              <a:gd name="adj" fmla="val 49995"/>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endParaRPr lang="en-US" altLang="en-US"/>
          </a:p>
        </p:txBody>
      </p:sp>
      <p:sp>
        <p:nvSpPr>
          <p:cNvPr id="7" name="Rectangle 4">
            <a:extLst>
              <a:ext uri="{FF2B5EF4-FFF2-40B4-BE49-F238E27FC236}">
                <a16:creationId xmlns:a16="http://schemas.microsoft.com/office/drawing/2014/main" id="{40E4485F-15FC-4659-86D4-861924BC1968}"/>
              </a:ext>
            </a:extLst>
          </p:cNvPr>
          <p:cNvSpPr>
            <a:spLocks noChangeArrowheads="1"/>
          </p:cNvSpPr>
          <p:nvPr/>
        </p:nvSpPr>
        <p:spPr bwMode="auto">
          <a:xfrm rot="18120000">
            <a:off x="2680440" y="3474985"/>
            <a:ext cx="4013937" cy="4701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sz="2000" b="1" dirty="0"/>
              <a:t>  </a:t>
            </a:r>
            <a:r>
              <a:rPr lang="en-US" altLang="en-US" b="1" dirty="0">
                <a:solidFill>
                  <a:srgbClr val="FFFF66"/>
                </a:solidFill>
              </a:rPr>
              <a:t>SUPPLY MANAGEMENT</a:t>
            </a:r>
            <a:endParaRPr lang="en-US" altLang="en-US" b="1" dirty="0">
              <a:solidFill>
                <a:schemeClr val="tx1"/>
              </a:solidFill>
              <a:effectLst>
                <a:outerShdw blurRad="38100" dist="38100" dir="2700000" algn="tl">
                  <a:srgbClr val="69676D"/>
                </a:outerShdw>
              </a:effectLst>
            </a:endParaRPr>
          </a:p>
        </p:txBody>
      </p:sp>
      <p:sp>
        <p:nvSpPr>
          <p:cNvPr id="8" name="Rectangle 13">
            <a:extLst>
              <a:ext uri="{FF2B5EF4-FFF2-40B4-BE49-F238E27FC236}">
                <a16:creationId xmlns:a16="http://schemas.microsoft.com/office/drawing/2014/main" id="{9415418D-A9D0-4587-9C1E-5E366B473DA2}"/>
              </a:ext>
            </a:extLst>
          </p:cNvPr>
          <p:cNvSpPr>
            <a:spLocks noChangeArrowheads="1"/>
          </p:cNvSpPr>
          <p:nvPr/>
        </p:nvSpPr>
        <p:spPr bwMode="auto">
          <a:xfrm>
            <a:off x="1762910" y="1510744"/>
            <a:ext cx="3962400" cy="43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marL="228600" indent="-228600">
              <a:buFont typeface="Arial"/>
              <a:buChar char="•"/>
            </a:pPr>
            <a:r>
              <a:rPr lang="en-US" altLang="en-US" sz="2000" b="1" dirty="0">
                <a:solidFill>
                  <a:schemeClr val="accent2">
                    <a:lumMod val="25000"/>
                  </a:schemeClr>
                </a:solidFill>
                <a:latin typeface="Arial"/>
                <a:cs typeface="Arial"/>
              </a:rPr>
              <a:t>Intelligent Transportation Systems</a:t>
            </a:r>
          </a:p>
          <a:p>
            <a:pPr marL="228600" indent="-228600">
              <a:buFont typeface="Arial"/>
              <a:buChar char="•"/>
            </a:pPr>
            <a:r>
              <a:rPr lang="en-US" altLang="en-US" sz="2000" b="1" dirty="0">
                <a:solidFill>
                  <a:schemeClr val="accent2">
                    <a:lumMod val="25000"/>
                  </a:schemeClr>
                </a:solidFill>
                <a:latin typeface="Arial"/>
                <a:cs typeface="Arial"/>
              </a:rPr>
              <a:t>Transit Facilities</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and Services</a:t>
            </a:r>
          </a:p>
          <a:p>
            <a:pPr marL="228600" indent="-228600">
              <a:buFont typeface="Arial"/>
              <a:buChar char="•"/>
            </a:pPr>
            <a:r>
              <a:rPr lang="en-US" altLang="en-US" sz="2000" b="1" dirty="0">
                <a:solidFill>
                  <a:schemeClr val="accent2">
                    <a:lumMod val="25000"/>
                  </a:schemeClr>
                </a:solidFill>
                <a:latin typeface="Arial"/>
                <a:cs typeface="Arial"/>
              </a:rPr>
              <a:t>Intermodal Facilities</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and Services</a:t>
            </a:r>
          </a:p>
          <a:p>
            <a:pPr marL="228600" indent="-228600">
              <a:buFont typeface="Arial"/>
              <a:buChar char="•"/>
            </a:pPr>
            <a:r>
              <a:rPr lang="en-US" altLang="en-US" sz="2000" b="1" dirty="0">
                <a:solidFill>
                  <a:schemeClr val="accent2">
                    <a:lumMod val="25000"/>
                  </a:schemeClr>
                </a:solidFill>
                <a:latin typeface="Arial"/>
                <a:cs typeface="Arial"/>
              </a:rPr>
              <a:t>System Operations</a:t>
            </a:r>
          </a:p>
          <a:p>
            <a:pPr marL="228600" indent="-228600">
              <a:buFont typeface="Arial"/>
              <a:buChar char="•"/>
            </a:pPr>
            <a:r>
              <a:rPr lang="en-US" altLang="en-US" sz="2000" b="1" dirty="0">
                <a:solidFill>
                  <a:schemeClr val="accent2">
                    <a:lumMod val="25000"/>
                  </a:schemeClr>
                </a:solidFill>
                <a:latin typeface="Arial"/>
                <a:cs typeface="Arial"/>
              </a:rPr>
              <a:t>Traffic</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Engineering</a:t>
            </a:r>
          </a:p>
          <a:p>
            <a:pPr marL="228600" indent="-228600">
              <a:buFont typeface="Arial"/>
              <a:buChar char="•"/>
            </a:pPr>
            <a:r>
              <a:rPr lang="en-US" altLang="en-US" sz="2000" b="1" dirty="0">
                <a:solidFill>
                  <a:schemeClr val="accent2">
                    <a:lumMod val="25000"/>
                  </a:schemeClr>
                </a:solidFill>
                <a:latin typeface="Arial"/>
                <a:cs typeface="Arial"/>
              </a:rPr>
              <a:t>Bike and </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Pedestrian</a:t>
            </a:r>
          </a:p>
          <a:p>
            <a:pPr marL="228600" indent="-228600">
              <a:buFont typeface="Arial"/>
              <a:buChar char="•"/>
            </a:pPr>
            <a:r>
              <a:rPr lang="en-US" altLang="en-US" sz="2000" b="1" dirty="0">
                <a:solidFill>
                  <a:schemeClr val="accent2">
                    <a:lumMod val="25000"/>
                  </a:schemeClr>
                </a:solidFill>
                <a:latin typeface="Arial"/>
                <a:cs typeface="Arial"/>
              </a:rPr>
              <a:t>Highway </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Capacity</a:t>
            </a:r>
          </a:p>
          <a:p>
            <a:pPr marL="228600" indent="-228600">
              <a:buFont typeface="Arial"/>
              <a:buChar char="•"/>
            </a:pPr>
            <a:endParaRPr lang="en-US" altLang="en-US" sz="2000" b="1" dirty="0">
              <a:solidFill>
                <a:schemeClr val="accent2">
                  <a:lumMod val="25000"/>
                </a:schemeClr>
              </a:solidFill>
              <a:latin typeface="Arial"/>
              <a:cs typeface="Arial"/>
            </a:endParaRPr>
          </a:p>
        </p:txBody>
      </p:sp>
      <p:sp>
        <p:nvSpPr>
          <p:cNvPr id="2" name="TextBox 1">
            <a:extLst>
              <a:ext uri="{FF2B5EF4-FFF2-40B4-BE49-F238E27FC236}">
                <a16:creationId xmlns:a16="http://schemas.microsoft.com/office/drawing/2014/main" id="{08B8EFD7-A3AD-49AD-854A-485C193F3D8F}"/>
              </a:ext>
            </a:extLst>
          </p:cNvPr>
          <p:cNvSpPr txBox="1"/>
          <p:nvPr/>
        </p:nvSpPr>
        <p:spPr>
          <a:xfrm>
            <a:off x="60296" y="5740800"/>
            <a:ext cx="3221075" cy="369332"/>
          </a:xfrm>
          <a:prstGeom prst="rect">
            <a:avLst/>
          </a:prstGeom>
          <a:noFill/>
        </p:spPr>
        <p:txBody>
          <a:bodyPr wrap="none" rtlCol="0">
            <a:spAutoFit/>
          </a:bodyPr>
          <a:lstStyle/>
          <a:p>
            <a:r>
              <a:rPr lang="en-US" dirty="0"/>
              <a:t>Source: Meyer and Miller (2014)</a:t>
            </a:r>
          </a:p>
        </p:txBody>
      </p:sp>
      <p:sp>
        <p:nvSpPr>
          <p:cNvPr id="9" name="Rectangle 6">
            <a:extLst>
              <a:ext uri="{FF2B5EF4-FFF2-40B4-BE49-F238E27FC236}">
                <a16:creationId xmlns:a16="http://schemas.microsoft.com/office/drawing/2014/main" id="{FA1FAFBA-D43B-4145-AE15-4D1FC1A8DB92}"/>
              </a:ext>
            </a:extLst>
          </p:cNvPr>
          <p:cNvSpPr>
            <a:spLocks noChangeArrowheads="1"/>
          </p:cNvSpPr>
          <p:nvPr/>
        </p:nvSpPr>
        <p:spPr bwMode="auto">
          <a:xfrm rot="3540000">
            <a:off x="5357989" y="3463221"/>
            <a:ext cx="4168885" cy="464172"/>
          </a:xfrm>
          <a:prstGeom prst="rect">
            <a:avLst/>
          </a:prstGeom>
          <a:solidFill>
            <a:srgbClr val="1F5D99"/>
          </a:solidFill>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b="1" dirty="0">
                <a:solidFill>
                  <a:srgbClr val="FFFF66"/>
                </a:solidFill>
              </a:rPr>
              <a:t>LAND USE MANAGEMENT</a:t>
            </a:r>
            <a:endParaRPr lang="en-US" altLang="en-US" b="1" dirty="0">
              <a:effectLst>
                <a:outerShdw blurRad="38100" dist="38100" dir="2700000" algn="tl">
                  <a:srgbClr val="FFFFFF"/>
                </a:outerShdw>
              </a:effectLst>
            </a:endParaRPr>
          </a:p>
        </p:txBody>
      </p:sp>
      <p:sp>
        <p:nvSpPr>
          <p:cNvPr id="10" name="Rectangle 8">
            <a:extLst>
              <a:ext uri="{FF2B5EF4-FFF2-40B4-BE49-F238E27FC236}">
                <a16:creationId xmlns:a16="http://schemas.microsoft.com/office/drawing/2014/main" id="{D7FECA7B-A1D3-4BB5-9CE6-CB38CFC06283}"/>
              </a:ext>
            </a:extLst>
          </p:cNvPr>
          <p:cNvSpPr>
            <a:spLocks noChangeArrowheads="1"/>
          </p:cNvSpPr>
          <p:nvPr/>
        </p:nvSpPr>
        <p:spPr bwMode="auto">
          <a:xfrm>
            <a:off x="7505700" y="2765612"/>
            <a:ext cx="251671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a:solidFill>
                  <a:schemeClr val="accent6">
                    <a:lumMod val="50000"/>
                  </a:schemeClr>
                </a:solidFill>
                <a:latin typeface="Arial"/>
                <a:cs typeface="Arial"/>
              </a:rPr>
              <a:t>Planning &amp; Zoning</a:t>
            </a:r>
          </a:p>
        </p:txBody>
      </p:sp>
      <p:sp>
        <p:nvSpPr>
          <p:cNvPr id="11" name="Rectangle 10">
            <a:extLst>
              <a:ext uri="{FF2B5EF4-FFF2-40B4-BE49-F238E27FC236}">
                <a16:creationId xmlns:a16="http://schemas.microsoft.com/office/drawing/2014/main" id="{2C01D926-DD1B-4E5B-BE95-9C59AAEF8B4F}"/>
              </a:ext>
            </a:extLst>
          </p:cNvPr>
          <p:cNvSpPr>
            <a:spLocks noChangeArrowheads="1"/>
          </p:cNvSpPr>
          <p:nvPr/>
        </p:nvSpPr>
        <p:spPr bwMode="auto">
          <a:xfrm>
            <a:off x="8801100" y="4670612"/>
            <a:ext cx="120866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dirty="0">
                <a:solidFill>
                  <a:schemeClr val="accent6">
                    <a:lumMod val="50000"/>
                  </a:schemeClr>
                </a:solidFill>
                <a:latin typeface="Arial"/>
                <a:cs typeface="Arial"/>
              </a:rPr>
              <a:t>Density</a:t>
            </a:r>
          </a:p>
        </p:txBody>
      </p:sp>
      <p:sp>
        <p:nvSpPr>
          <p:cNvPr id="12" name="Rectangle 11">
            <a:extLst>
              <a:ext uri="{FF2B5EF4-FFF2-40B4-BE49-F238E27FC236}">
                <a16:creationId xmlns:a16="http://schemas.microsoft.com/office/drawing/2014/main" id="{33B6DE2D-D81E-4182-9892-9FE5F24BE206}"/>
              </a:ext>
            </a:extLst>
          </p:cNvPr>
          <p:cNvSpPr>
            <a:spLocks noChangeArrowheads="1"/>
          </p:cNvSpPr>
          <p:nvPr/>
        </p:nvSpPr>
        <p:spPr bwMode="auto">
          <a:xfrm>
            <a:off x="8496300" y="4213412"/>
            <a:ext cx="152926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a:solidFill>
                  <a:schemeClr val="accent6">
                    <a:lumMod val="50000"/>
                  </a:schemeClr>
                </a:solidFill>
                <a:latin typeface="Arial"/>
                <a:cs typeface="Arial"/>
              </a:rPr>
              <a:t>Mixed Use</a:t>
            </a:r>
          </a:p>
        </p:txBody>
      </p:sp>
      <p:sp>
        <p:nvSpPr>
          <p:cNvPr id="13" name="Rectangle 12">
            <a:extLst>
              <a:ext uri="{FF2B5EF4-FFF2-40B4-BE49-F238E27FC236}">
                <a16:creationId xmlns:a16="http://schemas.microsoft.com/office/drawing/2014/main" id="{9CF0ECFA-4853-4C37-951C-6A4CDFDCD56C}"/>
              </a:ext>
            </a:extLst>
          </p:cNvPr>
          <p:cNvSpPr>
            <a:spLocks noChangeArrowheads="1"/>
          </p:cNvSpPr>
          <p:nvPr/>
        </p:nvSpPr>
        <p:spPr bwMode="auto">
          <a:xfrm>
            <a:off x="8191500" y="3786375"/>
            <a:ext cx="192681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a:solidFill>
                  <a:schemeClr val="accent6">
                    <a:lumMod val="50000"/>
                  </a:schemeClr>
                </a:solidFill>
                <a:latin typeface="Arial"/>
                <a:cs typeface="Arial"/>
              </a:rPr>
              <a:t>Urban Design</a:t>
            </a:r>
          </a:p>
        </p:txBody>
      </p:sp>
      <p:sp>
        <p:nvSpPr>
          <p:cNvPr id="14" name="Text Box 28">
            <a:extLst>
              <a:ext uri="{FF2B5EF4-FFF2-40B4-BE49-F238E27FC236}">
                <a16:creationId xmlns:a16="http://schemas.microsoft.com/office/drawing/2014/main" id="{A2FEF3F5-4CE8-479E-AD5B-750FD52B4849}"/>
              </a:ext>
            </a:extLst>
          </p:cNvPr>
          <p:cNvSpPr txBox="1">
            <a:spLocks noChangeArrowheads="1"/>
          </p:cNvSpPr>
          <p:nvPr/>
        </p:nvSpPr>
        <p:spPr bwMode="auto">
          <a:xfrm>
            <a:off x="7200900" y="2232212"/>
            <a:ext cx="2800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dirty="0">
                <a:solidFill>
                  <a:schemeClr val="accent6">
                    <a:lumMod val="50000"/>
                  </a:schemeClr>
                </a:solidFill>
                <a:latin typeface="Arial"/>
                <a:cs typeface="Arial"/>
              </a:rPr>
              <a:t>Growth Management</a:t>
            </a:r>
            <a:endParaRPr lang="en-US" altLang="en-US" sz="2000" dirty="0">
              <a:solidFill>
                <a:schemeClr val="accent6">
                  <a:lumMod val="50000"/>
                </a:schemeClr>
              </a:solidFill>
              <a:latin typeface="Arial"/>
              <a:cs typeface="Arial"/>
            </a:endParaRPr>
          </a:p>
        </p:txBody>
      </p:sp>
      <p:sp>
        <p:nvSpPr>
          <p:cNvPr id="15" name="Rectangle 9">
            <a:extLst>
              <a:ext uri="{FF2B5EF4-FFF2-40B4-BE49-F238E27FC236}">
                <a16:creationId xmlns:a16="http://schemas.microsoft.com/office/drawing/2014/main" id="{6BD2E885-4530-4150-ADB5-E213116F3AF2}"/>
              </a:ext>
            </a:extLst>
          </p:cNvPr>
          <p:cNvSpPr>
            <a:spLocks noChangeArrowheads="1"/>
          </p:cNvSpPr>
          <p:nvPr/>
        </p:nvSpPr>
        <p:spPr bwMode="auto">
          <a:xfrm>
            <a:off x="7864487" y="3275993"/>
            <a:ext cx="258083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buFont typeface="Arial"/>
              <a:buChar char="•"/>
            </a:pPr>
            <a:r>
              <a:rPr lang="en-US" altLang="en-US" sz="2000" b="1" dirty="0">
                <a:solidFill>
                  <a:schemeClr val="accent6">
                    <a:lumMod val="50000"/>
                  </a:schemeClr>
                </a:solidFill>
                <a:latin typeface="Arial"/>
                <a:cs typeface="Arial"/>
              </a:rPr>
              <a:t>Phasing/Adequacy</a:t>
            </a:r>
          </a:p>
        </p:txBody>
      </p:sp>
      <p:sp>
        <p:nvSpPr>
          <p:cNvPr id="16" name="Rectangle 5">
            <a:extLst>
              <a:ext uri="{FF2B5EF4-FFF2-40B4-BE49-F238E27FC236}">
                <a16:creationId xmlns:a16="http://schemas.microsoft.com/office/drawing/2014/main" id="{B379DD0C-6B94-4F68-9C21-7D90208D2E4D}"/>
              </a:ext>
            </a:extLst>
          </p:cNvPr>
          <p:cNvSpPr>
            <a:spLocks noChangeArrowheads="1"/>
          </p:cNvSpPr>
          <p:nvPr/>
        </p:nvSpPr>
        <p:spPr bwMode="auto">
          <a:xfrm>
            <a:off x="4076700" y="5631100"/>
            <a:ext cx="3962400" cy="457200"/>
          </a:xfrm>
          <a:prstGeom prst="rect">
            <a:avLst/>
          </a:prstGeom>
          <a:solidFill>
            <a:schemeClr val="accent2">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b="1" dirty="0">
                <a:solidFill>
                  <a:srgbClr val="FFFF66"/>
                </a:solidFill>
              </a:rPr>
              <a:t>DEMAND MANAGEMENT</a:t>
            </a:r>
            <a:endParaRPr lang="en-US" altLang="en-US" b="1" dirty="0">
              <a:effectLst>
                <a:outerShdw blurRad="38100" dist="38100" dir="2700000" algn="tl">
                  <a:srgbClr val="FFFFFF"/>
                </a:outerShdw>
              </a:effectLst>
            </a:endParaRPr>
          </a:p>
        </p:txBody>
      </p:sp>
      <p:sp>
        <p:nvSpPr>
          <p:cNvPr id="6" name="Rectangle 5">
            <a:extLst>
              <a:ext uri="{FF2B5EF4-FFF2-40B4-BE49-F238E27FC236}">
                <a16:creationId xmlns:a16="http://schemas.microsoft.com/office/drawing/2014/main" id="{6DD45BDE-F83C-4105-AB70-9906E6779632}"/>
              </a:ext>
            </a:extLst>
          </p:cNvPr>
          <p:cNvSpPr/>
          <p:nvPr/>
        </p:nvSpPr>
        <p:spPr>
          <a:xfrm>
            <a:off x="2638662" y="6138830"/>
            <a:ext cx="3801233" cy="400110"/>
          </a:xfrm>
          <a:prstGeom prst="rect">
            <a:avLst/>
          </a:prstGeom>
        </p:spPr>
        <p:txBody>
          <a:bodyPr wrap="none">
            <a:spAutoFit/>
          </a:bodyPr>
          <a:lstStyle/>
          <a:p>
            <a:pPr marL="228600" indent="-228600">
              <a:buFont typeface="Arial"/>
              <a:buChar char="•"/>
            </a:pPr>
            <a:r>
              <a:rPr lang="en-US" altLang="en-US" sz="2000" b="1" dirty="0">
                <a:solidFill>
                  <a:schemeClr val="accent2">
                    <a:lumMod val="50000"/>
                  </a:schemeClr>
                </a:solidFill>
                <a:latin typeface="Arial"/>
                <a:cs typeface="Arial"/>
              </a:rPr>
              <a:t>Alternative Work Schedules</a:t>
            </a:r>
          </a:p>
        </p:txBody>
      </p:sp>
      <p:sp>
        <p:nvSpPr>
          <p:cNvPr id="18" name="Rectangle 21">
            <a:extLst>
              <a:ext uri="{FF2B5EF4-FFF2-40B4-BE49-F238E27FC236}">
                <a16:creationId xmlns:a16="http://schemas.microsoft.com/office/drawing/2014/main" id="{2BF0E817-FC6A-4575-8E7C-2E68F112D3E6}"/>
              </a:ext>
            </a:extLst>
          </p:cNvPr>
          <p:cNvSpPr>
            <a:spLocks noChangeArrowheads="1"/>
          </p:cNvSpPr>
          <p:nvPr/>
        </p:nvSpPr>
        <p:spPr bwMode="auto">
          <a:xfrm>
            <a:off x="6700666" y="6128284"/>
            <a:ext cx="380123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marL="228600" indent="-228600">
              <a:buFont typeface="Arial"/>
              <a:buChar char="•"/>
              <a:tabLst>
                <a:tab pos="228600" algn="l"/>
              </a:tabLst>
            </a:pPr>
            <a:r>
              <a:rPr lang="en-US" altLang="en-US" sz="2000" b="1" dirty="0">
                <a:solidFill>
                  <a:schemeClr val="accent2">
                    <a:lumMod val="50000"/>
                  </a:schemeClr>
                </a:solidFill>
                <a:latin typeface="Arial"/>
                <a:cs typeface="Arial"/>
              </a:rPr>
              <a:t>Alternative Work Locations</a:t>
            </a:r>
          </a:p>
        </p:txBody>
      </p:sp>
      <p:sp>
        <p:nvSpPr>
          <p:cNvPr id="19" name="Rectangle 22">
            <a:extLst>
              <a:ext uri="{FF2B5EF4-FFF2-40B4-BE49-F238E27FC236}">
                <a16:creationId xmlns:a16="http://schemas.microsoft.com/office/drawing/2014/main" id="{2A161F3D-DD78-491D-93B1-0D75D56DB34B}"/>
              </a:ext>
            </a:extLst>
          </p:cNvPr>
          <p:cNvSpPr>
            <a:spLocks noChangeArrowheads="1"/>
          </p:cNvSpPr>
          <p:nvPr/>
        </p:nvSpPr>
        <p:spPr bwMode="auto">
          <a:xfrm>
            <a:off x="2640851" y="6427709"/>
            <a:ext cx="345514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marL="228600" indent="-228600">
              <a:buFont typeface="Arial"/>
              <a:buChar char="•"/>
            </a:pPr>
            <a:r>
              <a:rPr lang="en-US" altLang="en-US" sz="2000" b="1" dirty="0">
                <a:solidFill>
                  <a:schemeClr val="accent2">
                    <a:lumMod val="50000"/>
                  </a:schemeClr>
                </a:solidFill>
                <a:latin typeface="Arial"/>
                <a:cs typeface="Arial"/>
              </a:rPr>
              <a:t>Employer Programs</a:t>
            </a:r>
          </a:p>
        </p:txBody>
      </p:sp>
      <p:sp>
        <p:nvSpPr>
          <p:cNvPr id="20" name="Rectangle 26">
            <a:extLst>
              <a:ext uri="{FF2B5EF4-FFF2-40B4-BE49-F238E27FC236}">
                <a16:creationId xmlns:a16="http://schemas.microsoft.com/office/drawing/2014/main" id="{FB6E560C-3C78-4907-AD33-9BF8FE0898A6}"/>
              </a:ext>
            </a:extLst>
          </p:cNvPr>
          <p:cNvSpPr>
            <a:spLocks noChangeArrowheads="1"/>
          </p:cNvSpPr>
          <p:nvPr/>
        </p:nvSpPr>
        <p:spPr bwMode="auto">
          <a:xfrm>
            <a:off x="5491335" y="6458260"/>
            <a:ext cx="263065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marL="177800" indent="-177800">
              <a:buFont typeface="Arial"/>
              <a:buChar char="•"/>
            </a:pPr>
            <a:r>
              <a:rPr lang="en-US" altLang="en-US" sz="2000" b="1" dirty="0">
                <a:solidFill>
                  <a:schemeClr val="accent2">
                    <a:lumMod val="50000"/>
                  </a:schemeClr>
                </a:solidFill>
                <a:latin typeface="Arial"/>
                <a:cs typeface="Arial"/>
              </a:rPr>
              <a:t> Alternative Modes</a:t>
            </a:r>
          </a:p>
        </p:txBody>
      </p:sp>
      <p:sp>
        <p:nvSpPr>
          <p:cNvPr id="21" name="Rectangle 26">
            <a:extLst>
              <a:ext uri="{FF2B5EF4-FFF2-40B4-BE49-F238E27FC236}">
                <a16:creationId xmlns:a16="http://schemas.microsoft.com/office/drawing/2014/main" id="{9C96DC86-D31A-49CA-81B9-46B66F74B3F9}"/>
              </a:ext>
            </a:extLst>
          </p:cNvPr>
          <p:cNvSpPr>
            <a:spLocks noChangeArrowheads="1"/>
          </p:cNvSpPr>
          <p:nvPr/>
        </p:nvSpPr>
        <p:spPr bwMode="auto">
          <a:xfrm>
            <a:off x="8115300" y="6448060"/>
            <a:ext cx="128240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marL="228600" indent="-228600">
              <a:buFont typeface="Arial"/>
              <a:buChar char="•"/>
            </a:pPr>
            <a:r>
              <a:rPr lang="en-US" altLang="en-US" sz="2000" b="1" dirty="0">
                <a:solidFill>
                  <a:schemeClr val="accent2">
                    <a:lumMod val="50000"/>
                  </a:schemeClr>
                </a:solidFill>
                <a:latin typeface="Arial"/>
                <a:cs typeface="Arial"/>
              </a:rPr>
              <a:t>Pricing</a:t>
            </a:r>
          </a:p>
        </p:txBody>
      </p:sp>
    </p:spTree>
    <p:extLst>
      <p:ext uri="{BB962C8B-B14F-4D97-AF65-F5344CB8AC3E}">
        <p14:creationId xmlns:p14="http://schemas.microsoft.com/office/powerpoint/2010/main" val="106847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64883"/>
            <a:ext cx="10515600" cy="5281950"/>
          </a:xfrm>
        </p:spPr>
        <p:txBody>
          <a:bodyPr/>
          <a:lstStyle/>
          <a:p>
            <a:r>
              <a:rPr lang="en-US" dirty="0"/>
              <a:t>The presence of an effective transportation system is essential for the economic development of a region</a:t>
            </a:r>
          </a:p>
          <a:p>
            <a:pPr lvl="1"/>
            <a:r>
              <a:rPr lang="en-US" dirty="0"/>
              <a:t>Ability to obtain the necessary workforce</a:t>
            </a:r>
          </a:p>
          <a:p>
            <a:pPr lvl="1"/>
            <a:r>
              <a:rPr lang="en-US" dirty="0"/>
              <a:t>Ability to obtain equipment and supplies necessary for operations</a:t>
            </a:r>
          </a:p>
          <a:p>
            <a:pPr lvl="1"/>
            <a:r>
              <a:rPr lang="en-US" dirty="0"/>
              <a:t>Ability to obtain services necessary for operations</a:t>
            </a:r>
          </a:p>
          <a:p>
            <a:r>
              <a:rPr lang="en-US" dirty="0"/>
              <a:t>Presence of major transportation facilities was a primary influence of the development of cities in both the U.S. and worldwide</a:t>
            </a:r>
          </a:p>
          <a:p>
            <a:pPr lvl="1"/>
            <a:r>
              <a:rPr lang="en-US" dirty="0"/>
              <a:t>Ports (New York, Los Angeles, Boston, London, Tokyo, Shanghai)</a:t>
            </a:r>
          </a:p>
          <a:p>
            <a:pPr lvl="1"/>
            <a:r>
              <a:rPr lang="en-US" dirty="0"/>
              <a:t>Railroads (Chicago, St. Louis, Atlanta, Dallas, Zurich, Berlin)</a:t>
            </a:r>
          </a:p>
          <a:p>
            <a:pPr lvl="1"/>
            <a:r>
              <a:rPr lang="en-US" dirty="0"/>
              <a:t>Airports (Atlanta, Dallas, Dubai)</a:t>
            </a:r>
          </a:p>
          <a:p>
            <a:r>
              <a:rPr lang="en-US" dirty="0"/>
              <a:t>One of the most common incentives provided to companies to relocate to an area is special transportation infrastructure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and Economic Development</a:t>
            </a:r>
          </a:p>
        </p:txBody>
      </p:sp>
    </p:spTree>
    <p:extLst>
      <p:ext uri="{BB962C8B-B14F-4D97-AF65-F5344CB8AC3E}">
        <p14:creationId xmlns:p14="http://schemas.microsoft.com/office/powerpoint/2010/main" val="69818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39036"/>
            <a:ext cx="10515600" cy="5307797"/>
          </a:xfrm>
        </p:spPr>
        <p:txBody>
          <a:bodyPr>
            <a:normAutofit lnSpcReduction="10000"/>
          </a:bodyPr>
          <a:lstStyle/>
          <a:p>
            <a:r>
              <a:rPr lang="en-US" dirty="0"/>
              <a:t>Both transportation infrastructure and operations of vehicles on this infrastructure have significant environmental impacts</a:t>
            </a:r>
          </a:p>
          <a:p>
            <a:r>
              <a:rPr lang="en-US" dirty="0"/>
              <a:t>Direct Impacts</a:t>
            </a:r>
          </a:p>
          <a:p>
            <a:pPr lvl="1"/>
            <a:r>
              <a:rPr lang="en-US" dirty="0"/>
              <a:t>Emissions of Toxic and Criteria Pollutants (vehicles)</a:t>
            </a:r>
          </a:p>
          <a:p>
            <a:pPr lvl="1"/>
            <a:r>
              <a:rPr lang="en-US" dirty="0"/>
              <a:t>Surface Water Runoff and Flooding (infrastructure)</a:t>
            </a:r>
          </a:p>
          <a:p>
            <a:pPr lvl="1"/>
            <a:r>
              <a:rPr lang="en-US" dirty="0"/>
              <a:t>Consumptive Land Use and Erosion (infrastructure)</a:t>
            </a:r>
          </a:p>
          <a:p>
            <a:pPr lvl="1"/>
            <a:r>
              <a:rPr lang="en-US" dirty="0"/>
              <a:t>Wildlife and Habitat Impacts (both vehicles and infrastructure)</a:t>
            </a:r>
          </a:p>
          <a:p>
            <a:r>
              <a:rPr lang="en-US" dirty="0"/>
              <a:t>Indirect Impacts</a:t>
            </a:r>
          </a:p>
          <a:p>
            <a:pPr lvl="1"/>
            <a:r>
              <a:rPr lang="en-US" dirty="0"/>
              <a:t>Emissions of Radiatively Important Trace Substances (vehicles)</a:t>
            </a:r>
          </a:p>
          <a:p>
            <a:pPr lvl="1"/>
            <a:r>
              <a:rPr lang="en-US" dirty="0"/>
              <a:t>Impacts on Geomorphology (infrastructure)</a:t>
            </a:r>
          </a:p>
          <a:p>
            <a:pPr lvl="1"/>
            <a:r>
              <a:rPr lang="en-US" dirty="0"/>
              <a:t>Habitat Fragmentation (infrastructure)</a:t>
            </a:r>
          </a:p>
          <a:p>
            <a:pPr lvl="1"/>
            <a:r>
              <a:rPr lang="en-US" dirty="0"/>
              <a:t>Spread of Exotic and Invasive Species (vehicles)</a:t>
            </a:r>
          </a:p>
          <a:p>
            <a:pPr lvl="1"/>
            <a:r>
              <a:rPr lang="en-US" dirty="0"/>
              <a:t>Urban Heat Island (infrastructure)</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and Environmental Quality</a:t>
            </a:r>
          </a:p>
        </p:txBody>
      </p:sp>
    </p:spTree>
    <p:extLst>
      <p:ext uri="{BB962C8B-B14F-4D97-AF65-F5344CB8AC3E}">
        <p14:creationId xmlns:p14="http://schemas.microsoft.com/office/powerpoint/2010/main" val="127571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Greenhouse Gas Emissions by Sector</a:t>
            </a:r>
          </a:p>
        </p:txBody>
      </p:sp>
      <p:pic>
        <p:nvPicPr>
          <p:cNvPr id="21506" name="Picture 2" descr="http://www.fhwa.dot.gov/environment/air_quality/publications/fact_book/img/aq33fi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455" y="1676400"/>
            <a:ext cx="6705600" cy="43593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79299" y="6035798"/>
            <a:ext cx="1454757" cy="369332"/>
          </a:xfrm>
          <a:prstGeom prst="rect">
            <a:avLst/>
          </a:prstGeom>
          <a:noFill/>
        </p:spPr>
        <p:txBody>
          <a:bodyPr wrap="none" rtlCol="0">
            <a:spAutoFit/>
          </a:bodyPr>
          <a:lstStyle/>
          <a:p>
            <a:r>
              <a:rPr lang="en-US" dirty="0"/>
              <a:t>Fhwa.dot.gov</a:t>
            </a:r>
          </a:p>
        </p:txBody>
      </p:sp>
    </p:spTree>
    <p:extLst>
      <p:ext uri="{BB962C8B-B14F-4D97-AF65-F5344CB8AC3E}">
        <p14:creationId xmlns:p14="http://schemas.microsoft.com/office/powerpoint/2010/main" val="38207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on Drainage</a:t>
            </a:r>
          </a:p>
        </p:txBody>
      </p:sp>
      <p:sp>
        <p:nvSpPr>
          <p:cNvPr id="4" name="Content Placeholder 3"/>
          <p:cNvSpPr>
            <a:spLocks noGrp="1"/>
          </p:cNvSpPr>
          <p:nvPr>
            <p:ph sz="half" idx="1"/>
          </p:nvPr>
        </p:nvSpPr>
        <p:spPr/>
        <p:txBody>
          <a:bodyPr>
            <a:normAutofit/>
          </a:bodyPr>
          <a:lstStyle/>
          <a:p>
            <a:r>
              <a:rPr lang="en-US" dirty="0"/>
              <a:t>Reduction of overland flow relative to channelized flow</a:t>
            </a:r>
          </a:p>
          <a:p>
            <a:r>
              <a:rPr lang="en-US" dirty="0"/>
              <a:t>Impacts of damming due to raised roadbeds</a:t>
            </a:r>
          </a:p>
          <a:p>
            <a:r>
              <a:rPr lang="en-US" dirty="0"/>
              <a:t>Increase in impervious surface associated with transportation infrastructure</a:t>
            </a:r>
          </a:p>
        </p:txBody>
      </p:sp>
      <p:pic>
        <p:nvPicPr>
          <p:cNvPr id="2050" name="Picture 2" descr="http://t3.gstatic.com/images?q=tbn:ANd9GcQcDMT9EWgbI7SPPkQRgSeWW4xfJfznEdqsUch1Em1knDCQHN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356166"/>
            <a:ext cx="3185669" cy="2386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2431" y="3744956"/>
            <a:ext cx="1237839" cy="246221"/>
          </a:xfrm>
          <a:prstGeom prst="rect">
            <a:avLst/>
          </a:prstGeom>
          <a:noFill/>
        </p:spPr>
        <p:txBody>
          <a:bodyPr wrap="none" rtlCol="0">
            <a:spAutoFit/>
          </a:bodyPr>
          <a:lstStyle/>
          <a:p>
            <a:r>
              <a:rPr lang="en-US" sz="1000" dirty="0" err="1"/>
              <a:t>Commons.wikipedia</a:t>
            </a:r>
            <a:endParaRPr lang="en-US" sz="1000" dirty="0"/>
          </a:p>
        </p:txBody>
      </p:sp>
      <p:pic>
        <p:nvPicPr>
          <p:cNvPr id="2052" name="Picture 4" descr="http://farm1.staticflickr.com/168/408411367_fc59d1c122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955" y="3978742"/>
            <a:ext cx="3604959" cy="24051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16750" y="6340159"/>
            <a:ext cx="797013" cy="246221"/>
          </a:xfrm>
          <a:prstGeom prst="rect">
            <a:avLst/>
          </a:prstGeom>
          <a:noFill/>
        </p:spPr>
        <p:txBody>
          <a:bodyPr wrap="none" rtlCol="0">
            <a:spAutoFit/>
          </a:bodyPr>
          <a:lstStyle/>
          <a:p>
            <a:r>
              <a:rPr lang="en-US" sz="1000" dirty="0"/>
              <a:t>Florida DOT</a:t>
            </a:r>
          </a:p>
        </p:txBody>
      </p:sp>
    </p:spTree>
    <p:extLst>
      <p:ext uri="{BB962C8B-B14F-4D97-AF65-F5344CB8AC3E}">
        <p14:creationId xmlns:p14="http://schemas.microsoft.com/office/powerpoint/2010/main" val="46479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Heat Island</a:t>
            </a:r>
          </a:p>
        </p:txBody>
      </p:sp>
      <p:sp>
        <p:nvSpPr>
          <p:cNvPr id="4" name="Content Placeholder 3"/>
          <p:cNvSpPr>
            <a:spLocks noGrp="1"/>
          </p:cNvSpPr>
          <p:nvPr>
            <p:ph sz="half" idx="1"/>
          </p:nvPr>
        </p:nvSpPr>
        <p:spPr>
          <a:xfrm>
            <a:off x="1981200" y="4953001"/>
            <a:ext cx="4038600" cy="1477963"/>
          </a:xfrm>
        </p:spPr>
        <p:txBody>
          <a:bodyPr>
            <a:normAutofit fontScale="92500" lnSpcReduction="10000"/>
          </a:bodyPr>
          <a:lstStyle/>
          <a:p>
            <a:r>
              <a:rPr lang="en-US" dirty="0"/>
              <a:t>The built environment typically has lower albedo than vegetated surfaces</a:t>
            </a:r>
          </a:p>
          <a:p>
            <a:endParaRPr lang="en-US" dirty="0"/>
          </a:p>
        </p:txBody>
      </p:sp>
      <p:sp>
        <p:nvSpPr>
          <p:cNvPr id="5" name="Content Placeholder 4"/>
          <p:cNvSpPr>
            <a:spLocks noGrp="1"/>
          </p:cNvSpPr>
          <p:nvPr>
            <p:ph sz="half" idx="2"/>
          </p:nvPr>
        </p:nvSpPr>
        <p:spPr>
          <a:xfrm>
            <a:off x="6210300" y="4953001"/>
            <a:ext cx="4038600" cy="1401763"/>
          </a:xfrm>
        </p:spPr>
        <p:txBody>
          <a:bodyPr>
            <a:normAutofit fontScale="92500" lnSpcReduction="10000"/>
          </a:bodyPr>
          <a:lstStyle/>
          <a:p>
            <a:r>
              <a:rPr lang="en-US" dirty="0"/>
              <a:t>Transportation infrastructure and rooftops are the most important contributors</a:t>
            </a:r>
          </a:p>
          <a:p>
            <a:endParaRPr lang="en-US" dirty="0"/>
          </a:p>
        </p:txBody>
      </p:sp>
      <p:pic>
        <p:nvPicPr>
          <p:cNvPr id="8194" name="Picture 2" descr="http://heatisland.lbl.gov/sites/all/files/imagecache/front_slideshow/heatisland-main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85475"/>
            <a:ext cx="6629400" cy="3162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48434" y="4499266"/>
            <a:ext cx="1111202" cy="246221"/>
          </a:xfrm>
          <a:prstGeom prst="rect">
            <a:avLst/>
          </a:prstGeom>
          <a:noFill/>
        </p:spPr>
        <p:txBody>
          <a:bodyPr wrap="none" rtlCol="0">
            <a:spAutoFit/>
          </a:bodyPr>
          <a:lstStyle/>
          <a:p>
            <a:r>
              <a:rPr lang="en-US" sz="1000" dirty="0"/>
              <a:t>Heatisland.lbl.gov</a:t>
            </a:r>
          </a:p>
        </p:txBody>
      </p:sp>
    </p:spTree>
    <p:extLst>
      <p:ext uri="{BB962C8B-B14F-4D97-AF65-F5344CB8AC3E}">
        <p14:creationId xmlns:p14="http://schemas.microsoft.com/office/powerpoint/2010/main" val="60911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a:t>
            </a:r>
            <a:r>
              <a:rPr lang="en-US" i="1" dirty="0"/>
              <a:t>Transportation conformity is required by the Clean Air Act section 176(c) (42 U.S.C. 7506(c)) to ensure that federal funding and approval are given to highway and transit projects that are consistent with ("conform to") the air quality goals established by a state air quality implementation plan (SIP). Conformity, to the purpose of the SIP, means that transportation activities will not cause new air quality violations, worsen existing violations, or delay timely attainment of the national ambient air quality standards</a:t>
            </a:r>
            <a:r>
              <a:rPr lang="en-US" dirty="0"/>
              <a:t>.”</a:t>
            </a:r>
            <a:endParaRPr lang="en-US" b="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Conformity</a:t>
            </a:r>
          </a:p>
        </p:txBody>
      </p:sp>
      <p:sp>
        <p:nvSpPr>
          <p:cNvPr id="4" name="TextBox 3">
            <a:extLst>
              <a:ext uri="{FF2B5EF4-FFF2-40B4-BE49-F238E27FC236}">
                <a16:creationId xmlns:a16="http://schemas.microsoft.com/office/drawing/2014/main" id="{33B6745D-44E5-40CF-98CB-F1A28816C1F0}"/>
              </a:ext>
            </a:extLst>
          </p:cNvPr>
          <p:cNvSpPr txBox="1"/>
          <p:nvPr/>
        </p:nvSpPr>
        <p:spPr>
          <a:xfrm>
            <a:off x="973015" y="5272780"/>
            <a:ext cx="9994339" cy="369332"/>
          </a:xfrm>
          <a:prstGeom prst="rect">
            <a:avLst/>
          </a:prstGeom>
          <a:noFill/>
        </p:spPr>
        <p:txBody>
          <a:bodyPr wrap="none" rtlCol="0">
            <a:spAutoFit/>
          </a:bodyPr>
          <a:lstStyle/>
          <a:p>
            <a:r>
              <a:rPr lang="en-US" dirty="0"/>
              <a:t>https://www.epa.gov/state-and-local-transportation/general-information-transportation-and-conformity</a:t>
            </a:r>
          </a:p>
        </p:txBody>
      </p:sp>
    </p:spTree>
    <p:extLst>
      <p:ext uri="{BB962C8B-B14F-4D97-AF65-F5344CB8AC3E}">
        <p14:creationId xmlns:p14="http://schemas.microsoft.com/office/powerpoint/2010/main" val="244844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Snagit_SNG861">
            <a:extLst>
              <a:ext uri="{FF2B5EF4-FFF2-40B4-BE49-F238E27FC236}">
                <a16:creationId xmlns:a16="http://schemas.microsoft.com/office/drawing/2014/main" id="{CF4B8A06-A092-4619-843F-C71E57D0E0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2974" y="1381518"/>
            <a:ext cx="9151744" cy="4770437"/>
          </a:xfrm>
        </p:spPr>
      </p:pic>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Planning</a:t>
            </a:r>
          </a:p>
        </p:txBody>
      </p:sp>
      <p:sp>
        <p:nvSpPr>
          <p:cNvPr id="6" name="TextBox 5">
            <a:extLst>
              <a:ext uri="{FF2B5EF4-FFF2-40B4-BE49-F238E27FC236}">
                <a16:creationId xmlns:a16="http://schemas.microsoft.com/office/drawing/2014/main" id="{F68CE92D-4298-4E2E-81EF-43BF8F42D043}"/>
              </a:ext>
            </a:extLst>
          </p:cNvPr>
          <p:cNvSpPr txBox="1"/>
          <p:nvPr/>
        </p:nvSpPr>
        <p:spPr>
          <a:xfrm>
            <a:off x="1122974" y="6153012"/>
            <a:ext cx="4272965" cy="369332"/>
          </a:xfrm>
          <a:prstGeom prst="rect">
            <a:avLst/>
          </a:prstGeom>
          <a:noFill/>
        </p:spPr>
        <p:txBody>
          <a:bodyPr wrap="none" rtlCol="0">
            <a:spAutoFit/>
          </a:bodyPr>
          <a:lstStyle/>
          <a:p>
            <a:r>
              <a:rPr lang="en-US" dirty="0"/>
              <a:t>Institute of Transportation Engineers (2016)</a:t>
            </a:r>
          </a:p>
        </p:txBody>
      </p:sp>
    </p:spTree>
    <p:extLst>
      <p:ext uri="{BB962C8B-B14F-4D97-AF65-F5344CB8AC3E}">
        <p14:creationId xmlns:p14="http://schemas.microsoft.com/office/powerpoint/2010/main" val="191360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altLang="en-US" dirty="0"/>
              <a:t>Evaluation criteria for plans and projects</a:t>
            </a:r>
          </a:p>
          <a:p>
            <a:pPr lvl="1"/>
            <a:r>
              <a:rPr lang="en-US" altLang="en-US" dirty="0"/>
              <a:t>Costs (and distribution of costs)</a:t>
            </a:r>
          </a:p>
          <a:p>
            <a:pPr lvl="1"/>
            <a:r>
              <a:rPr lang="en-US" altLang="en-US" dirty="0"/>
              <a:t>Benefits (and distribution of benefits)	</a:t>
            </a:r>
          </a:p>
          <a:p>
            <a:pPr lvl="2"/>
            <a:r>
              <a:rPr lang="en-US" altLang="en-US" dirty="0"/>
              <a:t>Political issues </a:t>
            </a:r>
          </a:p>
          <a:p>
            <a:pPr lvl="1"/>
            <a:r>
              <a:rPr lang="en-US" altLang="en-US" dirty="0"/>
              <a:t>Opportunity costs</a:t>
            </a:r>
          </a:p>
          <a:p>
            <a:pPr lvl="1"/>
            <a:r>
              <a:rPr lang="en-US" altLang="en-US" dirty="0"/>
              <a:t>Safety, security, etc. </a:t>
            </a:r>
          </a:p>
          <a:p>
            <a:pPr lvl="1"/>
            <a:r>
              <a:rPr lang="en-US" altLang="en-US" dirty="0"/>
              <a:t>Environmental and social benefits and costs</a:t>
            </a:r>
          </a:p>
          <a:p>
            <a:r>
              <a:rPr lang="en-US" altLang="en-US" dirty="0"/>
              <a:t>Complex evaluations due to time horizons, discount rates, valuation of externalities, etc.</a:t>
            </a:r>
          </a:p>
          <a:p>
            <a:r>
              <a:rPr lang="en-US" altLang="en-US" dirty="0"/>
              <a:t>Decision making and planning accountability</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Project Evaluation</a:t>
            </a:r>
          </a:p>
        </p:txBody>
      </p:sp>
    </p:spTree>
    <p:extLst>
      <p:ext uri="{BB962C8B-B14F-4D97-AF65-F5344CB8AC3E}">
        <p14:creationId xmlns:p14="http://schemas.microsoft.com/office/powerpoint/2010/main" val="210888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Lecture #9: Transportation and Land-Use Planning</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784913" y="1288730"/>
            <a:ext cx="10298723" cy="4893647"/>
          </a:xfrm>
          <a:prstGeom prst="rect">
            <a:avLst/>
          </a:prstGeom>
          <a:noFill/>
        </p:spPr>
        <p:txBody>
          <a:bodyPr wrap="square" rtlCol="0">
            <a:spAutoFit/>
          </a:bodyPr>
          <a:lstStyle/>
          <a:p>
            <a:pPr algn="ctr"/>
            <a:r>
              <a:rPr lang="en-US" sz="2400" b="1" dirty="0"/>
              <a:t>Randall L. </a:t>
            </a:r>
            <a:r>
              <a:rPr lang="en-US" sz="2400" b="1" dirty="0" err="1"/>
              <a:t>Guensler</a:t>
            </a:r>
            <a:r>
              <a:rPr lang="en-US" sz="2400" b="1" dirty="0"/>
              <a:t>, Ph.D., Professor</a:t>
            </a:r>
          </a:p>
          <a:p>
            <a:pPr algn="ctr"/>
            <a:r>
              <a:rPr lang="en-US" sz="2400" b="1" dirty="0"/>
              <a:t>School of Civil and Environmental Engineering</a:t>
            </a:r>
          </a:p>
          <a:p>
            <a:pPr algn="ctr"/>
            <a:r>
              <a:rPr lang="en-US" sz="2400" b="1" dirty="0"/>
              <a:t>Georgia Institute of Technology</a:t>
            </a:r>
          </a:p>
          <a:p>
            <a:pPr algn="ctr"/>
            <a:r>
              <a:rPr lang="en-US" sz="2400" b="1" dirty="0">
                <a:hlinkClick r:id="rId3"/>
              </a:rPr>
              <a:t>Randall.guensler@ce.gatech.edu</a:t>
            </a:r>
            <a:endParaRPr lang="en-US" sz="2400" b="1" dirty="0"/>
          </a:p>
          <a:p>
            <a:pPr algn="ctr"/>
            <a:r>
              <a:rPr lang="en-US" sz="2400" b="1" dirty="0"/>
              <a:t>&amp;</a:t>
            </a:r>
          </a:p>
          <a:p>
            <a:pPr algn="ctr"/>
            <a:r>
              <a:rPr lang="en-US" sz="2400" b="1" dirty="0"/>
              <a:t>Michael O. Rodgers, Ph.D., Adjunct Regents’ Professor</a:t>
            </a:r>
          </a:p>
          <a:p>
            <a:pPr algn="ctr"/>
            <a:r>
              <a:rPr lang="en-US" sz="2400" b="1" dirty="0"/>
              <a:t>School of Civil and Environmental Engineering</a:t>
            </a:r>
          </a:p>
          <a:p>
            <a:pPr algn="ctr"/>
            <a:r>
              <a:rPr lang="en-US" sz="2400" b="1" dirty="0"/>
              <a:t>Georgia Institute of Technology</a:t>
            </a:r>
          </a:p>
          <a:p>
            <a:pPr algn="ctr"/>
            <a:r>
              <a:rPr lang="en-US" sz="2400" b="1" dirty="0">
                <a:hlinkClick r:id="rId4"/>
              </a:rPr>
              <a:t>Michael.rodgers@ce.gatech.edu</a:t>
            </a:r>
            <a:r>
              <a:rPr lang="en-US" sz="2400" b="1" dirty="0"/>
              <a:t>, (404) 385-0569</a:t>
            </a:r>
          </a:p>
          <a:p>
            <a:pPr algn="ctr"/>
            <a:endParaRPr lang="en-US" sz="2400" b="1" dirty="0"/>
          </a:p>
          <a:p>
            <a:pPr algn="ctr"/>
            <a:r>
              <a:rPr lang="en-US" sz="2400" b="1" dirty="0"/>
              <a:t>The authors have no known conflicts of interest in the presentation of these materials</a:t>
            </a:r>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62482"/>
            <a:ext cx="10515600" cy="5178995"/>
          </a:xfrm>
        </p:spPr>
        <p:txBody>
          <a:bodyPr>
            <a:normAutofit fontScale="92500" lnSpcReduction="20000"/>
          </a:bodyPr>
          <a:lstStyle/>
          <a:p>
            <a:r>
              <a:rPr lang="en-US" dirty="0"/>
              <a:t>Transportation Network Characteristics</a:t>
            </a:r>
          </a:p>
          <a:p>
            <a:pPr lvl="1"/>
            <a:r>
              <a:rPr lang="en-US" dirty="0"/>
              <a:t>Ownership</a:t>
            </a:r>
          </a:p>
          <a:p>
            <a:pPr lvl="1"/>
            <a:r>
              <a:rPr lang="en-US" dirty="0"/>
              <a:t>Classification</a:t>
            </a:r>
          </a:p>
          <a:p>
            <a:pPr lvl="1"/>
            <a:r>
              <a:rPr lang="en-US" dirty="0"/>
              <a:t>Physical characteristics</a:t>
            </a:r>
          </a:p>
          <a:p>
            <a:pPr lvl="1"/>
            <a:r>
              <a:rPr lang="en-US" dirty="0"/>
              <a:t>Infrastructure condition</a:t>
            </a:r>
          </a:p>
          <a:p>
            <a:pPr lvl="1"/>
            <a:r>
              <a:rPr lang="en-US" dirty="0"/>
              <a:t>Usage volumes and congestion levels</a:t>
            </a:r>
          </a:p>
          <a:p>
            <a:r>
              <a:rPr lang="en-US" dirty="0"/>
              <a:t>Crash data</a:t>
            </a:r>
          </a:p>
          <a:p>
            <a:r>
              <a:rPr lang="en-US" dirty="0"/>
              <a:t>Transit Usage data</a:t>
            </a:r>
          </a:p>
          <a:p>
            <a:r>
              <a:rPr lang="en-US" dirty="0"/>
              <a:t>Employment data and projections</a:t>
            </a:r>
          </a:p>
          <a:p>
            <a:r>
              <a:rPr lang="en-US" dirty="0"/>
              <a:t>Economic data by sector </a:t>
            </a:r>
          </a:p>
          <a:p>
            <a:r>
              <a:rPr lang="en-US" dirty="0"/>
              <a:t>Population data and projections</a:t>
            </a:r>
          </a:p>
          <a:p>
            <a:r>
              <a:rPr lang="en-US" dirty="0"/>
              <a:t>Demographic data</a:t>
            </a:r>
          </a:p>
          <a:p>
            <a:r>
              <a:rPr lang="en-US" dirty="0"/>
              <a:t>Travel Surveys </a:t>
            </a:r>
          </a:p>
          <a:p>
            <a:r>
              <a:rPr lang="en-US" dirty="0"/>
              <a:t>Emissions Modeling and Inventory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Data for Planning</a:t>
            </a:r>
          </a:p>
        </p:txBody>
      </p:sp>
    </p:spTree>
    <p:extLst>
      <p:ext uri="{BB962C8B-B14F-4D97-AF65-F5344CB8AC3E}">
        <p14:creationId xmlns:p14="http://schemas.microsoft.com/office/powerpoint/2010/main" val="73398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altLang="en-US" dirty="0"/>
              <a:t>Federal</a:t>
            </a:r>
          </a:p>
          <a:p>
            <a:pPr lvl="1"/>
            <a:r>
              <a:rPr lang="en-US" altLang="en-US" dirty="0"/>
              <a:t>Transportation funding as defined by federal regulation and reauthorization and plans as mandated by federal regulations</a:t>
            </a:r>
          </a:p>
          <a:p>
            <a:r>
              <a:rPr lang="en-US" altLang="en-US" dirty="0"/>
              <a:t>State</a:t>
            </a:r>
          </a:p>
          <a:p>
            <a:pPr lvl="1"/>
            <a:r>
              <a:rPr lang="en-US" altLang="en-US" dirty="0"/>
              <a:t>Statewide Transportation Improvement Plan (STIP) as required by the FHWA</a:t>
            </a:r>
          </a:p>
          <a:p>
            <a:pPr lvl="1"/>
            <a:r>
              <a:rPr lang="en-US" altLang="en-US" dirty="0"/>
              <a:t>Administer federal funding and distribute funds to regions and local agencies</a:t>
            </a:r>
          </a:p>
          <a:p>
            <a:r>
              <a:rPr lang="en-US" altLang="en-US" dirty="0"/>
              <a:t>Local	</a:t>
            </a:r>
          </a:p>
          <a:p>
            <a:pPr lvl="1"/>
            <a:r>
              <a:rPr lang="en-US" altLang="en-US" dirty="0"/>
              <a:t>Metropolitan planning organizations (MPOs) coordinate funding and programming for larger jurisdictions </a:t>
            </a:r>
          </a:p>
          <a:p>
            <a:pPr lvl="1"/>
            <a:r>
              <a:rPr lang="en-US" altLang="en-US" dirty="0"/>
              <a:t>MPOs and local governments implement and contract out projects</a:t>
            </a:r>
          </a:p>
          <a:p>
            <a:pPr lvl="1"/>
            <a:r>
              <a:rPr lang="en-US" altLang="en-US" dirty="0"/>
              <a:t>MPOs develop Regional Transportation Plans (RTPs) as part of the long-range transportation plan and for implementation of a TIP project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199" y="211167"/>
            <a:ext cx="10685585" cy="931207"/>
          </a:xfrm>
        </p:spPr>
        <p:txBody>
          <a:bodyPr>
            <a:normAutofit/>
          </a:bodyPr>
          <a:lstStyle/>
          <a:p>
            <a:r>
              <a:rPr lang="en-US" dirty="0"/>
              <a:t>The Transportation Planning Process in the U.S.</a:t>
            </a:r>
          </a:p>
        </p:txBody>
      </p:sp>
    </p:spTree>
    <p:extLst>
      <p:ext uri="{BB962C8B-B14F-4D97-AF65-F5344CB8AC3E}">
        <p14:creationId xmlns:p14="http://schemas.microsoft.com/office/powerpoint/2010/main" val="6246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Federal Transportation Legislation and Regulations</a:t>
            </a:r>
          </a:p>
        </p:txBody>
      </p:sp>
      <p:sp>
        <p:nvSpPr>
          <p:cNvPr id="19" name="Rectangle 18">
            <a:extLst>
              <a:ext uri="{FF2B5EF4-FFF2-40B4-BE49-F238E27FC236}">
                <a16:creationId xmlns:a16="http://schemas.microsoft.com/office/drawing/2014/main" id="{B9460D51-67EC-4B2E-9D48-EBE16BF41554}"/>
              </a:ext>
            </a:extLst>
          </p:cNvPr>
          <p:cNvSpPr/>
          <p:nvPr/>
        </p:nvSpPr>
        <p:spPr>
          <a:xfrm>
            <a:off x="1992756" y="25527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t>Executive</a:t>
            </a:r>
          </a:p>
        </p:txBody>
      </p:sp>
      <p:sp>
        <p:nvSpPr>
          <p:cNvPr id="20" name="Rectangle 19">
            <a:extLst>
              <a:ext uri="{FF2B5EF4-FFF2-40B4-BE49-F238E27FC236}">
                <a16:creationId xmlns:a16="http://schemas.microsoft.com/office/drawing/2014/main" id="{CF89A4A6-525B-4A63-94C8-FF47C9A1FF0B}"/>
              </a:ext>
            </a:extLst>
          </p:cNvPr>
          <p:cNvSpPr/>
          <p:nvPr/>
        </p:nvSpPr>
        <p:spPr>
          <a:xfrm>
            <a:off x="4348605" y="1917700"/>
            <a:ext cx="1792287" cy="3683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500" dirty="0">
                <a:solidFill>
                  <a:schemeClr val="tx2">
                    <a:lumMod val="25000"/>
                  </a:schemeClr>
                </a:solidFill>
              </a:rPr>
              <a:t>Federal</a:t>
            </a:r>
          </a:p>
        </p:txBody>
      </p:sp>
      <p:sp>
        <p:nvSpPr>
          <p:cNvPr id="21" name="Rectangle 20">
            <a:extLst>
              <a:ext uri="{FF2B5EF4-FFF2-40B4-BE49-F238E27FC236}">
                <a16:creationId xmlns:a16="http://schemas.microsoft.com/office/drawing/2014/main" id="{78D36760-379A-46BD-BA74-63067CBF27BD}"/>
              </a:ext>
            </a:extLst>
          </p:cNvPr>
          <p:cNvSpPr/>
          <p:nvPr/>
        </p:nvSpPr>
        <p:spPr>
          <a:xfrm>
            <a:off x="4375593" y="2568575"/>
            <a:ext cx="17653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t>Legislative</a:t>
            </a:r>
          </a:p>
        </p:txBody>
      </p:sp>
      <p:sp>
        <p:nvSpPr>
          <p:cNvPr id="22" name="Rectangle 21">
            <a:extLst>
              <a:ext uri="{FF2B5EF4-FFF2-40B4-BE49-F238E27FC236}">
                <a16:creationId xmlns:a16="http://schemas.microsoft.com/office/drawing/2014/main" id="{79DB1184-8C43-4D3B-8683-E0B5C4F1CBD9}"/>
              </a:ext>
            </a:extLst>
          </p:cNvPr>
          <p:cNvSpPr/>
          <p:nvPr/>
        </p:nvSpPr>
        <p:spPr>
          <a:xfrm>
            <a:off x="1992756" y="4897437"/>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t>EPA</a:t>
            </a:r>
          </a:p>
        </p:txBody>
      </p:sp>
      <p:sp>
        <p:nvSpPr>
          <p:cNvPr id="23" name="Rectangle 22">
            <a:extLst>
              <a:ext uri="{FF2B5EF4-FFF2-40B4-BE49-F238E27FC236}">
                <a16:creationId xmlns:a16="http://schemas.microsoft.com/office/drawing/2014/main" id="{4ECF7D09-DD3B-4C92-99AE-AE4AC2A543E5}"/>
              </a:ext>
            </a:extLst>
          </p:cNvPr>
          <p:cNvSpPr/>
          <p:nvPr/>
        </p:nvSpPr>
        <p:spPr>
          <a:xfrm>
            <a:off x="1978468" y="36576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t>USDOT</a:t>
            </a:r>
          </a:p>
        </p:txBody>
      </p:sp>
      <p:sp>
        <p:nvSpPr>
          <p:cNvPr id="24" name="Rectangle 23">
            <a:extLst>
              <a:ext uri="{FF2B5EF4-FFF2-40B4-BE49-F238E27FC236}">
                <a16:creationId xmlns:a16="http://schemas.microsoft.com/office/drawing/2014/main" id="{00186AD7-4E25-4D54-A8E6-11F776BE4850}"/>
              </a:ext>
            </a:extLst>
          </p:cNvPr>
          <p:cNvSpPr/>
          <p:nvPr/>
        </p:nvSpPr>
        <p:spPr>
          <a:xfrm>
            <a:off x="6902893" y="2568575"/>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t>Judicial</a:t>
            </a:r>
          </a:p>
        </p:txBody>
      </p:sp>
      <p:sp>
        <p:nvSpPr>
          <p:cNvPr id="25" name="TextBox 27">
            <a:extLst>
              <a:ext uri="{FF2B5EF4-FFF2-40B4-BE49-F238E27FC236}">
                <a16:creationId xmlns:a16="http://schemas.microsoft.com/office/drawing/2014/main" id="{6D89D964-2EC4-4973-A3B7-A9D84D85542B}"/>
              </a:ext>
            </a:extLst>
          </p:cNvPr>
          <p:cNvSpPr txBox="1">
            <a:spLocks noChangeArrowheads="1"/>
          </p:cNvSpPr>
          <p:nvPr/>
        </p:nvSpPr>
        <p:spPr bwMode="auto">
          <a:xfrm rot="17885721">
            <a:off x="980796" y="4241923"/>
            <a:ext cx="1083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dirty="0">
                <a:solidFill>
                  <a:schemeClr val="accent2">
                    <a:lumMod val="25000"/>
                  </a:schemeClr>
                </a:solidFill>
              </a:rPr>
              <a:t>STATE</a:t>
            </a:r>
          </a:p>
        </p:txBody>
      </p:sp>
      <p:sp>
        <p:nvSpPr>
          <p:cNvPr id="26" name="Up-Down Arrow 14">
            <a:extLst>
              <a:ext uri="{FF2B5EF4-FFF2-40B4-BE49-F238E27FC236}">
                <a16:creationId xmlns:a16="http://schemas.microsoft.com/office/drawing/2014/main" id="{2084EE59-8D9C-43E8-8718-5AC80A297E5A}"/>
              </a:ext>
            </a:extLst>
          </p:cNvPr>
          <p:cNvSpPr/>
          <p:nvPr/>
        </p:nvSpPr>
        <p:spPr>
          <a:xfrm>
            <a:off x="2711893" y="4495800"/>
            <a:ext cx="228600" cy="377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lgn="ctr"/>
            <a:endParaRPr lang="en-US" altLang="en-US">
              <a:solidFill>
                <a:srgbClr val="FFFFFF"/>
              </a:solidFill>
              <a:latin typeface="Book Antiqua" charset="0"/>
            </a:endParaRPr>
          </a:p>
        </p:txBody>
      </p:sp>
      <p:sp>
        <p:nvSpPr>
          <p:cNvPr id="27" name="Left Arrow 15">
            <a:extLst>
              <a:ext uri="{FF2B5EF4-FFF2-40B4-BE49-F238E27FC236}">
                <a16:creationId xmlns:a16="http://schemas.microsoft.com/office/drawing/2014/main" id="{67B087CB-2987-401B-BF70-AAF2531340D5}"/>
              </a:ext>
            </a:extLst>
          </p:cNvPr>
          <p:cNvSpPr/>
          <p:nvPr/>
        </p:nvSpPr>
        <p:spPr>
          <a:xfrm>
            <a:off x="3810000" y="5216525"/>
            <a:ext cx="457200" cy="2143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lgn="ctr"/>
            <a:endParaRPr lang="en-US" altLang="en-US">
              <a:solidFill>
                <a:srgbClr val="FFFFFF"/>
              </a:solidFill>
              <a:latin typeface="Book Antiqua" charset="0"/>
            </a:endParaRPr>
          </a:p>
        </p:txBody>
      </p:sp>
      <p:sp>
        <p:nvSpPr>
          <p:cNvPr id="28" name="Left Arrow 16">
            <a:extLst>
              <a:ext uri="{FF2B5EF4-FFF2-40B4-BE49-F238E27FC236}">
                <a16:creationId xmlns:a16="http://schemas.microsoft.com/office/drawing/2014/main" id="{91A3D8CA-0680-4B57-8AAA-A013D19EB768}"/>
              </a:ext>
            </a:extLst>
          </p:cNvPr>
          <p:cNvSpPr/>
          <p:nvPr/>
        </p:nvSpPr>
        <p:spPr>
          <a:xfrm>
            <a:off x="3810000" y="3986212"/>
            <a:ext cx="457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algn="ctr"/>
            <a:endParaRPr lang="en-US" altLang="en-US">
              <a:solidFill>
                <a:srgbClr val="FFFFFF"/>
              </a:solidFill>
              <a:latin typeface="Book Antiqua" charset="0"/>
            </a:endParaRPr>
          </a:p>
        </p:txBody>
      </p:sp>
      <p:sp>
        <p:nvSpPr>
          <p:cNvPr id="29" name="Rounded Rectangle 17">
            <a:extLst>
              <a:ext uri="{FF2B5EF4-FFF2-40B4-BE49-F238E27FC236}">
                <a16:creationId xmlns:a16="http://schemas.microsoft.com/office/drawing/2014/main" id="{77DBF37F-1FD1-471F-9A13-16BA51B501FC}"/>
              </a:ext>
            </a:extLst>
          </p:cNvPr>
          <p:cNvSpPr/>
          <p:nvPr/>
        </p:nvSpPr>
        <p:spPr>
          <a:xfrm>
            <a:off x="4405756" y="3581400"/>
            <a:ext cx="1646237" cy="1066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300" dirty="0">
                <a:solidFill>
                  <a:schemeClr val="accent2">
                    <a:lumMod val="25000"/>
                  </a:schemeClr>
                </a:solidFill>
              </a:rPr>
              <a:t>Bill Through Congress</a:t>
            </a:r>
          </a:p>
        </p:txBody>
      </p:sp>
      <p:sp>
        <p:nvSpPr>
          <p:cNvPr id="30" name="Rounded Rectangle 18">
            <a:extLst>
              <a:ext uri="{FF2B5EF4-FFF2-40B4-BE49-F238E27FC236}">
                <a16:creationId xmlns:a16="http://schemas.microsoft.com/office/drawing/2014/main" id="{F3841228-BDAD-468F-8E00-C02E5295A39C}"/>
              </a:ext>
            </a:extLst>
          </p:cNvPr>
          <p:cNvSpPr/>
          <p:nvPr/>
        </p:nvSpPr>
        <p:spPr>
          <a:xfrm>
            <a:off x="4348606" y="4856162"/>
            <a:ext cx="15621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300" dirty="0">
                <a:solidFill>
                  <a:schemeClr val="accent2">
                    <a:lumMod val="25000"/>
                  </a:schemeClr>
                </a:solidFill>
              </a:rPr>
              <a:t>NEPA</a:t>
            </a:r>
          </a:p>
        </p:txBody>
      </p:sp>
      <p:sp>
        <p:nvSpPr>
          <p:cNvPr id="31" name="Rounded Rectangle 19">
            <a:extLst>
              <a:ext uri="{FF2B5EF4-FFF2-40B4-BE49-F238E27FC236}">
                <a16:creationId xmlns:a16="http://schemas.microsoft.com/office/drawing/2014/main" id="{B14E73B9-9C05-485C-9822-0210C191A491}"/>
              </a:ext>
            </a:extLst>
          </p:cNvPr>
          <p:cNvSpPr/>
          <p:nvPr/>
        </p:nvSpPr>
        <p:spPr>
          <a:xfrm>
            <a:off x="6750493" y="3581401"/>
            <a:ext cx="2076450" cy="990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300" dirty="0">
                <a:solidFill>
                  <a:schemeClr val="accent2">
                    <a:lumMod val="25000"/>
                  </a:schemeClr>
                </a:solidFill>
              </a:rPr>
              <a:t>Relevant Cases</a:t>
            </a:r>
          </a:p>
        </p:txBody>
      </p:sp>
      <p:sp>
        <p:nvSpPr>
          <p:cNvPr id="32" name="TextBox 27">
            <a:extLst>
              <a:ext uri="{FF2B5EF4-FFF2-40B4-BE49-F238E27FC236}">
                <a16:creationId xmlns:a16="http://schemas.microsoft.com/office/drawing/2014/main" id="{A55F7859-E833-4D74-98C4-CA609C8F5633}"/>
              </a:ext>
            </a:extLst>
          </p:cNvPr>
          <p:cNvSpPr txBox="1">
            <a:spLocks noChangeArrowheads="1"/>
          </p:cNvSpPr>
          <p:nvPr/>
        </p:nvSpPr>
        <p:spPr bwMode="auto">
          <a:xfrm rot="17885721">
            <a:off x="980796" y="5461123"/>
            <a:ext cx="1083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dirty="0">
                <a:solidFill>
                  <a:schemeClr val="accent2">
                    <a:lumMod val="25000"/>
                  </a:schemeClr>
                </a:solidFill>
              </a:rPr>
              <a:t>STATE</a:t>
            </a:r>
          </a:p>
        </p:txBody>
      </p:sp>
      <p:cxnSp>
        <p:nvCxnSpPr>
          <p:cNvPr id="33" name="Straight Arrow Connector 32">
            <a:extLst>
              <a:ext uri="{FF2B5EF4-FFF2-40B4-BE49-F238E27FC236}">
                <a16:creationId xmlns:a16="http://schemas.microsoft.com/office/drawing/2014/main" id="{6DABFC51-4508-4103-8F6B-CCC5A0A48566}"/>
              </a:ext>
            </a:extLst>
          </p:cNvPr>
          <p:cNvCxnSpPr/>
          <p:nvPr/>
        </p:nvCxnSpPr>
        <p:spPr>
          <a:xfrm rot="5400000">
            <a:off x="1146966" y="4263233"/>
            <a:ext cx="1155775" cy="554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9797A864-59C8-4B52-9394-1A3F7809442D}"/>
              </a:ext>
            </a:extLst>
          </p:cNvPr>
          <p:cNvCxnSpPr/>
          <p:nvPr/>
        </p:nvCxnSpPr>
        <p:spPr>
          <a:xfrm rot="5400000">
            <a:off x="1097111" y="5588745"/>
            <a:ext cx="1155775" cy="554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16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03866"/>
            <a:ext cx="11011650" cy="5425180"/>
          </a:xfrm>
        </p:spPr>
        <p:txBody>
          <a:bodyPr/>
          <a:lstStyle/>
          <a:p>
            <a:r>
              <a:rPr lang="en-US" dirty="0"/>
              <a:t>While State-level Transportation Planning are Broadly Similar they Differ Significantly in Process Details</a:t>
            </a:r>
          </a:p>
          <a:p>
            <a:r>
              <a:rPr lang="en-US" dirty="0"/>
              <a:t>State Requirements</a:t>
            </a:r>
          </a:p>
          <a:p>
            <a:pPr lvl="1"/>
            <a:r>
              <a:rPr lang="en-US" dirty="0"/>
              <a:t>Develop Statewide Transportation Improvement Plan (STIP)</a:t>
            </a:r>
          </a:p>
          <a:p>
            <a:pPr lvl="1"/>
            <a:r>
              <a:rPr lang="en-US" dirty="0"/>
              <a:t>Administer and Distribute Federal and State Funding Sources</a:t>
            </a:r>
          </a:p>
          <a:p>
            <a:pPr lvl="1"/>
            <a:r>
              <a:rPr lang="en-US" dirty="0"/>
              <a:t>Develop State Standards for Roadways, Bridges and other Infrastructure</a:t>
            </a:r>
          </a:p>
          <a:p>
            <a:r>
              <a:rPr lang="en-US" i="1" dirty="0"/>
              <a:t>Typical </a:t>
            </a:r>
            <a:r>
              <a:rPr lang="en-US" dirty="0"/>
              <a:t>Other State-level Activities</a:t>
            </a:r>
          </a:p>
          <a:p>
            <a:pPr lvl="1"/>
            <a:r>
              <a:rPr lang="en-US" dirty="0"/>
              <a:t>Develop Broad State Land Use Planning Goals and Model Zoning Codes</a:t>
            </a:r>
          </a:p>
          <a:p>
            <a:pPr lvl="1"/>
            <a:r>
              <a:rPr lang="en-US" dirty="0"/>
              <a:t>Define Specific Roles and Requirements for MPOs and Regional Planning Agencies</a:t>
            </a:r>
          </a:p>
          <a:p>
            <a:pPr lvl="1"/>
            <a:r>
              <a:rPr lang="en-US" dirty="0"/>
              <a:t>Define and Promote Specific Economic Growth Plans</a:t>
            </a:r>
          </a:p>
          <a:p>
            <a:pPr lvl="1"/>
            <a:r>
              <a:rPr lang="en-US" dirty="0"/>
              <a:t>Define Eligibility for Specific State Funding Initiatives</a:t>
            </a:r>
          </a:p>
          <a:p>
            <a:pPr lvl="1"/>
            <a:r>
              <a:rPr lang="en-US" dirty="0"/>
              <a:t>Review Local Plans for Compliance with Planning Requirements</a:t>
            </a:r>
          </a:p>
          <a:p>
            <a:pPr lvl="1"/>
            <a:r>
              <a:rPr lang="en-US" dirty="0"/>
              <a:t>Other Activities as Defined by State Constitution or Statutes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Typical State Level Planning Process</a:t>
            </a:r>
          </a:p>
        </p:txBody>
      </p:sp>
    </p:spTree>
    <p:extLst>
      <p:ext uri="{BB962C8B-B14F-4D97-AF65-F5344CB8AC3E}">
        <p14:creationId xmlns:p14="http://schemas.microsoft.com/office/powerpoint/2010/main" val="230279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08774"/>
            <a:ext cx="10515600" cy="5198352"/>
          </a:xfrm>
        </p:spPr>
        <p:txBody>
          <a:bodyPr>
            <a:normAutofit lnSpcReduction="10000"/>
          </a:bodyPr>
          <a:lstStyle/>
          <a:p>
            <a:r>
              <a:rPr lang="en-US" b="1" dirty="0"/>
              <a:t>Transportation planning at the local level is largely a matter of establishing priorities for the allocation of resources</a:t>
            </a:r>
          </a:p>
          <a:p>
            <a:pPr lvl="1"/>
            <a:r>
              <a:rPr lang="en-US" b="1" dirty="0"/>
              <a:t>New Construction</a:t>
            </a:r>
          </a:p>
          <a:p>
            <a:pPr lvl="1"/>
            <a:r>
              <a:rPr lang="en-US" b="1" dirty="0"/>
              <a:t>Maintenance and Rehabilitation of Existing Infrastructure</a:t>
            </a:r>
          </a:p>
          <a:p>
            <a:pPr lvl="1"/>
            <a:r>
              <a:rPr lang="en-US" b="1" dirty="0"/>
              <a:t>Establishing and Maintaining an Equitable Distribution of Transportation Resources between Competing Interests</a:t>
            </a:r>
          </a:p>
          <a:p>
            <a:r>
              <a:rPr lang="en-US" b="1" dirty="0"/>
              <a:t>These Allocation Decisions are Organized into both Long-Term and Short-Term Priorities </a:t>
            </a:r>
          </a:p>
          <a:p>
            <a:pPr lvl="1"/>
            <a:r>
              <a:rPr lang="en-US" b="1" dirty="0"/>
              <a:t>Regional Transportation Plan (5-25 year plan)</a:t>
            </a:r>
          </a:p>
          <a:p>
            <a:pPr lvl="1"/>
            <a:r>
              <a:rPr lang="en-US" b="1" dirty="0"/>
              <a:t>Transportation Improvement Program (3-5 year planned allocation of resources)</a:t>
            </a:r>
          </a:p>
          <a:p>
            <a:r>
              <a:rPr lang="en-US" b="1" dirty="0"/>
              <a:t>Final Decisions on the Priorities are Normally Made by Elected Officials Representing the Jurisdictions Impacted by the Plan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Planning at the Local Level</a:t>
            </a:r>
          </a:p>
        </p:txBody>
      </p:sp>
    </p:spTree>
    <p:extLst>
      <p:ext uri="{BB962C8B-B14F-4D97-AF65-F5344CB8AC3E}">
        <p14:creationId xmlns:p14="http://schemas.microsoft.com/office/powerpoint/2010/main" val="411067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19406"/>
            <a:ext cx="10515600" cy="5327427"/>
          </a:xfrm>
        </p:spPr>
        <p:txBody>
          <a:bodyPr>
            <a:normAutofit fontScale="92500" lnSpcReduction="10000"/>
          </a:bodyPr>
          <a:lstStyle/>
          <a:p>
            <a:r>
              <a:rPr lang="en-US" dirty="0"/>
              <a:t>At present most transportation resources are allocated to traditional highways as most of the resources available resources are obtained by motor fuel and excise taxes paid by highway users</a:t>
            </a:r>
          </a:p>
          <a:p>
            <a:r>
              <a:rPr lang="en-US" dirty="0"/>
              <a:t>Over the last few decades, increasing emphasis has been placed on support for other transportation modes based on equity considerations and their contributions to overall mobility</a:t>
            </a:r>
          </a:p>
          <a:p>
            <a:pPr lvl="1"/>
            <a:r>
              <a:rPr lang="en-US" dirty="0"/>
              <a:t>On-road Bicycle and Pedestrian Infrastructure (complete streets)</a:t>
            </a:r>
          </a:p>
          <a:p>
            <a:pPr lvl="1"/>
            <a:r>
              <a:rPr lang="en-US" dirty="0"/>
              <a:t>Multi-use Paths</a:t>
            </a:r>
          </a:p>
          <a:p>
            <a:pPr lvl="1"/>
            <a:r>
              <a:rPr lang="en-US" dirty="0"/>
              <a:t>Specialized Freight Infrastructure (e.g. truck-only lanes)</a:t>
            </a:r>
          </a:p>
          <a:p>
            <a:pPr lvl="1"/>
            <a:r>
              <a:rPr lang="en-US" dirty="0"/>
              <a:t>Urban Transit and Transit-Oriented Development</a:t>
            </a:r>
          </a:p>
          <a:p>
            <a:r>
              <a:rPr lang="en-US" dirty="0"/>
              <a:t>With the advent of new technologies, planning agencies will likely face increased demand for specialized infrastructure </a:t>
            </a:r>
          </a:p>
          <a:p>
            <a:pPr lvl="1"/>
            <a:r>
              <a:rPr lang="en-US" dirty="0"/>
              <a:t>Connected and Autonomous Vehicles</a:t>
            </a:r>
          </a:p>
          <a:p>
            <a:pPr lvl="1"/>
            <a:r>
              <a:rPr lang="en-US" dirty="0"/>
              <a:t>Provisions for Shared Mobility</a:t>
            </a:r>
          </a:p>
          <a:p>
            <a:pPr lvl="1"/>
            <a:r>
              <a:rPr lang="en-US" dirty="0"/>
              <a:t>Increased Demand for Intelligent </a:t>
            </a:r>
            <a:r>
              <a:rPr lang="en-US"/>
              <a:t>Transportation Systems</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Alternate Modes, Freight and Transit</a:t>
            </a:r>
          </a:p>
        </p:txBody>
      </p:sp>
    </p:spTree>
    <p:extLst>
      <p:ext uri="{BB962C8B-B14F-4D97-AF65-F5344CB8AC3E}">
        <p14:creationId xmlns:p14="http://schemas.microsoft.com/office/powerpoint/2010/main" val="33902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In the transportation planning process, formal public involvement occurs in several contexts:</a:t>
            </a:r>
          </a:p>
          <a:p>
            <a:pPr lvl="1"/>
            <a:r>
              <a:rPr lang="en-US" dirty="0"/>
              <a:t>Land Use (zoning) Decisions</a:t>
            </a:r>
          </a:p>
          <a:p>
            <a:pPr lvl="1"/>
            <a:r>
              <a:rPr lang="en-US" dirty="0"/>
              <a:t>RTP and TIP Development</a:t>
            </a:r>
          </a:p>
          <a:p>
            <a:pPr lvl="1"/>
            <a:r>
              <a:rPr lang="en-US" dirty="0"/>
              <a:t>Public Comments on Individual Projects though the NEPA Process</a:t>
            </a:r>
          </a:p>
          <a:p>
            <a:pPr lvl="1"/>
            <a:r>
              <a:rPr lang="en-US" dirty="0"/>
              <a:t>Other Contexts Based on State Law or Local Ordinances</a:t>
            </a:r>
          </a:p>
          <a:p>
            <a:r>
              <a:rPr lang="en-US" dirty="0"/>
              <a:t>Many MPOs and Regional Planning agencies also seek public input in other contexts:</a:t>
            </a:r>
          </a:p>
          <a:p>
            <a:pPr lvl="1"/>
            <a:r>
              <a:rPr lang="en-US" dirty="0"/>
              <a:t>Public Opinion Surveys</a:t>
            </a:r>
          </a:p>
          <a:p>
            <a:pPr lvl="1"/>
            <a:r>
              <a:rPr lang="en-US" dirty="0"/>
              <a:t>Transportation User Groups</a:t>
            </a:r>
          </a:p>
          <a:p>
            <a:pPr lvl="2"/>
            <a:r>
              <a:rPr lang="en-US" dirty="0"/>
              <a:t>Freight </a:t>
            </a:r>
          </a:p>
          <a:p>
            <a:pPr lvl="2"/>
            <a:r>
              <a:rPr lang="en-US" dirty="0"/>
              <a:t>Transit Riders</a:t>
            </a:r>
          </a:p>
          <a:p>
            <a:pPr lvl="1"/>
            <a:r>
              <a:rPr lang="en-US" dirty="0"/>
              <a:t>Focus Groups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Public Involvement</a:t>
            </a:r>
          </a:p>
        </p:txBody>
      </p:sp>
    </p:spTree>
    <p:extLst>
      <p:ext uri="{BB962C8B-B14F-4D97-AF65-F5344CB8AC3E}">
        <p14:creationId xmlns:p14="http://schemas.microsoft.com/office/powerpoint/2010/main" val="2776890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428810"/>
            <a:ext cx="10515600" cy="5061613"/>
          </a:xfrm>
        </p:spPr>
        <p:txBody>
          <a:bodyPr>
            <a:normAutofit/>
          </a:bodyPr>
          <a:lstStyle/>
          <a:p>
            <a:r>
              <a:rPr lang="en-US" dirty="0"/>
              <a:t>Transportation planning is a complex process aimed at allocated limited resources to meet broad societal needs:</a:t>
            </a:r>
          </a:p>
          <a:p>
            <a:pPr lvl="1"/>
            <a:r>
              <a:rPr lang="en-US" dirty="0"/>
              <a:t>Personal mobility</a:t>
            </a:r>
          </a:p>
          <a:p>
            <a:pPr lvl="1"/>
            <a:r>
              <a:rPr lang="en-US" dirty="0"/>
              <a:t>Movement of Goods</a:t>
            </a:r>
          </a:p>
          <a:p>
            <a:pPr lvl="1"/>
            <a:r>
              <a:rPr lang="en-US" dirty="0"/>
              <a:t>Delivery of Services</a:t>
            </a:r>
          </a:p>
          <a:p>
            <a:r>
              <a:rPr lang="en-US" dirty="0"/>
              <a:t>These allocation decisions must be made equitably and consistent with the goals of maintaining and enhancing environmental quality and ensuring maximal economic and social benefit from these investments</a:t>
            </a:r>
          </a:p>
          <a:p>
            <a:r>
              <a:rPr lang="en-US" dirty="0"/>
              <a:t>The transportation system must work effectively with other social systems to ensure that these systems can effectively perform their functions as well.</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798407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23858" y="1385928"/>
            <a:ext cx="10515600" cy="5343118"/>
          </a:xfrm>
        </p:spPr>
        <p:txBody>
          <a:bodyPr>
            <a:normAutofit fontScale="92500"/>
          </a:bodyPr>
          <a:lstStyle/>
          <a:p>
            <a:r>
              <a:rPr lang="en-US" dirty="0"/>
              <a:t>Transportation planners and regulatory agencies face a wide range of challenges in the coming years</a:t>
            </a:r>
          </a:p>
          <a:p>
            <a:pPr lvl="1"/>
            <a:r>
              <a:rPr lang="en-US" dirty="0"/>
              <a:t>Concerns over historical inequities have resulted in an increased emphasis on equity considerations in the transportation planning process</a:t>
            </a:r>
          </a:p>
          <a:p>
            <a:pPr lvl="1"/>
            <a:r>
              <a:rPr lang="en-US" dirty="0"/>
              <a:t>Concerns over the impact of climate changes over the coming decades provides additional challenges</a:t>
            </a:r>
          </a:p>
          <a:p>
            <a:pPr lvl="2"/>
            <a:r>
              <a:rPr lang="en-US" dirty="0"/>
              <a:t>Increased emphasis on alternative transportation modes including shared mobility</a:t>
            </a:r>
          </a:p>
          <a:p>
            <a:pPr lvl="2"/>
            <a:r>
              <a:rPr lang="en-US" dirty="0"/>
              <a:t>Phase out of petroleum-based fuels and the electrification of transportation</a:t>
            </a:r>
          </a:p>
          <a:p>
            <a:pPr lvl="2"/>
            <a:r>
              <a:rPr lang="en-US" dirty="0"/>
              <a:t>The need for the development of resilient infrastructure to deal with potential climatic effects</a:t>
            </a:r>
          </a:p>
          <a:p>
            <a:pPr lvl="1"/>
            <a:r>
              <a:rPr lang="en-US" dirty="0"/>
              <a:t>The rapid development and implementation of new technologies including </a:t>
            </a:r>
          </a:p>
          <a:p>
            <a:pPr lvl="2"/>
            <a:r>
              <a:rPr lang="en-US" dirty="0"/>
              <a:t>Connected and autonomous (self-driving) vehicles</a:t>
            </a:r>
          </a:p>
          <a:p>
            <a:pPr lvl="2"/>
            <a:r>
              <a:rPr lang="en-US" dirty="0"/>
              <a:t>Adaptable and smart infrastructure</a:t>
            </a:r>
          </a:p>
          <a:p>
            <a:r>
              <a:rPr lang="en-US" dirty="0"/>
              <a:t>Transportation planners must also deal with the needs of an aging and increasingly diverse population of users with a variety of specific needs that must be considered in transportation planning</a:t>
            </a:r>
          </a:p>
          <a:p>
            <a:pPr lvl="2"/>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Transportation planning in the United States and in much of the world is a tiered process in which the various levels of government have specific roles to play within the overall process</a:t>
            </a:r>
          </a:p>
          <a:p>
            <a:r>
              <a:rPr lang="en-US" dirty="0"/>
              <a:t>The principal role of the transportation planning process is to ensure that the limited resources available to the development and maintenance of the transportation system are used to: </a:t>
            </a:r>
          </a:p>
          <a:p>
            <a:pPr lvl="1"/>
            <a:r>
              <a:rPr lang="en-US" dirty="0"/>
              <a:t>Provide </a:t>
            </a:r>
            <a:r>
              <a:rPr lang="en-US" i="1" dirty="0"/>
              <a:t>Mobility and Accessibility </a:t>
            </a:r>
            <a:r>
              <a:rPr lang="en-US" dirty="0"/>
              <a:t>to all transportation users</a:t>
            </a:r>
          </a:p>
          <a:p>
            <a:pPr lvl="1"/>
            <a:r>
              <a:rPr lang="en-US" dirty="0"/>
              <a:t>Maintain and improve </a:t>
            </a:r>
            <a:r>
              <a:rPr lang="en-US" i="1" dirty="0"/>
              <a:t>Environmental Quality</a:t>
            </a:r>
          </a:p>
          <a:p>
            <a:pPr lvl="1"/>
            <a:r>
              <a:rPr lang="en-US" dirty="0"/>
              <a:t>Efficiently contribute to </a:t>
            </a:r>
            <a:r>
              <a:rPr lang="en-US" i="1" dirty="0"/>
              <a:t>Economic Activity and Development</a:t>
            </a:r>
          </a:p>
          <a:p>
            <a:r>
              <a:rPr lang="en-US" dirty="0"/>
              <a:t>Transportation planning must continue to adapt to meet future challenges</a:t>
            </a:r>
          </a:p>
          <a:p>
            <a:pPr lvl="1"/>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32820"/>
            <a:ext cx="10515600" cy="5061613"/>
          </a:xfrm>
        </p:spPr>
        <p:txBody>
          <a:bodyPr/>
          <a:lstStyle/>
          <a:p>
            <a:r>
              <a:rPr lang="en-US" dirty="0"/>
              <a:t>Civilized society is based on the presence and maintenance of many interacting systems necessary to supply the population with the social, energy, material and information resources necessary for life. </a:t>
            </a:r>
          </a:p>
          <a:p>
            <a:r>
              <a:rPr lang="en-US" dirty="0"/>
              <a:t>Among the most important of these are:</a:t>
            </a:r>
          </a:p>
          <a:p>
            <a:pPr lvl="1"/>
            <a:r>
              <a:rPr lang="en-US" dirty="0"/>
              <a:t>Legal, cultural, educational and financial systems</a:t>
            </a:r>
          </a:p>
          <a:p>
            <a:pPr lvl="1"/>
            <a:r>
              <a:rPr lang="en-US" dirty="0"/>
              <a:t>Personal, and collective security</a:t>
            </a:r>
          </a:p>
          <a:p>
            <a:pPr lvl="1"/>
            <a:r>
              <a:rPr lang="en-US" dirty="0"/>
              <a:t>Energy, water, waste handling and communications systems</a:t>
            </a:r>
          </a:p>
          <a:p>
            <a:pPr lvl="1"/>
            <a:r>
              <a:rPr lang="en-US" dirty="0"/>
              <a:t>Health care</a:t>
            </a:r>
          </a:p>
          <a:p>
            <a:pPr lvl="1"/>
            <a:r>
              <a:rPr lang="en-US" dirty="0"/>
              <a:t>Food and Environmental Protection</a:t>
            </a:r>
          </a:p>
          <a:p>
            <a:pPr lvl="1"/>
            <a:r>
              <a:rPr lang="en-US" dirty="0"/>
              <a:t>Built environment</a:t>
            </a:r>
          </a:p>
          <a:p>
            <a:pPr lvl="1"/>
            <a:r>
              <a:rPr lang="en-US" b="1" dirty="0">
                <a:solidFill>
                  <a:srgbClr val="C00000"/>
                </a:solidFill>
              </a:rPr>
              <a:t>Transportation</a:t>
            </a:r>
          </a:p>
          <a:p>
            <a:r>
              <a:rPr lang="en-US" dirty="0"/>
              <a:t>Development and maintenance of these systems requires </a:t>
            </a:r>
            <a:r>
              <a:rPr lang="en-US" i="1" dirty="0">
                <a:solidFill>
                  <a:srgbClr val="C00000"/>
                </a:solidFill>
              </a:rPr>
              <a:t>planning</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EPA		(U.S.) Environmental Protection Agency</a:t>
            </a:r>
          </a:p>
          <a:p>
            <a:r>
              <a:rPr lang="en-US" dirty="0"/>
              <a:t>FHWA	(U.S.) Federal Highway Administration</a:t>
            </a:r>
          </a:p>
          <a:p>
            <a:r>
              <a:rPr lang="en-US" dirty="0"/>
              <a:t>MAP-21	Moving Ahead for Progress in the 21</a:t>
            </a:r>
            <a:r>
              <a:rPr lang="en-US" baseline="30000" dirty="0"/>
              <a:t>st</a:t>
            </a:r>
            <a:r>
              <a:rPr lang="en-US" dirty="0"/>
              <a:t> Century Act</a:t>
            </a:r>
          </a:p>
          <a:p>
            <a:r>
              <a:rPr lang="en-US" dirty="0"/>
              <a:t>MPO	Metropolitan Planning Organization</a:t>
            </a:r>
          </a:p>
          <a:p>
            <a:r>
              <a:rPr lang="en-US" dirty="0"/>
              <a:t>NEPA	National Environmental Policy Act</a:t>
            </a:r>
          </a:p>
          <a:p>
            <a:r>
              <a:rPr lang="en-US" dirty="0"/>
              <a:t>RTP 		Regional Transportation Plan</a:t>
            </a:r>
          </a:p>
          <a:p>
            <a:r>
              <a:rPr lang="en-US" dirty="0"/>
              <a:t>TIP 		Transportation Improvement Program</a:t>
            </a:r>
          </a:p>
          <a:p>
            <a:r>
              <a:rPr lang="en-US" dirty="0"/>
              <a:t>SIP		State Implementation Plan (Air Quality)</a:t>
            </a:r>
          </a:p>
          <a:p>
            <a:r>
              <a:rPr lang="en-US" dirty="0"/>
              <a:t>STIP		Statewide Transportation Improvement Plan</a:t>
            </a:r>
          </a:p>
          <a:p>
            <a:r>
              <a:rPr lang="en-US" dirty="0"/>
              <a:t>USDOT	U.S. Department of Transportation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Institute of Transportation Engineers, 2016. </a:t>
            </a:r>
            <a:r>
              <a:rPr lang="en-US" i="1" dirty="0"/>
              <a:t>Transportation Planning Handbook, 4</a:t>
            </a:r>
            <a:r>
              <a:rPr lang="en-US" i="1" baseline="30000" dirty="0"/>
              <a:t>th</a:t>
            </a:r>
            <a:r>
              <a:rPr lang="en-US" i="1" dirty="0"/>
              <a:t> edition, </a:t>
            </a:r>
            <a:r>
              <a:rPr lang="en-US" dirty="0"/>
              <a:t>Meyer, M.D. (ed.), John Wiley &amp; Sons, Hoboken, NJ.</a:t>
            </a:r>
          </a:p>
          <a:p>
            <a:r>
              <a:rPr lang="en-US" dirty="0"/>
              <a:t>Meyer, M.D. and Miller E.J., 2014. </a:t>
            </a:r>
            <a:r>
              <a:rPr lang="en-US" i="1" dirty="0"/>
              <a:t>Urban Transportation Planning, 3</a:t>
            </a:r>
            <a:r>
              <a:rPr lang="en-US" i="1" baseline="30000" dirty="0"/>
              <a:t>rd</a:t>
            </a:r>
            <a:r>
              <a:rPr lang="en-US" i="1" dirty="0"/>
              <a:t> edition, </a:t>
            </a:r>
            <a:r>
              <a:rPr lang="en-US" dirty="0"/>
              <a:t> Boston, McGraw Hill.</a:t>
            </a:r>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Federal Transit Administration, “Transportation Planning” available at: https://www.transit.dot.gov/regulations-and-guidance/transportation-planning/transportation-planning</a:t>
            </a:r>
          </a:p>
          <a:p>
            <a:r>
              <a:rPr lang="en-US" dirty="0"/>
              <a:t>Rodrigue, J.P., 2020. </a:t>
            </a:r>
            <a:r>
              <a:rPr lang="en-US" i="1" dirty="0"/>
              <a:t>The Geography of Transportation, 5</a:t>
            </a:r>
            <a:r>
              <a:rPr lang="en-US" i="1" baseline="30000" dirty="0"/>
              <a:t>th</a:t>
            </a:r>
            <a:r>
              <a:rPr lang="en-US" i="1" dirty="0"/>
              <a:t> Edition, </a:t>
            </a:r>
            <a:r>
              <a:rPr lang="en-US" dirty="0"/>
              <a:t>Routledge, New York. </a:t>
            </a:r>
          </a:p>
          <a:p>
            <a:r>
              <a:rPr lang="en-US" dirty="0"/>
              <a:t>Stone, B. and Rodgers, M.O., 2001. Urban Form and Thermal Efficiency: How the Design of Cities Influences the Urban Heat Island Effect, J. American Planning Assoc. </a:t>
            </a:r>
            <a:r>
              <a:rPr lang="en-US" b="1" dirty="0"/>
              <a:t>67</a:t>
            </a:r>
            <a:r>
              <a:rPr lang="en-US" dirty="0"/>
              <a:t>(2) 186-198.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authors would like to thank Dr. Alice Grossman (Eno Foundation) for contributions to the materials presented here.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SNG861">
            <a:extLst>
              <a:ext uri="{FF2B5EF4-FFF2-40B4-BE49-F238E27FC236}">
                <a16:creationId xmlns:a16="http://schemas.microsoft.com/office/drawing/2014/main" id="{CF4B8A06-A092-4619-843F-C71E57D0E0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2974" y="1381518"/>
            <a:ext cx="9151744" cy="4770437"/>
          </a:xfrm>
        </p:spPr>
      </p:pic>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Planning</a:t>
            </a:r>
          </a:p>
        </p:txBody>
      </p:sp>
      <p:sp>
        <p:nvSpPr>
          <p:cNvPr id="6" name="TextBox 5">
            <a:extLst>
              <a:ext uri="{FF2B5EF4-FFF2-40B4-BE49-F238E27FC236}">
                <a16:creationId xmlns:a16="http://schemas.microsoft.com/office/drawing/2014/main" id="{F68CE92D-4298-4E2E-81EF-43BF8F42D043}"/>
              </a:ext>
            </a:extLst>
          </p:cNvPr>
          <p:cNvSpPr txBox="1"/>
          <p:nvPr/>
        </p:nvSpPr>
        <p:spPr>
          <a:xfrm>
            <a:off x="1122974" y="6153012"/>
            <a:ext cx="4272965" cy="369332"/>
          </a:xfrm>
          <a:prstGeom prst="rect">
            <a:avLst/>
          </a:prstGeom>
          <a:noFill/>
        </p:spPr>
        <p:txBody>
          <a:bodyPr wrap="none" rtlCol="0">
            <a:spAutoFit/>
          </a:bodyPr>
          <a:lstStyle/>
          <a:p>
            <a:r>
              <a:rPr lang="en-US" dirty="0"/>
              <a:t>Institute of Transportation Engineers (2016)</a:t>
            </a:r>
          </a:p>
        </p:txBody>
      </p:sp>
    </p:spTree>
    <p:extLst>
      <p:ext uri="{BB962C8B-B14F-4D97-AF65-F5344CB8AC3E}">
        <p14:creationId xmlns:p14="http://schemas.microsoft.com/office/powerpoint/2010/main" val="267557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Needs</a:t>
            </a:r>
          </a:p>
        </p:txBody>
      </p:sp>
      <p:sp>
        <p:nvSpPr>
          <p:cNvPr id="4" name="Rectangle 3">
            <a:extLst>
              <a:ext uri="{FF2B5EF4-FFF2-40B4-BE49-F238E27FC236}">
                <a16:creationId xmlns:a16="http://schemas.microsoft.com/office/drawing/2014/main" id="{FC98A47E-D558-45CD-AE4F-83A1C04F006C}"/>
              </a:ext>
            </a:extLst>
          </p:cNvPr>
          <p:cNvSpPr>
            <a:spLocks noChangeArrowheads="1"/>
          </p:cNvSpPr>
          <p:nvPr/>
        </p:nvSpPr>
        <p:spPr bwMode="auto">
          <a:xfrm>
            <a:off x="5087919" y="4062189"/>
            <a:ext cx="2209800" cy="1382713"/>
          </a:xfrm>
          <a:prstGeom prst="rect">
            <a:avLst/>
          </a:prstGeom>
          <a:ln>
            <a:noFill/>
            <a:headEnd/>
            <a:tailEnd/>
          </a:ln>
          <a:effectLst/>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Mobility </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and</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 Accessibility   </a:t>
            </a:r>
          </a:p>
        </p:txBody>
      </p:sp>
      <p:sp>
        <p:nvSpPr>
          <p:cNvPr id="5" name="AutoShape 2">
            <a:extLst>
              <a:ext uri="{FF2B5EF4-FFF2-40B4-BE49-F238E27FC236}">
                <a16:creationId xmlns:a16="http://schemas.microsoft.com/office/drawing/2014/main" id="{36C1CFF6-A0D6-4E30-8EC3-214F511AD2AD}"/>
              </a:ext>
            </a:extLst>
          </p:cNvPr>
          <p:cNvSpPr>
            <a:spLocks noChangeArrowheads="1"/>
          </p:cNvSpPr>
          <p:nvPr/>
        </p:nvSpPr>
        <p:spPr bwMode="auto">
          <a:xfrm>
            <a:off x="4076700" y="2232212"/>
            <a:ext cx="4038600" cy="3289871"/>
          </a:xfrm>
          <a:prstGeom prst="triangle">
            <a:avLst>
              <a:gd name="adj" fmla="val 49995"/>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endParaRPr lang="en-US" altLang="en-US"/>
          </a:p>
        </p:txBody>
      </p:sp>
    </p:spTree>
    <p:extLst>
      <p:ext uri="{BB962C8B-B14F-4D97-AF65-F5344CB8AC3E}">
        <p14:creationId xmlns:p14="http://schemas.microsoft.com/office/powerpoint/2010/main" val="157253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People (Personal Mobility)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Needs</a:t>
            </a:r>
          </a:p>
        </p:txBody>
      </p:sp>
      <p:sp>
        <p:nvSpPr>
          <p:cNvPr id="4" name="Rectangle 3">
            <a:extLst>
              <a:ext uri="{FF2B5EF4-FFF2-40B4-BE49-F238E27FC236}">
                <a16:creationId xmlns:a16="http://schemas.microsoft.com/office/drawing/2014/main" id="{8A2FA472-7FB6-47DF-A2AE-877927C0691C}"/>
              </a:ext>
            </a:extLst>
          </p:cNvPr>
          <p:cNvSpPr>
            <a:spLocks noChangeArrowheads="1"/>
          </p:cNvSpPr>
          <p:nvPr/>
        </p:nvSpPr>
        <p:spPr bwMode="auto">
          <a:xfrm>
            <a:off x="5087919" y="4062189"/>
            <a:ext cx="2209800" cy="1382713"/>
          </a:xfrm>
          <a:prstGeom prst="rect">
            <a:avLst/>
          </a:prstGeom>
          <a:ln>
            <a:noFill/>
            <a:headEnd/>
            <a:tailEnd/>
          </a:ln>
          <a:effectLst/>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Mobility </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and</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 Accessibility   </a:t>
            </a:r>
          </a:p>
        </p:txBody>
      </p:sp>
      <p:sp>
        <p:nvSpPr>
          <p:cNvPr id="5" name="AutoShape 2">
            <a:extLst>
              <a:ext uri="{FF2B5EF4-FFF2-40B4-BE49-F238E27FC236}">
                <a16:creationId xmlns:a16="http://schemas.microsoft.com/office/drawing/2014/main" id="{9E6C76FB-7508-48B1-A3D7-28B5ACD5AB06}"/>
              </a:ext>
            </a:extLst>
          </p:cNvPr>
          <p:cNvSpPr>
            <a:spLocks noChangeArrowheads="1"/>
          </p:cNvSpPr>
          <p:nvPr/>
        </p:nvSpPr>
        <p:spPr bwMode="auto">
          <a:xfrm>
            <a:off x="4076700" y="2232212"/>
            <a:ext cx="4038600" cy="3289871"/>
          </a:xfrm>
          <a:prstGeom prst="triangle">
            <a:avLst>
              <a:gd name="adj" fmla="val 49995"/>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endParaRPr lang="en-US" altLang="en-US"/>
          </a:p>
        </p:txBody>
      </p:sp>
    </p:spTree>
    <p:extLst>
      <p:ext uri="{BB962C8B-B14F-4D97-AF65-F5344CB8AC3E}">
        <p14:creationId xmlns:p14="http://schemas.microsoft.com/office/powerpoint/2010/main" val="337627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People (Personal Mobility)</a:t>
            </a:r>
          </a:p>
          <a:p>
            <a:r>
              <a:rPr lang="en-US" dirty="0"/>
              <a:t>Goods Movement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Needs</a:t>
            </a:r>
          </a:p>
        </p:txBody>
      </p:sp>
      <p:sp>
        <p:nvSpPr>
          <p:cNvPr id="4" name="Rectangle 3">
            <a:extLst>
              <a:ext uri="{FF2B5EF4-FFF2-40B4-BE49-F238E27FC236}">
                <a16:creationId xmlns:a16="http://schemas.microsoft.com/office/drawing/2014/main" id="{8A2FA472-7FB6-47DF-A2AE-877927C0691C}"/>
              </a:ext>
            </a:extLst>
          </p:cNvPr>
          <p:cNvSpPr>
            <a:spLocks noChangeArrowheads="1"/>
          </p:cNvSpPr>
          <p:nvPr/>
        </p:nvSpPr>
        <p:spPr bwMode="auto">
          <a:xfrm>
            <a:off x="5087919" y="4062189"/>
            <a:ext cx="2209800" cy="1382713"/>
          </a:xfrm>
          <a:prstGeom prst="rect">
            <a:avLst/>
          </a:prstGeom>
          <a:ln>
            <a:noFill/>
            <a:headEnd/>
            <a:tailEnd/>
          </a:ln>
          <a:effectLst/>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Mobility </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and</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 Accessibility   </a:t>
            </a:r>
          </a:p>
        </p:txBody>
      </p:sp>
      <p:sp>
        <p:nvSpPr>
          <p:cNvPr id="5" name="AutoShape 2">
            <a:extLst>
              <a:ext uri="{FF2B5EF4-FFF2-40B4-BE49-F238E27FC236}">
                <a16:creationId xmlns:a16="http://schemas.microsoft.com/office/drawing/2014/main" id="{9E6C76FB-7508-48B1-A3D7-28B5ACD5AB06}"/>
              </a:ext>
            </a:extLst>
          </p:cNvPr>
          <p:cNvSpPr>
            <a:spLocks noChangeArrowheads="1"/>
          </p:cNvSpPr>
          <p:nvPr/>
        </p:nvSpPr>
        <p:spPr bwMode="auto">
          <a:xfrm>
            <a:off x="4076700" y="2232212"/>
            <a:ext cx="4038600" cy="3289871"/>
          </a:xfrm>
          <a:prstGeom prst="triangle">
            <a:avLst>
              <a:gd name="adj" fmla="val 49995"/>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endParaRPr lang="en-US" altLang="en-US"/>
          </a:p>
        </p:txBody>
      </p:sp>
    </p:spTree>
    <p:extLst>
      <p:ext uri="{BB962C8B-B14F-4D97-AF65-F5344CB8AC3E}">
        <p14:creationId xmlns:p14="http://schemas.microsoft.com/office/powerpoint/2010/main" val="286204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People (Personal Mobility)</a:t>
            </a:r>
          </a:p>
          <a:p>
            <a:r>
              <a:rPr lang="en-US" dirty="0"/>
              <a:t>Goods Movement</a:t>
            </a:r>
          </a:p>
          <a:p>
            <a:r>
              <a:rPr lang="en-US" dirty="0"/>
              <a:t>Delivery of Services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Needs</a:t>
            </a:r>
          </a:p>
        </p:txBody>
      </p:sp>
      <p:sp>
        <p:nvSpPr>
          <p:cNvPr id="4" name="Rectangle 3">
            <a:extLst>
              <a:ext uri="{FF2B5EF4-FFF2-40B4-BE49-F238E27FC236}">
                <a16:creationId xmlns:a16="http://schemas.microsoft.com/office/drawing/2014/main" id="{8A2FA472-7FB6-47DF-A2AE-877927C0691C}"/>
              </a:ext>
            </a:extLst>
          </p:cNvPr>
          <p:cNvSpPr>
            <a:spLocks noChangeArrowheads="1"/>
          </p:cNvSpPr>
          <p:nvPr/>
        </p:nvSpPr>
        <p:spPr bwMode="auto">
          <a:xfrm>
            <a:off x="5087919" y="4062189"/>
            <a:ext cx="2209800" cy="1382713"/>
          </a:xfrm>
          <a:prstGeom prst="rect">
            <a:avLst/>
          </a:prstGeom>
          <a:ln>
            <a:noFill/>
            <a:headEnd/>
            <a:tailEnd/>
          </a:ln>
          <a:effectLst/>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Mobility </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and</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 Accessibility   </a:t>
            </a:r>
          </a:p>
        </p:txBody>
      </p:sp>
      <p:sp>
        <p:nvSpPr>
          <p:cNvPr id="5" name="AutoShape 2">
            <a:extLst>
              <a:ext uri="{FF2B5EF4-FFF2-40B4-BE49-F238E27FC236}">
                <a16:creationId xmlns:a16="http://schemas.microsoft.com/office/drawing/2014/main" id="{9E6C76FB-7508-48B1-A3D7-28B5ACD5AB06}"/>
              </a:ext>
            </a:extLst>
          </p:cNvPr>
          <p:cNvSpPr>
            <a:spLocks noChangeArrowheads="1"/>
          </p:cNvSpPr>
          <p:nvPr/>
        </p:nvSpPr>
        <p:spPr bwMode="auto">
          <a:xfrm>
            <a:off x="4076700" y="2232212"/>
            <a:ext cx="4038600" cy="3289871"/>
          </a:xfrm>
          <a:prstGeom prst="triangle">
            <a:avLst>
              <a:gd name="adj" fmla="val 49995"/>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endParaRPr lang="en-US" altLang="en-US"/>
          </a:p>
        </p:txBody>
      </p:sp>
    </p:spTree>
    <p:extLst>
      <p:ext uri="{BB962C8B-B14F-4D97-AF65-F5344CB8AC3E}">
        <p14:creationId xmlns:p14="http://schemas.microsoft.com/office/powerpoint/2010/main" val="228130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Planning to Meet Transportation Needs</a:t>
            </a:r>
          </a:p>
        </p:txBody>
      </p:sp>
      <p:sp>
        <p:nvSpPr>
          <p:cNvPr id="4" name="Rectangle 3">
            <a:extLst>
              <a:ext uri="{FF2B5EF4-FFF2-40B4-BE49-F238E27FC236}">
                <a16:creationId xmlns:a16="http://schemas.microsoft.com/office/drawing/2014/main" id="{FC98A47E-D558-45CD-AE4F-83A1C04F006C}"/>
              </a:ext>
            </a:extLst>
          </p:cNvPr>
          <p:cNvSpPr>
            <a:spLocks noChangeArrowheads="1"/>
          </p:cNvSpPr>
          <p:nvPr/>
        </p:nvSpPr>
        <p:spPr bwMode="auto">
          <a:xfrm>
            <a:off x="4991100" y="4021685"/>
            <a:ext cx="2209800" cy="1382713"/>
          </a:xfrm>
          <a:prstGeom prst="rect">
            <a:avLst/>
          </a:prstGeom>
          <a:ln>
            <a:noFill/>
            <a:headEnd/>
            <a:tailEnd/>
          </a:ln>
          <a:effectLst/>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Mobility </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and</a:t>
            </a:r>
          </a:p>
          <a:p>
            <a:pPr algn="ctr">
              <a:defRPr/>
            </a:pPr>
            <a:r>
              <a:rPr lang="en-US" sz="2800" b="1" dirty="0">
                <a:effectLst>
                  <a:outerShdw blurRad="38100" dist="38100" dir="2700000" algn="tl">
                    <a:srgbClr val="808080"/>
                  </a:outerShdw>
                </a:effectLst>
                <a:latin typeface="Times New Roman" pitchFamily="18" charset="0"/>
                <a:ea typeface="+mn-ea"/>
                <a:cs typeface="Times New Roman" pitchFamily="18" charset="0"/>
              </a:rPr>
              <a:t> Accessibility   </a:t>
            </a:r>
          </a:p>
        </p:txBody>
      </p:sp>
      <p:sp>
        <p:nvSpPr>
          <p:cNvPr id="5" name="AutoShape 2">
            <a:extLst>
              <a:ext uri="{FF2B5EF4-FFF2-40B4-BE49-F238E27FC236}">
                <a16:creationId xmlns:a16="http://schemas.microsoft.com/office/drawing/2014/main" id="{36C1CFF6-A0D6-4E30-8EC3-214F511AD2AD}"/>
              </a:ext>
            </a:extLst>
          </p:cNvPr>
          <p:cNvSpPr>
            <a:spLocks noChangeArrowheads="1"/>
          </p:cNvSpPr>
          <p:nvPr/>
        </p:nvSpPr>
        <p:spPr bwMode="auto">
          <a:xfrm>
            <a:off x="4076700" y="2232212"/>
            <a:ext cx="4038600" cy="3289871"/>
          </a:xfrm>
          <a:prstGeom prst="triangle">
            <a:avLst>
              <a:gd name="adj" fmla="val 49995"/>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endParaRPr lang="en-US" altLang="en-US"/>
          </a:p>
        </p:txBody>
      </p:sp>
      <p:sp>
        <p:nvSpPr>
          <p:cNvPr id="7" name="Rectangle 4">
            <a:extLst>
              <a:ext uri="{FF2B5EF4-FFF2-40B4-BE49-F238E27FC236}">
                <a16:creationId xmlns:a16="http://schemas.microsoft.com/office/drawing/2014/main" id="{40E4485F-15FC-4659-86D4-861924BC1968}"/>
              </a:ext>
            </a:extLst>
          </p:cNvPr>
          <p:cNvSpPr>
            <a:spLocks noChangeArrowheads="1"/>
          </p:cNvSpPr>
          <p:nvPr/>
        </p:nvSpPr>
        <p:spPr bwMode="auto">
          <a:xfrm rot="18120000">
            <a:off x="2680440" y="3474985"/>
            <a:ext cx="4013937" cy="4701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r>
              <a:rPr lang="en-US" altLang="en-US" sz="2000" b="1" dirty="0"/>
              <a:t>  </a:t>
            </a:r>
            <a:r>
              <a:rPr lang="en-US" altLang="en-US" b="1" dirty="0">
                <a:solidFill>
                  <a:srgbClr val="FFFF66"/>
                </a:solidFill>
              </a:rPr>
              <a:t>SUPPLY MANAGEMENT</a:t>
            </a:r>
            <a:endParaRPr lang="en-US" altLang="en-US" b="1" dirty="0">
              <a:solidFill>
                <a:schemeClr val="tx1"/>
              </a:solidFill>
              <a:effectLst>
                <a:outerShdw blurRad="38100" dist="38100" dir="2700000" algn="tl">
                  <a:srgbClr val="69676D"/>
                </a:outerShdw>
              </a:effectLst>
            </a:endParaRPr>
          </a:p>
        </p:txBody>
      </p:sp>
      <p:sp>
        <p:nvSpPr>
          <p:cNvPr id="8" name="Rectangle 13">
            <a:extLst>
              <a:ext uri="{FF2B5EF4-FFF2-40B4-BE49-F238E27FC236}">
                <a16:creationId xmlns:a16="http://schemas.microsoft.com/office/drawing/2014/main" id="{9415418D-A9D0-4587-9C1E-5E366B473DA2}"/>
              </a:ext>
            </a:extLst>
          </p:cNvPr>
          <p:cNvSpPr>
            <a:spLocks noChangeArrowheads="1"/>
          </p:cNvSpPr>
          <p:nvPr/>
        </p:nvSpPr>
        <p:spPr bwMode="auto">
          <a:xfrm>
            <a:off x="1762910" y="1510744"/>
            <a:ext cx="3962400" cy="43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lIns="90488" tIns="44450" rIns="90488" bIns="44450">
            <a:spAutoFit/>
          </a:bodyPr>
          <a:lstStyle>
            <a:lvl1pPr>
              <a:defRPr sz="2400">
                <a:solidFill>
                  <a:schemeClr val="bg1"/>
                </a:solidFill>
                <a:latin typeface="Times New Roman" charset="0"/>
                <a:ea typeface="ＭＳ Ｐゴシック" charset="-128"/>
              </a:defRPr>
            </a:lvl1pPr>
            <a:lvl2pPr marL="742950" indent="-285750">
              <a:defRPr sz="2400">
                <a:solidFill>
                  <a:schemeClr val="bg1"/>
                </a:solidFill>
                <a:latin typeface="Times New Roman" charset="0"/>
                <a:ea typeface="ＭＳ Ｐゴシック" charset="-128"/>
              </a:defRPr>
            </a:lvl2pPr>
            <a:lvl3pPr marL="1143000" indent="-228600">
              <a:defRPr sz="2400">
                <a:solidFill>
                  <a:schemeClr val="bg1"/>
                </a:solidFill>
                <a:latin typeface="Times New Roman" charset="0"/>
                <a:ea typeface="ＭＳ Ｐゴシック" charset="-128"/>
              </a:defRPr>
            </a:lvl3pPr>
            <a:lvl4pPr marL="1600200" indent="-228600">
              <a:defRPr sz="2400">
                <a:solidFill>
                  <a:schemeClr val="bg1"/>
                </a:solidFill>
                <a:latin typeface="Times New Roman" charset="0"/>
                <a:ea typeface="ＭＳ Ｐゴシック" charset="-128"/>
              </a:defRPr>
            </a:lvl4pPr>
            <a:lvl5pPr marL="2057400" indent="-228600">
              <a:defRPr sz="2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128"/>
              </a:defRPr>
            </a:lvl9pPr>
          </a:lstStyle>
          <a:p>
            <a:pPr marL="228600" indent="-228600">
              <a:buFont typeface="Arial"/>
              <a:buChar char="•"/>
            </a:pPr>
            <a:r>
              <a:rPr lang="en-US" altLang="en-US" sz="2000" b="1" dirty="0">
                <a:solidFill>
                  <a:schemeClr val="accent2">
                    <a:lumMod val="25000"/>
                  </a:schemeClr>
                </a:solidFill>
                <a:latin typeface="Arial"/>
                <a:cs typeface="Arial"/>
              </a:rPr>
              <a:t>Intelligent Transportation Systems</a:t>
            </a:r>
          </a:p>
          <a:p>
            <a:pPr marL="228600" indent="-228600">
              <a:buFont typeface="Arial"/>
              <a:buChar char="•"/>
            </a:pPr>
            <a:r>
              <a:rPr lang="en-US" altLang="en-US" sz="2000" b="1" dirty="0">
                <a:solidFill>
                  <a:schemeClr val="accent2">
                    <a:lumMod val="25000"/>
                  </a:schemeClr>
                </a:solidFill>
                <a:latin typeface="Arial"/>
                <a:cs typeface="Arial"/>
              </a:rPr>
              <a:t>Transit Facilities</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and Services</a:t>
            </a:r>
          </a:p>
          <a:p>
            <a:pPr marL="228600" indent="-228600">
              <a:buFont typeface="Arial"/>
              <a:buChar char="•"/>
            </a:pPr>
            <a:r>
              <a:rPr lang="en-US" altLang="en-US" sz="2000" b="1" dirty="0">
                <a:solidFill>
                  <a:schemeClr val="accent2">
                    <a:lumMod val="25000"/>
                  </a:schemeClr>
                </a:solidFill>
                <a:latin typeface="Arial"/>
                <a:cs typeface="Arial"/>
              </a:rPr>
              <a:t>Intermodal Facilities</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and Services</a:t>
            </a:r>
          </a:p>
          <a:p>
            <a:pPr marL="228600" indent="-228600">
              <a:buFont typeface="Arial"/>
              <a:buChar char="•"/>
            </a:pPr>
            <a:r>
              <a:rPr lang="en-US" altLang="en-US" sz="2000" b="1" dirty="0">
                <a:solidFill>
                  <a:schemeClr val="accent2">
                    <a:lumMod val="25000"/>
                  </a:schemeClr>
                </a:solidFill>
                <a:latin typeface="Arial"/>
                <a:cs typeface="Arial"/>
              </a:rPr>
              <a:t>System Operations</a:t>
            </a:r>
          </a:p>
          <a:p>
            <a:pPr marL="228600" indent="-228600">
              <a:buFont typeface="Arial"/>
              <a:buChar char="•"/>
            </a:pPr>
            <a:r>
              <a:rPr lang="en-US" altLang="en-US" sz="2000" b="1" dirty="0">
                <a:solidFill>
                  <a:schemeClr val="accent2">
                    <a:lumMod val="25000"/>
                  </a:schemeClr>
                </a:solidFill>
                <a:latin typeface="Arial"/>
                <a:cs typeface="Arial"/>
              </a:rPr>
              <a:t>Traffic</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Engineering</a:t>
            </a:r>
          </a:p>
          <a:p>
            <a:pPr marL="228600" indent="-228600">
              <a:buFont typeface="Arial"/>
              <a:buChar char="•"/>
            </a:pPr>
            <a:r>
              <a:rPr lang="en-US" altLang="en-US" sz="2000" b="1" dirty="0">
                <a:solidFill>
                  <a:schemeClr val="accent2">
                    <a:lumMod val="25000"/>
                  </a:schemeClr>
                </a:solidFill>
                <a:latin typeface="Arial"/>
                <a:cs typeface="Arial"/>
              </a:rPr>
              <a:t>Bike and </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Pedestrian</a:t>
            </a:r>
          </a:p>
          <a:p>
            <a:pPr marL="228600" indent="-228600">
              <a:buFont typeface="Arial"/>
              <a:buChar char="•"/>
            </a:pPr>
            <a:r>
              <a:rPr lang="en-US" altLang="en-US" sz="2000" b="1" dirty="0">
                <a:solidFill>
                  <a:schemeClr val="accent2">
                    <a:lumMod val="25000"/>
                  </a:schemeClr>
                </a:solidFill>
                <a:latin typeface="Arial"/>
                <a:cs typeface="Arial"/>
              </a:rPr>
              <a:t>Highway </a:t>
            </a:r>
            <a:br>
              <a:rPr lang="en-US" altLang="en-US" sz="2000" b="1" dirty="0">
                <a:solidFill>
                  <a:schemeClr val="accent2">
                    <a:lumMod val="25000"/>
                  </a:schemeClr>
                </a:solidFill>
                <a:latin typeface="Arial"/>
                <a:cs typeface="Arial"/>
              </a:rPr>
            </a:br>
            <a:r>
              <a:rPr lang="en-US" altLang="en-US" sz="2000" b="1" dirty="0">
                <a:solidFill>
                  <a:schemeClr val="accent2">
                    <a:lumMod val="25000"/>
                  </a:schemeClr>
                </a:solidFill>
                <a:latin typeface="Arial"/>
                <a:cs typeface="Arial"/>
              </a:rPr>
              <a:t>Capacity</a:t>
            </a:r>
          </a:p>
          <a:p>
            <a:pPr marL="228600" indent="-228600">
              <a:buFont typeface="Arial"/>
              <a:buChar char="•"/>
            </a:pPr>
            <a:endParaRPr lang="en-US" altLang="en-US" sz="2000" b="1" dirty="0">
              <a:solidFill>
                <a:schemeClr val="accent2">
                  <a:lumMod val="25000"/>
                </a:schemeClr>
              </a:solidFill>
              <a:latin typeface="Arial"/>
              <a:cs typeface="Arial"/>
            </a:endParaRPr>
          </a:p>
        </p:txBody>
      </p:sp>
      <p:sp>
        <p:nvSpPr>
          <p:cNvPr id="2" name="TextBox 1">
            <a:extLst>
              <a:ext uri="{FF2B5EF4-FFF2-40B4-BE49-F238E27FC236}">
                <a16:creationId xmlns:a16="http://schemas.microsoft.com/office/drawing/2014/main" id="{08B8EFD7-A3AD-49AD-854A-485C193F3D8F}"/>
              </a:ext>
            </a:extLst>
          </p:cNvPr>
          <p:cNvSpPr txBox="1"/>
          <p:nvPr/>
        </p:nvSpPr>
        <p:spPr>
          <a:xfrm>
            <a:off x="838200" y="6462167"/>
            <a:ext cx="3221075" cy="369332"/>
          </a:xfrm>
          <a:prstGeom prst="rect">
            <a:avLst/>
          </a:prstGeom>
          <a:noFill/>
        </p:spPr>
        <p:txBody>
          <a:bodyPr wrap="none" rtlCol="0">
            <a:spAutoFit/>
          </a:bodyPr>
          <a:lstStyle/>
          <a:p>
            <a:r>
              <a:rPr lang="en-US" dirty="0"/>
              <a:t>Source: Meyer and Miller (2014)</a:t>
            </a:r>
          </a:p>
        </p:txBody>
      </p:sp>
    </p:spTree>
    <p:extLst>
      <p:ext uri="{BB962C8B-B14F-4D97-AF65-F5344CB8AC3E}">
        <p14:creationId xmlns:p14="http://schemas.microsoft.com/office/powerpoint/2010/main" val="3748392039"/>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6398</Words>
  <Application>Microsoft Office PowerPoint</Application>
  <PresentationFormat>Widescreen</PresentationFormat>
  <Paragraphs>347</Paragraphs>
  <Slides>33</Slides>
  <Notes>28</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Book Antiqua</vt:lpstr>
      <vt:lpstr>Calibri</vt:lpstr>
      <vt:lpstr>Calibri Light</vt:lpstr>
      <vt:lpstr>Times New Roman</vt:lpstr>
      <vt:lpstr>Office Theme</vt:lpstr>
      <vt:lpstr>PowerPoint Presentation</vt:lpstr>
      <vt:lpstr>Lecture #9: Transportation and Land-Use Planning</vt:lpstr>
      <vt:lpstr>Introduction</vt:lpstr>
      <vt:lpstr>Transportation Planning</vt:lpstr>
      <vt:lpstr>Transportation Needs</vt:lpstr>
      <vt:lpstr>Transportation Needs</vt:lpstr>
      <vt:lpstr>Transportation Needs</vt:lpstr>
      <vt:lpstr>Transportation Needs</vt:lpstr>
      <vt:lpstr>Planning to Meet Transportation Needs</vt:lpstr>
      <vt:lpstr>Planning to Meet Transportation Needs</vt:lpstr>
      <vt:lpstr>Planning to Meet Transportation Needs</vt:lpstr>
      <vt:lpstr>Transportation and Economic Development</vt:lpstr>
      <vt:lpstr>Transportation and Environmental Quality</vt:lpstr>
      <vt:lpstr>Greenhouse Gas Emissions by Sector</vt:lpstr>
      <vt:lpstr>Impacts on Drainage</vt:lpstr>
      <vt:lpstr>Urban Heat Island</vt:lpstr>
      <vt:lpstr>Transportation Conformity</vt:lpstr>
      <vt:lpstr>Transportation Planning</vt:lpstr>
      <vt:lpstr>Transportation Project Evaluation</vt:lpstr>
      <vt:lpstr>Data for Planning</vt:lpstr>
      <vt:lpstr>The Transportation Planning Process in the U.S.</vt:lpstr>
      <vt:lpstr>Federal Transportation Legislation and Regulations</vt:lpstr>
      <vt:lpstr>Typical State Level Planning Process</vt:lpstr>
      <vt:lpstr>Transportation Planning at the Local Level</vt:lpstr>
      <vt:lpstr>Alternate Modes, Freight and Transit</vt:lpstr>
      <vt:lpstr>Public Involvement</vt:lpstr>
      <vt:lpstr>Discussion</vt:lpstr>
      <vt:lpstr>Research Gaps and Future Directions</vt:lpstr>
      <vt:lpstr>Take-Home Messages</vt:lpstr>
      <vt:lpstr>List of Abbreviations</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Haneen Khreis</cp:lastModifiedBy>
  <cp:revision>161</cp:revision>
  <dcterms:created xsi:type="dcterms:W3CDTF">2019-05-01T18:04:34Z</dcterms:created>
  <dcterms:modified xsi:type="dcterms:W3CDTF">2021-06-27T21:39:34Z</dcterms:modified>
</cp:coreProperties>
</file>